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3"/>
  </p:notesMasterIdLst>
  <p:sldIdLst>
    <p:sldId id="645" r:id="rId2"/>
    <p:sldId id="646" r:id="rId3"/>
    <p:sldId id="647" r:id="rId4"/>
    <p:sldId id="648" r:id="rId5"/>
    <p:sldId id="652" r:id="rId6"/>
    <p:sldId id="654" r:id="rId7"/>
    <p:sldId id="657" r:id="rId8"/>
    <p:sldId id="658" r:id="rId9"/>
    <p:sldId id="659" r:id="rId10"/>
    <p:sldId id="660" r:id="rId11"/>
    <p:sldId id="661" r:id="rId12"/>
    <p:sldId id="662" r:id="rId13"/>
    <p:sldId id="663" r:id="rId14"/>
    <p:sldId id="667" r:id="rId15"/>
    <p:sldId id="695" r:id="rId16"/>
    <p:sldId id="575" r:id="rId17"/>
    <p:sldId id="700" r:id="rId18"/>
    <p:sldId id="576" r:id="rId19"/>
    <p:sldId id="577" r:id="rId20"/>
    <p:sldId id="578" r:id="rId21"/>
    <p:sldId id="701" r:id="rId22"/>
    <p:sldId id="538" r:id="rId23"/>
    <p:sldId id="516" r:id="rId24"/>
    <p:sldId id="579" r:id="rId25"/>
    <p:sldId id="580" r:id="rId26"/>
    <p:sldId id="581" r:id="rId27"/>
    <p:sldId id="582" r:id="rId28"/>
    <p:sldId id="539" r:id="rId29"/>
    <p:sldId id="540" r:id="rId30"/>
    <p:sldId id="541" r:id="rId31"/>
    <p:sldId id="583" r:id="rId32"/>
    <p:sldId id="542" r:id="rId33"/>
    <p:sldId id="543" r:id="rId34"/>
    <p:sldId id="536" r:id="rId35"/>
    <p:sldId id="584" r:id="rId36"/>
    <p:sldId id="585" r:id="rId37"/>
    <p:sldId id="673" r:id="rId38"/>
    <p:sldId id="554" r:id="rId39"/>
    <p:sldId id="555" r:id="rId40"/>
    <p:sldId id="556" r:id="rId41"/>
    <p:sldId id="557" r:id="rId42"/>
    <p:sldId id="558" r:id="rId43"/>
    <p:sldId id="559" r:id="rId44"/>
    <p:sldId id="560" r:id="rId45"/>
    <p:sldId id="561" r:id="rId46"/>
    <p:sldId id="562" r:id="rId47"/>
    <p:sldId id="563" r:id="rId48"/>
    <p:sldId id="702" r:id="rId49"/>
    <p:sldId id="586" r:id="rId50"/>
    <p:sldId id="587" r:id="rId51"/>
    <p:sldId id="588" r:id="rId52"/>
    <p:sldId id="589" r:id="rId53"/>
    <p:sldId id="590" r:id="rId54"/>
    <p:sldId id="591" r:id="rId55"/>
    <p:sldId id="674" r:id="rId56"/>
    <p:sldId id="675" r:id="rId57"/>
    <p:sldId id="592" r:id="rId58"/>
    <p:sldId id="593" r:id="rId59"/>
    <p:sldId id="594" r:id="rId60"/>
    <p:sldId id="595" r:id="rId61"/>
    <p:sldId id="596" r:id="rId62"/>
    <p:sldId id="597" r:id="rId63"/>
    <p:sldId id="598" r:id="rId64"/>
    <p:sldId id="599" r:id="rId65"/>
    <p:sldId id="600" r:id="rId66"/>
    <p:sldId id="601" r:id="rId67"/>
    <p:sldId id="602" r:id="rId68"/>
    <p:sldId id="603" r:id="rId69"/>
    <p:sldId id="604" r:id="rId70"/>
    <p:sldId id="605" r:id="rId71"/>
    <p:sldId id="606"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528"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98231521709985E-2"/>
          <c:y val="5.3521359158104777E-2"/>
          <c:w val="0.93888888888888899"/>
          <c:h val="0.89814814814814803"/>
        </c:manualLayout>
      </c:layout>
      <c:scatterChart>
        <c:scatterStyle val="smoothMarker"/>
        <c:varyColors val="0"/>
        <c:ser>
          <c:idx val="0"/>
          <c:order val="0"/>
          <c:spPr>
            <a:ln w="19050" cap="rnd">
              <a:solidFill>
                <a:schemeClr val="accent1"/>
              </a:solidFill>
              <a:round/>
            </a:ln>
            <a:effectLst/>
          </c:spPr>
          <c:marker>
            <c:symbol val="none"/>
          </c:marker>
          <c:xVal>
            <c:numRef>
              <c:f>Sheet1!$A$1:$A$201</c:f>
              <c:numCache>
                <c:formatCode>General</c:formatCode>
                <c:ptCount val="201"/>
                <c:pt idx="0">
                  <c:v>-10</c:v>
                </c:pt>
                <c:pt idx="1">
                  <c:v>-9.9</c:v>
                </c:pt>
                <c:pt idx="2">
                  <c:v>-9.8000000000000007</c:v>
                </c:pt>
                <c:pt idx="3">
                  <c:v>-9.6999999999999993</c:v>
                </c:pt>
                <c:pt idx="4">
                  <c:v>-9.6</c:v>
                </c:pt>
                <c:pt idx="5">
                  <c:v>-9.5</c:v>
                </c:pt>
                <c:pt idx="6">
                  <c:v>-9.4</c:v>
                </c:pt>
                <c:pt idx="7">
                  <c:v>-9.3000000000000007</c:v>
                </c:pt>
                <c:pt idx="8">
                  <c:v>-9.1999999999999993</c:v>
                </c:pt>
                <c:pt idx="9">
                  <c:v>-9.1</c:v>
                </c:pt>
                <c:pt idx="10">
                  <c:v>-9</c:v>
                </c:pt>
                <c:pt idx="11">
                  <c:v>-8.9</c:v>
                </c:pt>
                <c:pt idx="12">
                  <c:v>-8.8000000000000007</c:v>
                </c:pt>
                <c:pt idx="13">
                  <c:v>-8.6999999999999993</c:v>
                </c:pt>
                <c:pt idx="14">
                  <c:v>-8.6</c:v>
                </c:pt>
                <c:pt idx="15">
                  <c:v>-8.5000000000000107</c:v>
                </c:pt>
                <c:pt idx="16">
                  <c:v>-8.4000000000000092</c:v>
                </c:pt>
                <c:pt idx="17">
                  <c:v>-8.3000000000000096</c:v>
                </c:pt>
                <c:pt idx="18">
                  <c:v>-8.2000000000000099</c:v>
                </c:pt>
                <c:pt idx="19">
                  <c:v>-8.1000000000000103</c:v>
                </c:pt>
                <c:pt idx="20">
                  <c:v>-8.0000000000000107</c:v>
                </c:pt>
                <c:pt idx="21">
                  <c:v>-7.9000000000000101</c:v>
                </c:pt>
                <c:pt idx="22">
                  <c:v>-7.8000000000000096</c:v>
                </c:pt>
                <c:pt idx="23">
                  <c:v>-7.7000000000000099</c:v>
                </c:pt>
                <c:pt idx="24">
                  <c:v>-7.6000000000000103</c:v>
                </c:pt>
                <c:pt idx="25">
                  <c:v>-7.5000000000000098</c:v>
                </c:pt>
                <c:pt idx="26">
                  <c:v>-7.4000000000000101</c:v>
                </c:pt>
                <c:pt idx="27">
                  <c:v>-7.3000000000000096</c:v>
                </c:pt>
                <c:pt idx="28">
                  <c:v>-7.2000000000000099</c:v>
                </c:pt>
                <c:pt idx="29">
                  <c:v>-7.1000000000000103</c:v>
                </c:pt>
                <c:pt idx="30">
                  <c:v>-7.0000000000000098</c:v>
                </c:pt>
                <c:pt idx="31">
                  <c:v>-6.9000000000000101</c:v>
                </c:pt>
                <c:pt idx="32">
                  <c:v>-6.8000000000000096</c:v>
                </c:pt>
                <c:pt idx="33">
                  <c:v>-6.7000000000000099</c:v>
                </c:pt>
                <c:pt idx="34">
                  <c:v>-6.6000000000000103</c:v>
                </c:pt>
                <c:pt idx="35">
                  <c:v>-6.5000000000000098</c:v>
                </c:pt>
                <c:pt idx="36">
                  <c:v>-6.4000000000000101</c:v>
                </c:pt>
                <c:pt idx="37">
                  <c:v>-6.3000000000000096</c:v>
                </c:pt>
                <c:pt idx="38">
                  <c:v>-6.2000000000000099</c:v>
                </c:pt>
                <c:pt idx="39">
                  <c:v>-6.1000000000000103</c:v>
                </c:pt>
                <c:pt idx="40">
                  <c:v>-6.0000000000000098</c:v>
                </c:pt>
                <c:pt idx="41">
                  <c:v>-5.9000000000000101</c:v>
                </c:pt>
                <c:pt idx="42">
                  <c:v>-5.8000000000000096</c:v>
                </c:pt>
                <c:pt idx="43">
                  <c:v>-5.7000000000000197</c:v>
                </c:pt>
                <c:pt idx="44">
                  <c:v>-5.6000000000000201</c:v>
                </c:pt>
                <c:pt idx="45">
                  <c:v>-5.5000000000000204</c:v>
                </c:pt>
                <c:pt idx="46">
                  <c:v>-5.4000000000000199</c:v>
                </c:pt>
                <c:pt idx="47">
                  <c:v>-5.3000000000000203</c:v>
                </c:pt>
                <c:pt idx="48">
                  <c:v>-5.2000000000000197</c:v>
                </c:pt>
                <c:pt idx="49">
                  <c:v>-5.1000000000000201</c:v>
                </c:pt>
                <c:pt idx="50">
                  <c:v>-5.0000000000000204</c:v>
                </c:pt>
                <c:pt idx="51">
                  <c:v>-4.9000000000000199</c:v>
                </c:pt>
                <c:pt idx="52">
                  <c:v>-4.8000000000000203</c:v>
                </c:pt>
                <c:pt idx="53">
                  <c:v>-4.7000000000000197</c:v>
                </c:pt>
                <c:pt idx="54">
                  <c:v>-4.6000000000000201</c:v>
                </c:pt>
                <c:pt idx="55">
                  <c:v>-4.5000000000000204</c:v>
                </c:pt>
                <c:pt idx="56">
                  <c:v>-4.4000000000000199</c:v>
                </c:pt>
                <c:pt idx="57">
                  <c:v>-4.3000000000000203</c:v>
                </c:pt>
                <c:pt idx="58">
                  <c:v>-4.2000000000000197</c:v>
                </c:pt>
                <c:pt idx="59">
                  <c:v>-4.1000000000000201</c:v>
                </c:pt>
                <c:pt idx="60">
                  <c:v>-4.0000000000000204</c:v>
                </c:pt>
                <c:pt idx="61">
                  <c:v>-3.9000000000000199</c:v>
                </c:pt>
                <c:pt idx="62">
                  <c:v>-3.8000000000000198</c:v>
                </c:pt>
                <c:pt idx="63">
                  <c:v>-3.7000000000000202</c:v>
                </c:pt>
                <c:pt idx="64">
                  <c:v>-3.6000000000000201</c:v>
                </c:pt>
                <c:pt idx="65">
                  <c:v>-3.50000000000002</c:v>
                </c:pt>
                <c:pt idx="66">
                  <c:v>-3.4000000000000199</c:v>
                </c:pt>
                <c:pt idx="67">
                  <c:v>-3.3000000000000198</c:v>
                </c:pt>
                <c:pt idx="68">
                  <c:v>-3.2000000000000202</c:v>
                </c:pt>
                <c:pt idx="69">
                  <c:v>-3.1000000000000201</c:v>
                </c:pt>
                <c:pt idx="70">
                  <c:v>-3.00000000000002</c:v>
                </c:pt>
                <c:pt idx="71">
                  <c:v>-2.9000000000000301</c:v>
                </c:pt>
                <c:pt idx="72">
                  <c:v>-2.80000000000003</c:v>
                </c:pt>
                <c:pt idx="73">
                  <c:v>-2.7000000000000299</c:v>
                </c:pt>
                <c:pt idx="74">
                  <c:v>-2.6000000000000298</c:v>
                </c:pt>
                <c:pt idx="75">
                  <c:v>-2.5000000000000302</c:v>
                </c:pt>
                <c:pt idx="76">
                  <c:v>-2.4000000000000301</c:v>
                </c:pt>
                <c:pt idx="77">
                  <c:v>-2.30000000000003</c:v>
                </c:pt>
                <c:pt idx="78">
                  <c:v>-2.2000000000000299</c:v>
                </c:pt>
                <c:pt idx="79">
                  <c:v>-2.1000000000000298</c:v>
                </c:pt>
                <c:pt idx="80">
                  <c:v>-2.0000000000000302</c:v>
                </c:pt>
                <c:pt idx="81">
                  <c:v>-1.9000000000000301</c:v>
                </c:pt>
                <c:pt idx="82">
                  <c:v>-1.80000000000003</c:v>
                </c:pt>
                <c:pt idx="83">
                  <c:v>-1.7000000000000299</c:v>
                </c:pt>
                <c:pt idx="84">
                  <c:v>-1.6000000000000301</c:v>
                </c:pt>
                <c:pt idx="85">
                  <c:v>-1.50000000000003</c:v>
                </c:pt>
                <c:pt idx="86">
                  <c:v>-1.4000000000000301</c:v>
                </c:pt>
                <c:pt idx="87">
                  <c:v>-1.30000000000003</c:v>
                </c:pt>
                <c:pt idx="88">
                  <c:v>-1.2000000000000299</c:v>
                </c:pt>
                <c:pt idx="89">
                  <c:v>-1.1000000000000301</c:v>
                </c:pt>
                <c:pt idx="90">
                  <c:v>-1.00000000000003</c:v>
                </c:pt>
                <c:pt idx="91">
                  <c:v>-0.900000000000031</c:v>
                </c:pt>
                <c:pt idx="92">
                  <c:v>-0.80000000000002902</c:v>
                </c:pt>
                <c:pt idx="93">
                  <c:v>-0.70000000000002904</c:v>
                </c:pt>
                <c:pt idx="94">
                  <c:v>-0.60000000000002995</c:v>
                </c:pt>
                <c:pt idx="95">
                  <c:v>-0.50000000000002998</c:v>
                </c:pt>
                <c:pt idx="96">
                  <c:v>-0.400000000000031</c:v>
                </c:pt>
                <c:pt idx="97">
                  <c:v>-0.30000000000002902</c:v>
                </c:pt>
                <c:pt idx="98">
                  <c:v>-0.20000000000002899</c:v>
                </c:pt>
                <c:pt idx="99">
                  <c:v>-0.100000000000041</c:v>
                </c:pt>
                <c:pt idx="100">
                  <c:v>-4.0856207306206001E-14</c:v>
                </c:pt>
                <c:pt idx="101">
                  <c:v>9.9999999999999603E-2</c:v>
                </c:pt>
                <c:pt idx="102">
                  <c:v>0.19999999999999901</c:v>
                </c:pt>
                <c:pt idx="103">
                  <c:v>0.30000000000000099</c:v>
                </c:pt>
                <c:pt idx="104">
                  <c:v>0.4</c:v>
                </c:pt>
                <c:pt idx="105">
                  <c:v>0.5</c:v>
                </c:pt>
                <c:pt idx="106">
                  <c:v>0.6</c:v>
                </c:pt>
                <c:pt idx="107">
                  <c:v>0.69999999999999896</c:v>
                </c:pt>
                <c:pt idx="108">
                  <c:v>0.80000000000000104</c:v>
                </c:pt>
                <c:pt idx="109">
                  <c:v>0.9</c:v>
                </c:pt>
                <c:pt idx="110">
                  <c:v>1</c:v>
                </c:pt>
                <c:pt idx="111">
                  <c:v>1.1000000000000001</c:v>
                </c:pt>
                <c:pt idx="112">
                  <c:v>1.2</c:v>
                </c:pt>
                <c:pt idx="113">
                  <c:v>1.3</c:v>
                </c:pt>
                <c:pt idx="114">
                  <c:v>1.4</c:v>
                </c:pt>
                <c:pt idx="115">
                  <c:v>1.5</c:v>
                </c:pt>
                <c:pt idx="116">
                  <c:v>1.6</c:v>
                </c:pt>
                <c:pt idx="117">
                  <c:v>1.7</c:v>
                </c:pt>
                <c:pt idx="118">
                  <c:v>1.8</c:v>
                </c:pt>
                <c:pt idx="119">
                  <c:v>1.9</c:v>
                </c:pt>
                <c:pt idx="120">
                  <c:v>2</c:v>
                </c:pt>
                <c:pt idx="121">
                  <c:v>2.1</c:v>
                </c:pt>
                <c:pt idx="122">
                  <c:v>2.2000000000000002</c:v>
                </c:pt>
                <c:pt idx="123">
                  <c:v>2.2999999999999998</c:v>
                </c:pt>
                <c:pt idx="124">
                  <c:v>2.4</c:v>
                </c:pt>
                <c:pt idx="125">
                  <c:v>2.5</c:v>
                </c:pt>
                <c:pt idx="126">
                  <c:v>2.6</c:v>
                </c:pt>
                <c:pt idx="127">
                  <c:v>2.7</c:v>
                </c:pt>
                <c:pt idx="128">
                  <c:v>2.8</c:v>
                </c:pt>
                <c:pt idx="129">
                  <c:v>2.9</c:v>
                </c:pt>
                <c:pt idx="130">
                  <c:v>3</c:v>
                </c:pt>
                <c:pt idx="131">
                  <c:v>3.1</c:v>
                </c:pt>
                <c:pt idx="132">
                  <c:v>3.2</c:v>
                </c:pt>
                <c:pt idx="133">
                  <c:v>3.3</c:v>
                </c:pt>
                <c:pt idx="134">
                  <c:v>3.4</c:v>
                </c:pt>
                <c:pt idx="135">
                  <c:v>3.5</c:v>
                </c:pt>
                <c:pt idx="136">
                  <c:v>3.6</c:v>
                </c:pt>
                <c:pt idx="137">
                  <c:v>3.7</c:v>
                </c:pt>
                <c:pt idx="138">
                  <c:v>3.8</c:v>
                </c:pt>
                <c:pt idx="139">
                  <c:v>3.9</c:v>
                </c:pt>
                <c:pt idx="140">
                  <c:v>4</c:v>
                </c:pt>
                <c:pt idx="141">
                  <c:v>4.0999999999999002</c:v>
                </c:pt>
                <c:pt idx="142">
                  <c:v>4.1999999999998998</c:v>
                </c:pt>
                <c:pt idx="143">
                  <c:v>4.2999999999999003</c:v>
                </c:pt>
                <c:pt idx="144">
                  <c:v>4.3999999999999</c:v>
                </c:pt>
                <c:pt idx="145">
                  <c:v>4.4999999999998996</c:v>
                </c:pt>
                <c:pt idx="146">
                  <c:v>4.5999999999999002</c:v>
                </c:pt>
                <c:pt idx="147">
                  <c:v>4.6999999999998998</c:v>
                </c:pt>
                <c:pt idx="148">
                  <c:v>4.7999999999999003</c:v>
                </c:pt>
                <c:pt idx="149">
                  <c:v>4.8999999999999</c:v>
                </c:pt>
                <c:pt idx="150">
                  <c:v>4.9999999999998996</c:v>
                </c:pt>
                <c:pt idx="151">
                  <c:v>5.0999999999999002</c:v>
                </c:pt>
                <c:pt idx="152">
                  <c:v>5.1999999999998998</c:v>
                </c:pt>
                <c:pt idx="153">
                  <c:v>5.2999999999999003</c:v>
                </c:pt>
                <c:pt idx="154">
                  <c:v>5.3999999999999</c:v>
                </c:pt>
                <c:pt idx="155">
                  <c:v>5.4999999999998996</c:v>
                </c:pt>
                <c:pt idx="156">
                  <c:v>5.5999999999999002</c:v>
                </c:pt>
                <c:pt idx="157">
                  <c:v>5.6999999999998998</c:v>
                </c:pt>
                <c:pt idx="158">
                  <c:v>5.7999999999999003</c:v>
                </c:pt>
                <c:pt idx="159">
                  <c:v>5.8999999999999</c:v>
                </c:pt>
                <c:pt idx="160">
                  <c:v>5.9999999999998996</c:v>
                </c:pt>
                <c:pt idx="161">
                  <c:v>6.0999999999999002</c:v>
                </c:pt>
                <c:pt idx="162">
                  <c:v>6.1999999999998998</c:v>
                </c:pt>
                <c:pt idx="163">
                  <c:v>6.2999999999999003</c:v>
                </c:pt>
                <c:pt idx="164">
                  <c:v>6.3999999999999</c:v>
                </c:pt>
                <c:pt idx="165">
                  <c:v>6.4999999999998996</c:v>
                </c:pt>
                <c:pt idx="166">
                  <c:v>6.5999999999999002</c:v>
                </c:pt>
                <c:pt idx="167">
                  <c:v>6.6999999999998998</c:v>
                </c:pt>
                <c:pt idx="168">
                  <c:v>6.7999999999999003</c:v>
                </c:pt>
                <c:pt idx="169">
                  <c:v>6.8999999999999</c:v>
                </c:pt>
                <c:pt idx="170">
                  <c:v>6.9999999999998996</c:v>
                </c:pt>
                <c:pt idx="171">
                  <c:v>7.0999999999999002</c:v>
                </c:pt>
                <c:pt idx="172">
                  <c:v>7.1999999999998998</c:v>
                </c:pt>
                <c:pt idx="173">
                  <c:v>7.2999999999999003</c:v>
                </c:pt>
                <c:pt idx="174">
                  <c:v>7.3999999999999</c:v>
                </c:pt>
                <c:pt idx="175">
                  <c:v>7.4999999999998996</c:v>
                </c:pt>
                <c:pt idx="176">
                  <c:v>7.5999999999999002</c:v>
                </c:pt>
                <c:pt idx="177">
                  <c:v>7.6999999999998998</c:v>
                </c:pt>
                <c:pt idx="178">
                  <c:v>7.7999999999999003</c:v>
                </c:pt>
                <c:pt idx="179">
                  <c:v>7.8999999999999</c:v>
                </c:pt>
                <c:pt idx="180">
                  <c:v>7.9999999999998996</c:v>
                </c:pt>
                <c:pt idx="181">
                  <c:v>8.0999999999999108</c:v>
                </c:pt>
                <c:pt idx="182">
                  <c:v>8.1999999999998998</c:v>
                </c:pt>
                <c:pt idx="183">
                  <c:v>8.2999999999998995</c:v>
                </c:pt>
                <c:pt idx="184">
                  <c:v>8.3999999999999009</c:v>
                </c:pt>
                <c:pt idx="185">
                  <c:v>8.4999999999999005</c:v>
                </c:pt>
                <c:pt idx="186">
                  <c:v>8.5999999999999108</c:v>
                </c:pt>
                <c:pt idx="187">
                  <c:v>8.6999999999998998</c:v>
                </c:pt>
                <c:pt idx="188">
                  <c:v>8.7999999999998995</c:v>
                </c:pt>
                <c:pt idx="189">
                  <c:v>8.8999999999999009</c:v>
                </c:pt>
                <c:pt idx="190">
                  <c:v>8.9999999999999005</c:v>
                </c:pt>
                <c:pt idx="191">
                  <c:v>9.0999999999999108</c:v>
                </c:pt>
                <c:pt idx="192">
                  <c:v>9.1999999999998998</c:v>
                </c:pt>
                <c:pt idx="193">
                  <c:v>9.2999999999998995</c:v>
                </c:pt>
                <c:pt idx="194">
                  <c:v>9.3999999999999009</c:v>
                </c:pt>
                <c:pt idx="195">
                  <c:v>9.4999999999999005</c:v>
                </c:pt>
                <c:pt idx="196">
                  <c:v>9.5999999999999108</c:v>
                </c:pt>
                <c:pt idx="197">
                  <c:v>9.6999999999998998</c:v>
                </c:pt>
                <c:pt idx="198">
                  <c:v>9.7999999999998995</c:v>
                </c:pt>
                <c:pt idx="199">
                  <c:v>9.8999999999999009</c:v>
                </c:pt>
                <c:pt idx="200">
                  <c:v>9.9999999999999005</c:v>
                </c:pt>
              </c:numCache>
            </c:numRef>
          </c:xVal>
          <c:yVal>
            <c:numRef>
              <c:f>Sheet1!$B$1:$B$201</c:f>
              <c:numCache>
                <c:formatCode>General</c:formatCode>
                <c:ptCount val="201"/>
                <c:pt idx="0">
                  <c:v>-0.99999999587769295</c:v>
                </c:pt>
                <c:pt idx="1">
                  <c:v>-0.99999999496500203</c:v>
                </c:pt>
                <c:pt idx="2">
                  <c:v>-0.99999999385023997</c:v>
                </c:pt>
                <c:pt idx="3">
                  <c:v>-0.999999992488666</c:v>
                </c:pt>
                <c:pt idx="4">
                  <c:v>-0.99999999082563695</c:v>
                </c:pt>
                <c:pt idx="5">
                  <c:v>-0.99999998879440699</c:v>
                </c:pt>
                <c:pt idx="6">
                  <c:v>-0.99999998631345799</c:v>
                </c:pt>
                <c:pt idx="7">
                  <c:v>-0.99999998328322004</c:v>
                </c:pt>
                <c:pt idx="8">
                  <c:v>-0.99999997958207898</c:v>
                </c:pt>
                <c:pt idx="9">
                  <c:v>-0.99999997506149496</c:v>
                </c:pt>
                <c:pt idx="10">
                  <c:v>-0.999999969540041</c:v>
                </c:pt>
                <c:pt idx="11">
                  <c:v>-0.99999996279612202</c:v>
                </c:pt>
                <c:pt idx="12">
                  <c:v>-0.99999995455908097</c:v>
                </c:pt>
                <c:pt idx="13">
                  <c:v>-0.99999994449833696</c:v>
                </c:pt>
                <c:pt idx="14">
                  <c:v>-0.99999993221011596</c:v>
                </c:pt>
                <c:pt idx="15">
                  <c:v>-0.99999991720124903</c:v>
                </c:pt>
                <c:pt idx="16">
                  <c:v>-0.99999989886937801</c:v>
                </c:pt>
                <c:pt idx="17">
                  <c:v>-0.99999987647878297</c:v>
                </c:pt>
                <c:pt idx="18">
                  <c:v>-0.99999984913084405</c:v>
                </c:pt>
                <c:pt idx="19">
                  <c:v>-0.99999981572800001</c:v>
                </c:pt>
                <c:pt idx="20">
                  <c:v>-0.99999977492967596</c:v>
                </c:pt>
                <c:pt idx="21">
                  <c:v>-0.999999725098492</c:v>
                </c:pt>
                <c:pt idx="22">
                  <c:v>-0.999999664234551</c:v>
                </c:pt>
                <c:pt idx="23">
                  <c:v>-0.99999958989516902</c:v>
                </c:pt>
                <c:pt idx="24">
                  <c:v>-0.99999949909685104</c:v>
                </c:pt>
                <c:pt idx="25">
                  <c:v>-0.99999938819554601</c:v>
                </c:pt>
                <c:pt idx="26">
                  <c:v>-0.99999925274040302</c:v>
                </c:pt>
                <c:pt idx="27">
                  <c:v>-0.99999908729514297</c:v>
                </c:pt>
                <c:pt idx="28">
                  <c:v>-0.999998885219883</c:v>
                </c:pt>
                <c:pt idx="29">
                  <c:v>-0.99999863840465797</c:v>
                </c:pt>
                <c:pt idx="30">
                  <c:v>-0.99999833694394502</c:v>
                </c:pt>
                <c:pt idx="31">
                  <c:v>-0.99999796873912095</c:v>
                </c:pt>
                <c:pt idx="32">
                  <c:v>-0.999997519012918</c:v>
                </c:pt>
                <c:pt idx="33">
                  <c:v>-0.99999696971636698</c:v>
                </c:pt>
                <c:pt idx="34">
                  <c:v>-0.99999629880445395</c:v>
                </c:pt>
                <c:pt idx="35">
                  <c:v>-0.99999547935140398</c:v>
                </c:pt>
                <c:pt idx="36">
                  <c:v>-0.99999447847009904</c:v>
                </c:pt>
                <c:pt idx="37">
                  <c:v>-0.99999325599227296</c:v>
                </c:pt>
                <c:pt idx="38">
                  <c:v>-0.99999176285651004</c:v>
                </c:pt>
                <c:pt idx="39">
                  <c:v>-0.99998993913939604</c:v>
                </c:pt>
                <c:pt idx="40">
                  <c:v>-0.99998771165079603</c:v>
                </c:pt>
                <c:pt idx="41">
                  <c:v>-0.99998499099680604</c:v>
                </c:pt>
                <c:pt idx="42">
                  <c:v>-0.99998166799256005</c:v>
                </c:pt>
                <c:pt idx="43">
                  <c:v>-0.99997760928099</c:v>
                </c:pt>
                <c:pt idx="44">
                  <c:v>-0.99997265198183105</c:v>
                </c:pt>
                <c:pt idx="45">
                  <c:v>-0.99996659715630398</c:v>
                </c:pt>
                <c:pt idx="46">
                  <c:v>-0.99995920182543996</c:v>
                </c:pt>
                <c:pt idx="47">
                  <c:v>-0.99995016922212099</c:v>
                </c:pt>
                <c:pt idx="48">
                  <c:v>-0.99993913688619895</c:v>
                </c:pt>
                <c:pt idx="49">
                  <c:v>-0.99992566212579403</c:v>
                </c:pt>
                <c:pt idx="50">
                  <c:v>-0.999909204262595</c:v>
                </c:pt>
                <c:pt idx="51">
                  <c:v>-0.999889102950554</c:v>
                </c:pt>
                <c:pt idx="52">
                  <c:v>-0.99986455170076005</c:v>
                </c:pt>
                <c:pt idx="53">
                  <c:v>-0.99983456555429695</c:v>
                </c:pt>
                <c:pt idx="54">
                  <c:v>-0.99979794161218405</c:v>
                </c:pt>
                <c:pt idx="55">
                  <c:v>-0.99975321084802804</c:v>
                </c:pt>
                <c:pt idx="56">
                  <c:v>-0.99969857928388095</c:v>
                </c:pt>
                <c:pt idx="57">
                  <c:v>-0.999631856190073</c:v>
                </c:pt>
                <c:pt idx="58">
                  <c:v>-0.99955036645953299</c:v>
                </c:pt>
                <c:pt idx="59">
                  <c:v>-0.99945084368779702</c:v>
                </c:pt>
                <c:pt idx="60">
                  <c:v>-0.99932929973906703</c:v>
                </c:pt>
                <c:pt idx="61">
                  <c:v>-0.99918086567002795</c:v>
                </c:pt>
                <c:pt idx="62">
                  <c:v>-0.99899959778584102</c:v>
                </c:pt>
                <c:pt idx="63">
                  <c:v>-0.99877824128113102</c:v>
                </c:pt>
                <c:pt idx="64">
                  <c:v>-0.99850794233232698</c:v>
                </c:pt>
                <c:pt idx="65">
                  <c:v>-0.99817789761119902</c:v>
                </c:pt>
                <c:pt idx="66">
                  <c:v>-0.99777492793427902</c:v>
                </c:pt>
                <c:pt idx="67">
                  <c:v>-0.99728296009914197</c:v>
                </c:pt>
                <c:pt idx="68">
                  <c:v>-0.99668239783965096</c:v>
                </c:pt>
                <c:pt idx="69">
                  <c:v>-0.99594935922189998</c:v>
                </c:pt>
                <c:pt idx="70">
                  <c:v>-0.99505475368673102</c:v>
                </c:pt>
                <c:pt idx="71">
                  <c:v>-0.99396316735058399</c:v>
                </c:pt>
                <c:pt idx="72">
                  <c:v>-0.99263152020112899</c:v>
                </c:pt>
                <c:pt idx="73">
                  <c:v>-0.99100745367811804</c:v>
                </c:pt>
                <c:pt idx="74">
                  <c:v>-0.98902740220109997</c:v>
                </c:pt>
                <c:pt idx="75">
                  <c:v>-0.98661429815143098</c:v>
                </c:pt>
                <c:pt idx="76">
                  <c:v>-0.98367485769368102</c:v>
                </c:pt>
                <c:pt idx="77">
                  <c:v>-0.98009639626619305</c:v>
                </c:pt>
                <c:pt idx="78">
                  <c:v>-0.97574313003145297</c:v>
                </c:pt>
                <c:pt idx="79">
                  <c:v>-0.97045193661345597</c:v>
                </c:pt>
                <c:pt idx="80">
                  <c:v>-0.96402758007581901</c:v>
                </c:pt>
                <c:pt idx="81">
                  <c:v>-0.95623745812774197</c:v>
                </c:pt>
                <c:pt idx="82">
                  <c:v>-0.94680601284627097</c:v>
                </c:pt>
                <c:pt idx="83">
                  <c:v>-0.93540907060310297</c:v>
                </c:pt>
                <c:pt idx="84">
                  <c:v>-0.92166855440647599</c:v>
                </c:pt>
                <c:pt idx="85">
                  <c:v>-0.90514825364487395</c:v>
                </c:pt>
                <c:pt idx="86">
                  <c:v>-0.88535164820226897</c:v>
                </c:pt>
                <c:pt idx="87">
                  <c:v>-0.861723159313314</c:v>
                </c:pt>
                <c:pt idx="88">
                  <c:v>-0.83365460701216398</c:v>
                </c:pt>
                <c:pt idx="89">
                  <c:v>-0.80049902176064003</c:v>
                </c:pt>
                <c:pt idx="90">
                  <c:v>-0.76159415595577795</c:v>
                </c:pt>
                <c:pt idx="91">
                  <c:v>-0.71629787019903901</c:v>
                </c:pt>
                <c:pt idx="92">
                  <c:v>-0.66403677026786501</c:v>
                </c:pt>
                <c:pt idx="93">
                  <c:v>-0.60436777711718204</c:v>
                </c:pt>
                <c:pt idx="94">
                  <c:v>-0.53704956699805695</c:v>
                </c:pt>
                <c:pt idx="95">
                  <c:v>-0.462117157260033</c:v>
                </c:pt>
                <c:pt idx="96">
                  <c:v>-0.37994896225525099</c:v>
                </c:pt>
                <c:pt idx="97">
                  <c:v>-0.29131261245161699</c:v>
                </c:pt>
                <c:pt idx="98">
                  <c:v>-0.19737532022493201</c:v>
                </c:pt>
                <c:pt idx="99">
                  <c:v>-9.9667994624996398E-2</c:v>
                </c:pt>
                <c:pt idx="100">
                  <c:v>-4.0856207306206001E-14</c:v>
                </c:pt>
                <c:pt idx="101">
                  <c:v>9.9667994624955403E-2</c:v>
                </c:pt>
                <c:pt idx="102">
                  <c:v>0.19737532022490301</c:v>
                </c:pt>
                <c:pt idx="103">
                  <c:v>0.29131261245159201</c:v>
                </c:pt>
                <c:pt idx="104">
                  <c:v>0.37994896225522501</c:v>
                </c:pt>
                <c:pt idx="105">
                  <c:v>0.46211715726001001</c:v>
                </c:pt>
                <c:pt idx="106">
                  <c:v>0.53704956699803497</c:v>
                </c:pt>
                <c:pt idx="107">
                  <c:v>0.60436777711716305</c:v>
                </c:pt>
                <c:pt idx="108">
                  <c:v>0.66403677026785002</c:v>
                </c:pt>
                <c:pt idx="109">
                  <c:v>0.71629787019902502</c:v>
                </c:pt>
                <c:pt idx="110">
                  <c:v>0.76159415595576496</c:v>
                </c:pt>
                <c:pt idx="111">
                  <c:v>0.80049902176063004</c:v>
                </c:pt>
                <c:pt idx="112">
                  <c:v>0.83365460701215499</c:v>
                </c:pt>
                <c:pt idx="113">
                  <c:v>0.86172315931330601</c:v>
                </c:pt>
                <c:pt idx="114">
                  <c:v>0.88535164820226198</c:v>
                </c:pt>
                <c:pt idx="115">
                  <c:v>0.90514825364486595</c:v>
                </c:pt>
                <c:pt idx="116">
                  <c:v>0.921668554406471</c:v>
                </c:pt>
                <c:pt idx="117">
                  <c:v>0.93540907060309897</c:v>
                </c:pt>
                <c:pt idx="118">
                  <c:v>0.94680601284626797</c:v>
                </c:pt>
                <c:pt idx="119">
                  <c:v>0.95623745812773897</c:v>
                </c:pt>
                <c:pt idx="120">
                  <c:v>0.96402758007581701</c:v>
                </c:pt>
                <c:pt idx="121">
                  <c:v>0.97045193661345397</c:v>
                </c:pt>
                <c:pt idx="122">
                  <c:v>0.97574313003145197</c:v>
                </c:pt>
                <c:pt idx="123">
                  <c:v>0.98009639626619105</c:v>
                </c:pt>
                <c:pt idx="124">
                  <c:v>0.98367485769368002</c:v>
                </c:pt>
                <c:pt idx="125">
                  <c:v>0.98661429815142998</c:v>
                </c:pt>
                <c:pt idx="126">
                  <c:v>0.98902740220109897</c:v>
                </c:pt>
                <c:pt idx="127">
                  <c:v>0.99100745367811705</c:v>
                </c:pt>
                <c:pt idx="128">
                  <c:v>0.99263152020112799</c:v>
                </c:pt>
                <c:pt idx="129">
                  <c:v>0.99396316735058299</c:v>
                </c:pt>
                <c:pt idx="130">
                  <c:v>0.99505475368673102</c:v>
                </c:pt>
                <c:pt idx="131">
                  <c:v>0.99594935922189998</c:v>
                </c:pt>
                <c:pt idx="132">
                  <c:v>0.99668239783965096</c:v>
                </c:pt>
                <c:pt idx="133">
                  <c:v>0.99728296009914197</c:v>
                </c:pt>
                <c:pt idx="134">
                  <c:v>0.99777492793427902</c:v>
                </c:pt>
                <c:pt idx="135">
                  <c:v>0.99817789761119902</c:v>
                </c:pt>
                <c:pt idx="136">
                  <c:v>0.99850794233232698</c:v>
                </c:pt>
                <c:pt idx="137">
                  <c:v>0.99877824128113102</c:v>
                </c:pt>
                <c:pt idx="138">
                  <c:v>0.99899959778584102</c:v>
                </c:pt>
                <c:pt idx="139">
                  <c:v>0.99918086567002795</c:v>
                </c:pt>
                <c:pt idx="140">
                  <c:v>0.99932929973906703</c:v>
                </c:pt>
                <c:pt idx="141">
                  <c:v>0.99945084368779702</c:v>
                </c:pt>
                <c:pt idx="142">
                  <c:v>0.99955036645953299</c:v>
                </c:pt>
                <c:pt idx="143">
                  <c:v>0.999631856190073</c:v>
                </c:pt>
                <c:pt idx="144">
                  <c:v>0.99969857928388095</c:v>
                </c:pt>
                <c:pt idx="145">
                  <c:v>0.99975321084802804</c:v>
                </c:pt>
                <c:pt idx="146">
                  <c:v>0.99979794161218405</c:v>
                </c:pt>
                <c:pt idx="147">
                  <c:v>0.99983456555429695</c:v>
                </c:pt>
                <c:pt idx="148">
                  <c:v>0.99986455170076005</c:v>
                </c:pt>
                <c:pt idx="149">
                  <c:v>0.999889102950554</c:v>
                </c:pt>
                <c:pt idx="150">
                  <c:v>0.999909204262595</c:v>
                </c:pt>
                <c:pt idx="151">
                  <c:v>0.99992566212579403</c:v>
                </c:pt>
                <c:pt idx="152">
                  <c:v>0.99993913688619895</c:v>
                </c:pt>
                <c:pt idx="153">
                  <c:v>0.99995016922212099</c:v>
                </c:pt>
                <c:pt idx="154">
                  <c:v>0.99995920182543996</c:v>
                </c:pt>
                <c:pt idx="155">
                  <c:v>0.99996659715630398</c:v>
                </c:pt>
                <c:pt idx="156">
                  <c:v>0.99997265198183105</c:v>
                </c:pt>
                <c:pt idx="157">
                  <c:v>0.99997760928099</c:v>
                </c:pt>
                <c:pt idx="158">
                  <c:v>0.99998166799256005</c:v>
                </c:pt>
                <c:pt idx="159">
                  <c:v>0.99998499099680604</c:v>
                </c:pt>
                <c:pt idx="160">
                  <c:v>0.99998771165079603</c:v>
                </c:pt>
                <c:pt idx="161">
                  <c:v>0.99998993913939604</c:v>
                </c:pt>
                <c:pt idx="162">
                  <c:v>0.99999176285651004</c:v>
                </c:pt>
                <c:pt idx="163">
                  <c:v>0.99999325599227296</c:v>
                </c:pt>
                <c:pt idx="164">
                  <c:v>0.99999447847009904</c:v>
                </c:pt>
                <c:pt idx="165">
                  <c:v>0.99999547935140398</c:v>
                </c:pt>
                <c:pt idx="166">
                  <c:v>0.99999629880445395</c:v>
                </c:pt>
                <c:pt idx="167">
                  <c:v>0.99999696971636698</c:v>
                </c:pt>
                <c:pt idx="168">
                  <c:v>0.999997519012918</c:v>
                </c:pt>
                <c:pt idx="169">
                  <c:v>0.99999796873912095</c:v>
                </c:pt>
                <c:pt idx="170">
                  <c:v>0.99999833694394502</c:v>
                </c:pt>
                <c:pt idx="171">
                  <c:v>0.99999863840465797</c:v>
                </c:pt>
                <c:pt idx="172">
                  <c:v>0.999998885219883</c:v>
                </c:pt>
                <c:pt idx="173">
                  <c:v>0.99999908729514297</c:v>
                </c:pt>
                <c:pt idx="174">
                  <c:v>0.99999925274040302</c:v>
                </c:pt>
                <c:pt idx="175">
                  <c:v>0.99999938819554601</c:v>
                </c:pt>
                <c:pt idx="176">
                  <c:v>0.99999949909685104</c:v>
                </c:pt>
                <c:pt idx="177">
                  <c:v>0.99999958989516902</c:v>
                </c:pt>
                <c:pt idx="178">
                  <c:v>0.999999664234551</c:v>
                </c:pt>
                <c:pt idx="179">
                  <c:v>0.999999725098492</c:v>
                </c:pt>
                <c:pt idx="180">
                  <c:v>0.99999977492967596</c:v>
                </c:pt>
                <c:pt idx="181">
                  <c:v>0.99999981572800001</c:v>
                </c:pt>
                <c:pt idx="182">
                  <c:v>0.99999984913084405</c:v>
                </c:pt>
                <c:pt idx="183">
                  <c:v>0.99999987647878297</c:v>
                </c:pt>
                <c:pt idx="184">
                  <c:v>0.99999989886937801</c:v>
                </c:pt>
                <c:pt idx="185">
                  <c:v>0.99999991720124903</c:v>
                </c:pt>
                <c:pt idx="186">
                  <c:v>0.99999993221011596</c:v>
                </c:pt>
                <c:pt idx="187">
                  <c:v>0.99999994449833696</c:v>
                </c:pt>
                <c:pt idx="188">
                  <c:v>0.99999995455908097</c:v>
                </c:pt>
                <c:pt idx="189">
                  <c:v>0.99999996279612202</c:v>
                </c:pt>
                <c:pt idx="190">
                  <c:v>0.999999969540041</c:v>
                </c:pt>
                <c:pt idx="191">
                  <c:v>0.99999997506149496</c:v>
                </c:pt>
                <c:pt idx="192">
                  <c:v>0.99999997958207898</c:v>
                </c:pt>
                <c:pt idx="193">
                  <c:v>0.99999998328322004</c:v>
                </c:pt>
                <c:pt idx="194">
                  <c:v>0.99999998631345799</c:v>
                </c:pt>
                <c:pt idx="195">
                  <c:v>0.99999998879440699</c:v>
                </c:pt>
                <c:pt idx="196">
                  <c:v>0.99999999082563695</c:v>
                </c:pt>
                <c:pt idx="197">
                  <c:v>0.999999992488666</c:v>
                </c:pt>
                <c:pt idx="198">
                  <c:v>0.99999999385023997</c:v>
                </c:pt>
                <c:pt idx="199">
                  <c:v>0.99999999496500203</c:v>
                </c:pt>
                <c:pt idx="200">
                  <c:v>0.99999999587769295</c:v>
                </c:pt>
              </c:numCache>
            </c:numRef>
          </c:yVal>
          <c:smooth val="1"/>
          <c:extLst>
            <c:ext xmlns:c16="http://schemas.microsoft.com/office/drawing/2014/chart" uri="{C3380CC4-5D6E-409C-BE32-E72D297353CC}">
              <c16:uniqueId val="{00000000-DEC1-44A7-8FAE-D17B1FA424EF}"/>
            </c:ext>
          </c:extLst>
        </c:ser>
        <c:dLbls>
          <c:showLegendKey val="0"/>
          <c:showVal val="0"/>
          <c:showCatName val="0"/>
          <c:showSerName val="0"/>
          <c:showPercent val="0"/>
          <c:showBubbleSize val="0"/>
        </c:dLbls>
        <c:axId val="175791104"/>
        <c:axId val="175796992"/>
      </c:scatterChart>
      <c:valAx>
        <c:axId val="175791104"/>
        <c:scaling>
          <c:orientation val="minMax"/>
          <c:max val="8"/>
          <c:min val="-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5796992"/>
        <c:crosses val="autoZero"/>
        <c:crossBetween val="midCat"/>
        <c:majorUnit val="2"/>
      </c:valAx>
      <c:valAx>
        <c:axId val="175796992"/>
        <c:scaling>
          <c:orientation val="minMax"/>
          <c:max val="1"/>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5791104"/>
        <c:crosses val="autoZero"/>
        <c:crossBetween val="midCat"/>
        <c:majorUnit val="0.5"/>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1B1ED-EC90-4229-B166-490C9B49C762}" type="datetimeFigureOut">
              <a:rPr lang="zh-CN" altLang="en-US" smtClean="0"/>
              <a:t>2022/5/20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F87DD7-1056-478D-997E-D39B429F64C1}" type="slidenum">
              <a:rPr lang="zh-CN" altLang="en-US" smtClean="0"/>
              <a:t>‹#›</a:t>
            </a:fld>
            <a:endParaRPr lang="zh-CN" altLang="en-US"/>
          </a:p>
        </p:txBody>
      </p:sp>
    </p:spTree>
    <p:extLst>
      <p:ext uri="{BB962C8B-B14F-4D97-AF65-F5344CB8AC3E}">
        <p14:creationId xmlns:p14="http://schemas.microsoft.com/office/powerpoint/2010/main" val="112532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079DD9-C9D1-C543-AF12-536BB687E807}" type="slidenum">
              <a:rPr kumimoji="0" lang="en-US" altLang="zh-CN" sz="2800" b="0" i="0" u="none" strike="noStrike" kern="1200" cap="none" spc="0" normalizeH="0" baseline="0" noProof="0" smtClean="0">
                <a:ln>
                  <a:noFill/>
                </a:ln>
                <a:solidFill>
                  <a:prstClr val="black"/>
                </a:solidFill>
                <a:effectLst/>
                <a:uLnTx/>
                <a:uFillTx/>
                <a:latin typeface="Verdana" panose="020B0604030504040204" pitchFamily="34"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A6875F-43A8-4ED5-AEB4-81822FC3459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282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D4D12AE-0CE0-4645-973C-848D253C3097}" type="slidenum">
              <a:rPr lang="zh-CN" altLang="en-US" smtClean="0"/>
              <a:t>32</a:t>
            </a:fld>
            <a:endParaRPr lang="zh-CN" altLang="en-US"/>
          </a:p>
        </p:txBody>
      </p:sp>
    </p:spTree>
    <p:extLst>
      <p:ext uri="{BB962C8B-B14F-4D97-AF65-F5344CB8AC3E}">
        <p14:creationId xmlns:p14="http://schemas.microsoft.com/office/powerpoint/2010/main" val="3414340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D4D12AE-0CE0-4645-973C-848D253C3097}" type="slidenum">
              <a:rPr lang="zh-CN" altLang="en-US" smtClean="0"/>
              <a:t>33</a:t>
            </a:fld>
            <a:endParaRPr lang="zh-CN" altLang="en-US"/>
          </a:p>
        </p:txBody>
      </p:sp>
    </p:spTree>
    <p:extLst>
      <p:ext uri="{BB962C8B-B14F-4D97-AF65-F5344CB8AC3E}">
        <p14:creationId xmlns:p14="http://schemas.microsoft.com/office/powerpoint/2010/main" val="17558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CF3106-19CE-4695-AC11-FC415551214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2682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CF3106-19CE-4695-AC11-FC415551214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26826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2022/5/20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263345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2022/5/20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844047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2022/5/20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583272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17583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6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2022/5/20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435363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2022/5/20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405882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2022/5/20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268258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2022/5/20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43845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2022/5/20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42734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2022/5/20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341842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2022/5/20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449391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2022/5/20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4172739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2022/5/20</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31907370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course163.org/course/ZJU-1003377027"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2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41.wmf"/><Relationship Id="rId5" Type="http://schemas.openxmlformats.org/officeDocument/2006/relationships/oleObject" Target="../embeddings/oleObject3.bin"/><Relationship Id="rId4" Type="http://schemas.openxmlformats.org/officeDocument/2006/relationships/image" Target="../media/image40.wmf"/></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61.png"/><Relationship Id="rId18" Type="http://schemas.openxmlformats.org/officeDocument/2006/relationships/image" Target="../media/image512.png"/><Relationship Id="rId3" Type="http://schemas.openxmlformats.org/officeDocument/2006/relationships/image" Target="../media/image323.png"/><Relationship Id="rId21" Type="http://schemas.openxmlformats.org/officeDocument/2006/relationships/image" Target="../media/image541.png"/><Relationship Id="rId7" Type="http://schemas.openxmlformats.org/officeDocument/2006/relationships/image" Target="../media/image401.png"/><Relationship Id="rId12" Type="http://schemas.openxmlformats.org/officeDocument/2006/relationships/image" Target="../media/image451.png"/><Relationship Id="rId17" Type="http://schemas.openxmlformats.org/officeDocument/2006/relationships/image" Target="../media/image112.png"/><Relationship Id="rId2" Type="http://schemas.openxmlformats.org/officeDocument/2006/relationships/notesSlide" Target="../notesSlides/notesSlide5.xml"/><Relationship Id="rId16" Type="http://schemas.openxmlformats.org/officeDocument/2006/relationships/image" Target="../media/image1112.png"/><Relationship Id="rId20" Type="http://schemas.openxmlformats.org/officeDocument/2006/relationships/image" Target="../media/image531.png"/><Relationship Id="rId1" Type="http://schemas.openxmlformats.org/officeDocument/2006/relationships/slideLayout" Target="../slideLayouts/slideLayout2.xml"/><Relationship Id="rId6" Type="http://schemas.openxmlformats.org/officeDocument/2006/relationships/image" Target="../media/image391.png"/><Relationship Id="rId11" Type="http://schemas.openxmlformats.org/officeDocument/2006/relationships/image" Target="../media/image441.png"/><Relationship Id="rId5" Type="http://schemas.openxmlformats.org/officeDocument/2006/relationships/image" Target="../media/image340.png"/><Relationship Id="rId15" Type="http://schemas.openxmlformats.org/officeDocument/2006/relationships/image" Target="../media/image481.png"/><Relationship Id="rId10" Type="http://schemas.openxmlformats.org/officeDocument/2006/relationships/image" Target="../media/image431.png"/><Relationship Id="rId19" Type="http://schemas.openxmlformats.org/officeDocument/2006/relationships/image" Target="../media/image521.png"/><Relationship Id="rId4" Type="http://schemas.openxmlformats.org/officeDocument/2006/relationships/image" Target="../media/image333.png"/><Relationship Id="rId9" Type="http://schemas.openxmlformats.org/officeDocument/2006/relationships/image" Target="../media/image421.png"/><Relationship Id="rId14" Type="http://schemas.openxmlformats.org/officeDocument/2006/relationships/image" Target="../media/image471.png"/></Relationships>
</file>

<file path=ppt/slides/_rels/slide56.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890.png"/><Relationship Id="rId7" Type="http://schemas.openxmlformats.org/officeDocument/2006/relationships/image" Target="../media/image420.png"/><Relationship Id="rId12" Type="http://schemas.openxmlformats.org/officeDocument/2006/relationships/image" Target="../media/image470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600.png"/><Relationship Id="rId5" Type="http://schemas.openxmlformats.org/officeDocument/2006/relationships/image" Target="../media/image400.png"/><Relationship Id="rId10" Type="http://schemas.openxmlformats.org/officeDocument/2006/relationships/image" Target="../media/image4500.png"/><Relationship Id="rId4" Type="http://schemas.openxmlformats.org/officeDocument/2006/relationships/image" Target="../media/image901.png"/><Relationship Id="rId9" Type="http://schemas.openxmlformats.org/officeDocument/2006/relationships/image" Target="../media/image44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6" y="2869"/>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r>
              <a:rPr lang="zh-CN" altLang="en-US" sz="4000" b="1" dirty="0">
                <a:solidFill>
                  <a:srgbClr val="C00000"/>
                </a:solidFill>
                <a:latin typeface="Times New Roman"/>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30152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Times New Roman"/>
                <a:ea typeface="微软雅黑" panose="020B0503020204020204" pitchFamily="34" charset="-122"/>
                <a:sym typeface="Calibri" panose="020F0502020204030204" pitchFamily="34" charset="0"/>
              </a:rPr>
              <a:t>二、卷积神经网络</a:t>
            </a:r>
          </a:p>
        </p:txBody>
      </p:sp>
      <p:sp>
        <p:nvSpPr>
          <p:cNvPr id="24" name="矩形 7"/>
          <p:cNvSpPr>
            <a:spLocks noChangeArrowheads="1"/>
          </p:cNvSpPr>
          <p:nvPr/>
        </p:nvSpPr>
        <p:spPr bwMode="auto">
          <a:xfrm>
            <a:off x="233847" y="1716748"/>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Times New Roman"/>
                <a:ea typeface="微软雅黑" panose="020B0503020204020204" pitchFamily="34" charset="-122"/>
              </a:rPr>
              <a:t>一、前馈神经网络</a:t>
            </a:r>
          </a:p>
        </p:txBody>
      </p:sp>
      <p:sp>
        <p:nvSpPr>
          <p:cNvPr id="2" name="矩形 1"/>
          <p:cNvSpPr/>
          <p:nvPr/>
        </p:nvSpPr>
        <p:spPr>
          <a:xfrm>
            <a:off x="633471" y="5611383"/>
            <a:ext cx="7629180" cy="566822"/>
          </a:xfrm>
          <a:prstGeom prst="rect">
            <a:avLst/>
          </a:prstGeom>
        </p:spPr>
        <p:txBody>
          <a:bodyPr wrap="square">
            <a:spAutoFit/>
          </a:bodyPr>
          <a:lstStyle/>
          <a:p>
            <a:pPr>
              <a:lnSpc>
                <a:spcPts val="1200"/>
              </a:lnSpc>
            </a:pPr>
            <a:r>
              <a:rPr lang="zh-CN" altLang="en-US" dirty="0">
                <a:solidFill>
                  <a:prstClr val="black"/>
                </a:solidFill>
                <a:latin typeface="Times New Roman"/>
                <a:ea typeface="黑体"/>
              </a:rPr>
              <a:t>吴飞，</a:t>
            </a:r>
            <a:r>
              <a:rPr lang="en-US" altLang="zh-CN" dirty="0">
                <a:solidFill>
                  <a:prstClr val="black"/>
                </a:solidFill>
                <a:latin typeface="Times New Roman"/>
                <a:ea typeface="黑体"/>
              </a:rPr>
              <a:t>《</a:t>
            </a:r>
            <a:r>
              <a:rPr lang="zh-CN" altLang="en-US" dirty="0">
                <a:solidFill>
                  <a:prstClr val="black"/>
                </a:solidFill>
                <a:latin typeface="Times New Roman"/>
                <a:ea typeface="黑体"/>
              </a:rPr>
              <a:t>人工智能导论：模型与算法</a:t>
            </a:r>
            <a:r>
              <a:rPr lang="en-US" altLang="zh-CN" dirty="0">
                <a:solidFill>
                  <a:prstClr val="black"/>
                </a:solidFill>
                <a:latin typeface="Times New Roman"/>
                <a:ea typeface="黑体"/>
              </a:rPr>
              <a:t>》</a:t>
            </a:r>
            <a:r>
              <a:rPr lang="zh-CN" altLang="en-US" dirty="0">
                <a:solidFill>
                  <a:prstClr val="black"/>
                </a:solidFill>
                <a:latin typeface="Times New Roman"/>
                <a:ea typeface="黑体"/>
              </a:rPr>
              <a:t>，高等教育出版社 </a:t>
            </a:r>
            <a:endParaRPr lang="en-US" altLang="zh-CN" dirty="0">
              <a:solidFill>
                <a:prstClr val="black"/>
              </a:solidFill>
              <a:latin typeface="Times New Roman"/>
              <a:ea typeface="黑体"/>
            </a:endParaRPr>
          </a:p>
          <a:p>
            <a:pPr>
              <a:lnSpc>
                <a:spcPts val="1200"/>
              </a:lnSpc>
            </a:pPr>
            <a:endParaRPr lang="en-US" altLang="zh-CN" dirty="0">
              <a:solidFill>
                <a:prstClr val="black"/>
              </a:solidFill>
              <a:latin typeface="Times New Roman"/>
              <a:ea typeface="黑体"/>
            </a:endParaRPr>
          </a:p>
          <a:p>
            <a:pPr>
              <a:lnSpc>
                <a:spcPts val="1200"/>
              </a:lnSpc>
            </a:pPr>
            <a:r>
              <a:rPr lang="en-US" altLang="zh-CN" dirty="0">
                <a:solidFill>
                  <a:prstClr val="black"/>
                </a:solidFill>
                <a:latin typeface="Times New Roman"/>
                <a:ea typeface="黑体"/>
              </a:rPr>
              <a:t>MOOC</a:t>
            </a:r>
            <a:r>
              <a:rPr lang="zh-CN" altLang="en-US" dirty="0">
                <a:solidFill>
                  <a:prstClr val="black"/>
                </a:solidFill>
                <a:latin typeface="Times New Roman"/>
                <a:ea typeface="黑体"/>
              </a:rPr>
              <a:t>：</a:t>
            </a:r>
            <a:r>
              <a:rPr lang="en-US" altLang="zh-CN" dirty="0">
                <a:solidFill>
                  <a:prstClr val="black"/>
                </a:solidFill>
                <a:latin typeface="Times New Roman"/>
                <a:ea typeface="黑体"/>
                <a:hlinkClick r:id="rId3"/>
              </a:rPr>
              <a:t>https://www.icourse163.org/course/ZJU-1003377027</a:t>
            </a:r>
            <a:endParaRPr lang="zh-CN" altLang="en-US" dirty="0">
              <a:solidFill>
                <a:prstClr val="black"/>
              </a:solidFill>
              <a:latin typeface="Times New Roman"/>
              <a:ea typeface="黑体"/>
            </a:endParaRPr>
          </a:p>
        </p:txBody>
      </p:sp>
      <p:sp>
        <p:nvSpPr>
          <p:cNvPr id="8" name="矩形 7"/>
          <p:cNvSpPr>
            <a:spLocks noChangeArrowheads="1"/>
          </p:cNvSpPr>
          <p:nvPr/>
        </p:nvSpPr>
        <p:spPr bwMode="auto">
          <a:xfrm>
            <a:off x="310965" y="40820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Times New Roman"/>
                <a:ea typeface="微软雅黑" panose="020B0503020204020204" pitchFamily="34" charset="-122"/>
                <a:sym typeface="Calibri" panose="020F0502020204030204" pitchFamily="34" charset="0"/>
              </a:rPr>
              <a:t>三、若干应用</a:t>
            </a:r>
          </a:p>
        </p:txBody>
      </p:sp>
    </p:spTree>
    <p:extLst>
      <p:ext uri="{BB962C8B-B14F-4D97-AF65-F5344CB8AC3E}">
        <p14:creationId xmlns:p14="http://schemas.microsoft.com/office/powerpoint/2010/main" val="1808346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517792" y="1214368"/>
                <a:ext cx="8108415" cy="4635115"/>
              </a:xfrm>
              <a:prstGeom prst="rect">
                <a:avLst/>
              </a:prstGeom>
            </p:spPr>
            <p:txBody>
              <a:bodyPr wrap="square">
                <a:spAutoFit/>
              </a:bodyPr>
              <a:lstStyle/>
              <a:p>
                <a:pPr marL="342900" marR="0" lvl="0" indent="-342900" algn="just" defTabSz="914400" rtl="0" eaLnBrk="1" fontAlgn="auto" latinLnBrk="0" hangingPunct="1">
                  <a:lnSpc>
                    <a:spcPct val="140000"/>
                  </a:lnSpc>
                  <a:spcBef>
                    <a:spcPts val="0"/>
                  </a:spcBef>
                  <a:spcAft>
                    <a:spcPts val="0"/>
                  </a:spcAft>
                  <a:buClrTx/>
                  <a:buSzTx/>
                  <a:buFont typeface="Wingdings" panose="05000000000000000000" pitchFamily="2" charset="2"/>
                  <a:buChar char="Ø"/>
                  <a:tabLst/>
                  <a:defRPr/>
                </a:pPr>
                <a:r>
                  <a:rPr kumimoji="0" lang="zh-CN" altLang="zh-CN" sz="2400" b="0" i="0" u="none" strike="noStrike" kern="1200" cap="none" spc="0" normalizeH="0" baseline="0" noProof="0" dirty="0">
                    <a:ln>
                      <a:noFill/>
                    </a:ln>
                    <a:solidFill>
                      <a:prstClr val="black"/>
                    </a:solidFill>
                    <a:effectLst/>
                    <a:uLnTx/>
                    <a:uFillTx/>
                    <a:cs typeface="+mn-cs"/>
                  </a:rPr>
                  <a:t>一旦神经网络在当前参数下给出了预测结果</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mn-cs"/>
                      </a:rPr>
                      <m:t> (</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acc>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e>
                    </m:acc>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2400" b="0" i="0" u="none" strike="noStrike" kern="1200" cap="none" spc="0" normalizeH="0" baseline="0" noProof="0" dirty="0">
                    <a:ln>
                      <a:noFill/>
                    </a:ln>
                    <a:solidFill>
                      <a:prstClr val="black"/>
                    </a:solidFill>
                    <a:effectLst/>
                    <a:uLnTx/>
                    <a:uFillTx/>
                    <a:cs typeface="+mn-cs"/>
                  </a:rPr>
                  <a:t>后，通过均方误差损失函数来计算模型预测值与真实值</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2400" b="0" i="0" u="none" strike="noStrike" kern="1200" cap="none" spc="0" normalizeH="0" baseline="0" noProof="0" dirty="0">
                    <a:ln>
                      <a:noFill/>
                    </a:ln>
                    <a:solidFill>
                      <a:prstClr val="black"/>
                    </a:solidFill>
                    <a:effectLst/>
                    <a:uLnTx/>
                    <a:uFillTx/>
                    <a:cs typeface="+mn-cs"/>
                  </a:rPr>
                  <a:t>之间误差，记为</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𝑙𝑜𝑠𝑠</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den>
                    </m:f>
                    <m:nary>
                      <m:naryPr>
                        <m:chr m:val="∑"/>
                        <m:limLoc m:val="subSup"/>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p>
                      <m:e>
                        <m:sSup>
                          <m:s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nary>
                  </m:oMath>
                </a14:m>
                <a:r>
                  <a:rPr kumimoji="0" lang="zh-CN" altLang="zh-CN" sz="2400" b="0" i="0" u="none" strike="noStrike" kern="1200" cap="none" spc="0" normalizeH="0" baseline="0" noProof="0" dirty="0">
                    <a:ln>
                      <a:noFill/>
                    </a:ln>
                    <a:solidFill>
                      <a:prstClr val="black"/>
                    </a:solidFill>
                    <a:effectLst/>
                    <a:uLnTx/>
                    <a:uFillTx/>
                    <a:cs typeface="+mn-cs"/>
                  </a:rPr>
                  <a:t>。</a:t>
                </a:r>
              </a:p>
              <a:p>
                <a:pPr marL="342900" marR="0" lvl="0" indent="-342900" algn="just" defTabSz="914400" rtl="0" eaLnBrk="1" fontAlgn="auto" latinLnBrk="0" hangingPunct="1">
                  <a:lnSpc>
                    <a:spcPct val="140000"/>
                  </a:lnSpc>
                  <a:spcBef>
                    <a:spcPts val="0"/>
                  </a:spcBef>
                  <a:spcAft>
                    <a:spcPts val="0"/>
                  </a:spcAft>
                  <a:buClrTx/>
                  <a:buSzTx/>
                  <a:buFont typeface="Wingdings" panose="05000000000000000000" pitchFamily="2" charset="2"/>
                  <a:buChar char="Ø"/>
                  <a:tabLst/>
                  <a:defRPr/>
                </a:pPr>
                <a:r>
                  <a:rPr kumimoji="0" lang="zh-CN" altLang="zh-CN" sz="2400" b="0" i="0" u="none" strike="noStrike" kern="1200" cap="none" spc="0" normalizeH="0" baseline="0" noProof="0" dirty="0">
                    <a:ln>
                      <a:noFill/>
                    </a:ln>
                    <a:solidFill>
                      <a:prstClr val="black"/>
                    </a:solidFill>
                    <a:effectLst/>
                    <a:uLnTx/>
                    <a:uFillTx/>
                    <a:cs typeface="+mn-cs"/>
                  </a:rPr>
                  <a:t>接下来通过梯度下降和误差反向传播方法，沿着损失函数梯度的反方向来更改参数变量取值，使得损失函数快速下降到其最小值。由于损失函数对</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7</m:t>
                        </m:r>
                      </m:sub>
                    </m:sSub>
                  </m:oMath>
                </a14:m>
                <a:r>
                  <a:rPr kumimoji="0" lang="en-US" altLang="zh-CN" sz="2400" b="0" i="0" u="none" strike="noStrike" kern="1200" cap="none" spc="0" normalizeH="0" baseline="0" noProof="0" dirty="0">
                    <a:ln>
                      <a:noFill/>
                    </a:ln>
                    <a:solidFill>
                      <a:prstClr val="black"/>
                    </a:solidFill>
                    <a:effectLst/>
                    <a:uLnTx/>
                    <a:uFillTx/>
                    <a:cs typeface="+mn-cs"/>
                  </a:rPr>
                  <a:t>~</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12</m:t>
                        </m:r>
                      </m:sub>
                    </m:sSub>
                  </m:oMath>
                </a14:m>
                <a:r>
                  <a:rPr kumimoji="0" lang="zh-CN" altLang="zh-CN" sz="2400" b="0" i="0" u="none" strike="noStrike" kern="1200" cap="none" spc="0" normalizeH="0" baseline="0" noProof="0" dirty="0">
                    <a:ln>
                      <a:noFill/>
                    </a:ln>
                    <a:solidFill>
                      <a:prstClr val="black"/>
                    </a:solidFill>
                    <a:effectLst/>
                    <a:uLnTx/>
                    <a:uFillTx/>
                    <a:cs typeface="+mn-cs"/>
                  </a:rPr>
                  <a:t>的偏导计算相似，在此以</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7</m:t>
                        </m:r>
                      </m:sub>
                    </m:sSub>
                  </m:oMath>
                </a14:m>
                <a:r>
                  <a:rPr kumimoji="0" lang="zh-CN" altLang="zh-CN" sz="2400" b="0" i="0" u="none" strike="noStrike" kern="1200" cap="none" spc="0" normalizeH="0" baseline="0" noProof="0" dirty="0">
                    <a:ln>
                      <a:noFill/>
                    </a:ln>
                    <a:solidFill>
                      <a:prstClr val="black"/>
                    </a:solidFill>
                    <a:effectLst/>
                    <a:uLnTx/>
                    <a:uFillTx/>
                    <a:cs typeface="+mn-cs"/>
                  </a:rPr>
                  <a:t>为例来介绍如何更新</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7</m:t>
                        </m:r>
                      </m:sub>
                    </m:sSub>
                  </m:oMath>
                </a14:m>
                <a:r>
                  <a:rPr kumimoji="0" lang="zh-CN" altLang="zh-CN" sz="2400" b="0" i="0" u="none" strike="noStrike" kern="1200" cap="none" spc="0" normalizeH="0" baseline="0" noProof="0" dirty="0">
                    <a:ln>
                      <a:noFill/>
                    </a:ln>
                    <a:solidFill>
                      <a:prstClr val="black"/>
                    </a:solidFill>
                    <a:effectLst/>
                    <a:uLnTx/>
                    <a:uFillTx/>
                    <a:cs typeface="+mn-cs"/>
                  </a:rPr>
                  <a:t>这一参数取值。记损失函数为</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ℒ</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2400" b="0" i="0" u="none" strike="noStrike" kern="1200" cap="none" spc="0" normalizeH="0" baseline="0" noProof="0" dirty="0">
                    <a:ln>
                      <a:noFill/>
                    </a:ln>
                    <a:solidFill>
                      <a:prstClr val="black"/>
                    </a:solidFill>
                    <a:effectLst/>
                    <a:uLnTx/>
                    <a:uFillTx/>
                    <a:cs typeface="+mn-cs"/>
                  </a:rPr>
                  <a:t>，</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ℒ</m:t>
                    </m:r>
                    <m:d>
                      <m:d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d>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den>
                    </m:f>
                    <m:nary>
                      <m:naryPr>
                        <m:chr m:val="∑"/>
                        <m:limLoc m:val="subSup"/>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p>
                      <m:e>
                        <m:sSup>
                          <m:s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acc>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nary>
                  </m:oMath>
                </a14:m>
                <a:r>
                  <a:rPr kumimoji="0" lang="zh-CN" altLang="zh-CN" sz="2400" b="0" i="0" u="none" strike="noStrike" kern="1200" cap="none" spc="0" normalizeH="0" baseline="0" noProof="0" dirty="0">
                    <a:ln>
                      <a:noFill/>
                    </a:ln>
                    <a:solidFill>
                      <a:prstClr val="black"/>
                    </a:solidFill>
                    <a:effectLst/>
                    <a:uLnTx/>
                    <a:uFillTx/>
                    <a:cs typeface="+mn-cs"/>
                  </a:rPr>
                  <a:t>。</a:t>
                </a:r>
                <a:endParaRPr kumimoji="0" lang="zh-CN" altLang="en-US" sz="2400" b="0" i="0" u="none" strike="noStrike" kern="1200" cap="none" spc="0" normalizeH="0" baseline="0" noProof="0" dirty="0">
                  <a:ln>
                    <a:noFill/>
                  </a:ln>
                  <a:solidFill>
                    <a:prstClr val="black"/>
                  </a:solidFill>
                  <a:effectLst/>
                  <a:uLnTx/>
                  <a:uFillTx/>
                  <a:cs typeface="+mn-cs"/>
                </a:endParaRPr>
              </a:p>
            </p:txBody>
          </p:sp>
        </mc:Choice>
        <mc:Fallback xmlns="">
          <p:sp>
            <p:nvSpPr>
              <p:cNvPr id="3" name="矩形 2"/>
              <p:cNvSpPr>
                <a:spLocks noRot="1" noChangeAspect="1" noMove="1" noResize="1" noEditPoints="1" noAdjustHandles="1" noChangeArrowheads="1" noChangeShapeType="1" noTextEdit="1"/>
              </p:cNvSpPr>
              <p:nvPr/>
            </p:nvSpPr>
            <p:spPr>
              <a:xfrm>
                <a:off x="517792" y="1214368"/>
                <a:ext cx="8108415" cy="4635115"/>
              </a:xfrm>
              <a:prstGeom prst="rect">
                <a:avLst/>
              </a:prstGeom>
              <a:blipFill>
                <a:blip r:embed="rId2"/>
                <a:stretch>
                  <a:fillRect l="-1053" r="-5639"/>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502F6356-806F-CFBF-F9A5-9D8003D94FD5}"/>
              </a:ext>
            </a:extLst>
          </p:cNvPr>
          <p:cNvSpPr>
            <a:spLocks noGrp="1"/>
          </p:cNvSpPr>
          <p:nvPr>
            <p:ph type="title"/>
          </p:nvPr>
        </p:nvSpPr>
        <p:spPr>
          <a:xfrm>
            <a:off x="353548" y="123628"/>
            <a:ext cx="750770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参数优化：误差反向传播</a:t>
            </a:r>
          </a:p>
        </p:txBody>
      </p:sp>
    </p:spTree>
    <p:extLst>
      <p:ext uri="{BB962C8B-B14F-4D97-AF65-F5344CB8AC3E}">
        <p14:creationId xmlns:p14="http://schemas.microsoft.com/office/powerpoint/2010/main" val="372887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677924" y="1135494"/>
                <a:ext cx="7704076" cy="5176995"/>
              </a:xfrm>
              <a:prstGeom prst="rect">
                <a:avLst/>
              </a:prstGeom>
            </p:spPr>
            <p:txBody>
              <a:bodyPr wrap="square">
                <a:spAutoFit/>
              </a:bodyPr>
              <a:lstStyle/>
              <a:p>
                <a:pPr marL="457200" marR="0" lvl="0" indent="-457200" algn="just"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损失函数</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ℒ</m:t>
                    </m:r>
                  </m:oMath>
                </a14:m>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对参数</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7</m:t>
                        </m:r>
                      </m:sub>
                    </m:sSub>
                  </m:oMath>
                </a14:m>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的偏导可如下计算：</a:t>
                </a:r>
              </a:p>
              <a:p>
                <a:pPr marR="0" lvl="0" algn="just" defTabSz="914400" rtl="0" eaLnBrk="1" fontAlgn="auto" latinLnBrk="0" hangingPunct="1">
                  <a:lnSpc>
                    <a:spcPct val="13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𝛿</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7</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f>
                        <m:f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7</m:t>
                              </m:r>
                            </m:sub>
                          </m:sSub>
                        </m:den>
                      </m:f>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f>
                        <m:f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den>
                      </m:f>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 </m:t>
                      </m:r>
                      <m:f>
                        <m:f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num>
                        <m:den>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 </m:t>
                      </m:r>
                      <m:f>
                        <m:f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7</m:t>
                              </m:r>
                            </m:sub>
                          </m:sSub>
                        </m:den>
                      </m:f>
                    </m:oMath>
                  </m:oMathPara>
                </a14:m>
                <a:endPar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endParaRPr>
              </a:p>
              <a:p>
                <a:pPr marL="457200" marR="0" lvl="0" indent="-457200" algn="just"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上述公式中每一项结果如下：</a:t>
                </a:r>
              </a:p>
              <a:p>
                <a:pPr marR="0" lvl="0" algn="just" defTabSz="914400" rtl="0" eaLnBrk="1" fontAlgn="auto" latinLnBrk="0" hangingPunct="1">
                  <a:lnSpc>
                    <a:spcPct val="13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f>
                        <m:fPr>
                          <m:ctrlPr>
                            <a:rPr kumimoji="0" lang="zh-CN"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den>
                      </m:f>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 </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m:oMathPara>
                </a14:m>
                <a:endPar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endParaRPr>
              </a:p>
              <a:p>
                <a:pPr marR="0" lvl="0" algn="just" defTabSz="914400" rtl="0" eaLnBrk="1" fontAlgn="auto" latinLnBrk="0" hangingPunct="1">
                  <a:lnSpc>
                    <a:spcPct val="13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f>
                        <m:f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num>
                        <m:den>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acc>
                        <m:accPr>
                          <m:chr m:val="̂"/>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endParaRPr>
              </a:p>
              <a:p>
                <a:pPr marR="0" lvl="0" algn="just" defTabSz="914400" rtl="0" eaLnBrk="1" fontAlgn="auto" latinLnBrk="0" hangingPunct="1">
                  <a:lnSpc>
                    <a:spcPct val="13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f>
                        <m:f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7</m:t>
                              </m:r>
                            </m:sub>
                          </m:sSub>
                        </m:den>
                      </m:f>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oMath>
                  </m:oMathPara>
                </a14:m>
                <a:endPar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77924" y="1135494"/>
                <a:ext cx="7704076" cy="5176995"/>
              </a:xfrm>
              <a:prstGeom prst="rect">
                <a:avLst/>
              </a:prstGeom>
              <a:blipFill>
                <a:blip r:embed="rId2"/>
                <a:stretch>
                  <a:fillRect l="-1028" t="-118"/>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E246F400-0BF9-559B-F789-C778EE4E305D}"/>
              </a:ext>
            </a:extLst>
          </p:cNvPr>
          <p:cNvSpPr>
            <a:spLocks noGrp="1"/>
          </p:cNvSpPr>
          <p:nvPr>
            <p:ph type="title"/>
          </p:nvPr>
        </p:nvSpPr>
        <p:spPr>
          <a:xfrm>
            <a:off x="353548" y="123628"/>
            <a:ext cx="750770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参数优化：误差反向传播</a:t>
            </a:r>
          </a:p>
        </p:txBody>
      </p:sp>
    </p:spTree>
    <p:extLst>
      <p:ext uri="{BB962C8B-B14F-4D97-AF65-F5344CB8AC3E}">
        <p14:creationId xmlns:p14="http://schemas.microsoft.com/office/powerpoint/2010/main" val="179530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75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443429" y="1093456"/>
                <a:ext cx="4572000" cy="5385129"/>
              </a:xfrm>
              <a:prstGeom prst="rect">
                <a:avLst/>
              </a:prstGeom>
            </p:spPr>
            <p:txBody>
              <a:bodyPr>
                <a:spAutoFit/>
              </a:bodyPr>
              <a:lstStyle/>
              <a:p>
                <a:pPr marL="355600" marR="0" lvl="0" indent="-35560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下面以</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为例介绍损失函数</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ℒ</m:t>
                    </m:r>
                  </m:oMath>
                </a14:m>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对</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的偏导</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𝛿</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𝛿</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m:rPr>
                          <m:aln/>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oMath>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 </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acc>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acc>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e>
                          </m:acc>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e>
                          </m:acc>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oMath>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acc>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acc>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e>
                          </m:acc>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e>
                          </m:acc>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oMath>
                    <m:oMath xmlns:m="http://schemas.openxmlformats.org/officeDocument/2006/math">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e>
                              </m:acc>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acc>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e>
                              </m:acc>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e>
                              </m:acc>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acc>
                                <m:accPr>
                                  <m:chr m:val="̂"/>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e>
                              </m:acc>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𝑜</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e>
                      </m:d>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oMath>
                    <m:oMath xmlns:m="http://schemas.openxmlformats.org/officeDocument/2006/math">
                      <m:r>
                        <m:rPr>
                          <m:aln/>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𝛿</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7</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𝛿</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8</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𝛿</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9</m:t>
                          </m:r>
                        </m:sub>
                      </m:s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𝑂𝑢𝑡</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den>
                      </m:f>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𝐼𝑛</m:t>
                              </m:r>
                            </m:e>
                            <m:sub>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h</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sub>
                          </m:sSub>
                        </m:num>
                        <m:den>
                          <m:sSub>
                            <m:sSubPr>
                              <m:ctrlPr>
                                <a:rPr kumimoji="0" lang="zh-CN"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oMath>
                  </m:oMathPara>
                </a14:m>
                <a:endParaRPr kumimoji="0" lang="zh-CN" altLang="zh-CN" sz="16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3" name="矩形 2"/>
              <p:cNvSpPr>
                <a:spLocks noRot="1" noChangeAspect="1" noMove="1" noResize="1" noEditPoints="1" noAdjustHandles="1" noChangeArrowheads="1" noChangeShapeType="1" noTextEdit="1"/>
              </p:cNvSpPr>
              <p:nvPr/>
            </p:nvSpPr>
            <p:spPr>
              <a:xfrm>
                <a:off x="443429" y="1093456"/>
                <a:ext cx="4572000" cy="5385129"/>
              </a:xfrm>
              <a:prstGeom prst="rect">
                <a:avLst/>
              </a:prstGeom>
              <a:blipFill>
                <a:blip r:embed="rId2"/>
                <a:stretch>
                  <a:fillRect l="-1867" t="-1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015429" y="1093456"/>
                <a:ext cx="3610412" cy="5216108"/>
              </a:xfrm>
              <a:prstGeom prst="rect">
                <a:avLst/>
              </a:prstGeom>
            </p:spPr>
            <p:txBody>
              <a:bodyPr wrap="square">
                <a:spAutoFit/>
              </a:bodyPr>
              <a:lstStyle/>
              <a:p>
                <a:pPr marL="285750" marR="0" lvl="0" indent="-285750" algn="just"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zh-CN" sz="2600" b="0" i="0" u="none" strike="noStrike" kern="1200" cap="none" spc="0" normalizeH="0" baseline="0" noProof="0" dirty="0">
                    <a:ln>
                      <a:noFill/>
                    </a:ln>
                    <a:solidFill>
                      <a:prstClr val="black"/>
                    </a:solidFill>
                    <a:effectLst/>
                    <a:uLnTx/>
                    <a:uFillTx/>
                    <a:latin typeface="+mn-ea"/>
                    <a:cs typeface="+mn-cs"/>
                  </a:rPr>
                  <a:t>在计算得到所有参数相对于损失函数</a:t>
                </a:r>
                <a14:m>
                  <m:oMath xmlns:m="http://schemas.openxmlformats.org/officeDocument/2006/math">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ℒ</m:t>
                    </m:r>
                  </m:oMath>
                </a14:m>
                <a:r>
                  <a:rPr kumimoji="0" lang="zh-CN" altLang="zh-CN" sz="2600" b="0" i="0" u="none" strike="noStrike" kern="1200" cap="none" spc="0" normalizeH="0" baseline="0" noProof="0" dirty="0">
                    <a:ln>
                      <a:noFill/>
                    </a:ln>
                    <a:solidFill>
                      <a:prstClr val="black"/>
                    </a:solidFill>
                    <a:effectLst/>
                    <a:uLnTx/>
                    <a:uFillTx/>
                    <a:latin typeface="+mn-ea"/>
                    <a:cs typeface="+mn-cs"/>
                  </a:rPr>
                  <a:t>的偏导结果后，利用梯度下降算法，通过</a:t>
                </a:r>
                <a14:m>
                  <m:oMath xmlns:m="http://schemas.openxmlformats.org/officeDocument/2006/math">
                    <m:sSubSup>
                      <m:sSubSupPr>
                        <m:ctrlPr>
                          <a:rPr kumimoji="0" lang="zh-CN"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𝑛𝑒𝑤</m:t>
                        </m:r>
                      </m:sup>
                    </m:sSubSup>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 − </m:t>
                    </m:r>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𝜂</m:t>
                    </m:r>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 ∗ </m:t>
                    </m:r>
                    <m:sSub>
                      <m:sSubPr>
                        <m:ctrlPr>
                          <a:rPr kumimoji="0" lang="zh-CN"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𝛿</m:t>
                        </m:r>
                      </m:e>
                      <m:sub>
                        <m:r>
                          <a:rPr kumimoji="0" lang="en-US" altLang="zh-CN" sz="26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zh-CN" sz="2600" b="0" i="0" u="none" strike="noStrike" kern="1200" cap="none" spc="0" normalizeH="0" baseline="0" noProof="0" dirty="0">
                    <a:ln>
                      <a:noFill/>
                    </a:ln>
                    <a:solidFill>
                      <a:prstClr val="black"/>
                    </a:solidFill>
                    <a:effectLst/>
                    <a:uLnTx/>
                    <a:uFillTx/>
                    <a:latin typeface="+mn-ea"/>
                    <a:cs typeface="+mn-cs"/>
                  </a:rPr>
                  <a:t>来更新参数取值。然后不断迭代，直至模型参数收敛，此时损失函数减少到其最小值。</a:t>
                </a:r>
              </a:p>
            </p:txBody>
          </p:sp>
        </mc:Choice>
        <mc:Fallback xmlns="">
          <p:sp>
            <p:nvSpPr>
              <p:cNvPr id="5" name="矩形 4"/>
              <p:cNvSpPr>
                <a:spLocks noRot="1" noChangeAspect="1" noMove="1" noResize="1" noEditPoints="1" noAdjustHandles="1" noChangeArrowheads="1" noChangeShapeType="1" noTextEdit="1"/>
              </p:cNvSpPr>
              <p:nvPr/>
            </p:nvSpPr>
            <p:spPr>
              <a:xfrm>
                <a:off x="5015429" y="1093456"/>
                <a:ext cx="3610412" cy="5216108"/>
              </a:xfrm>
              <a:prstGeom prst="rect">
                <a:avLst/>
              </a:prstGeom>
              <a:blipFill>
                <a:blip r:embed="rId3"/>
                <a:stretch>
                  <a:fillRect l="-2703" t="-117" r="-3041" b="-2103"/>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8E99B6C9-8E51-72FC-6515-BED080291CA3}"/>
              </a:ext>
            </a:extLst>
          </p:cNvPr>
          <p:cNvSpPr>
            <a:spLocks noGrp="1"/>
          </p:cNvSpPr>
          <p:nvPr>
            <p:ph type="title"/>
          </p:nvPr>
        </p:nvSpPr>
        <p:spPr>
          <a:xfrm>
            <a:off x="353548" y="123628"/>
            <a:ext cx="750770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参数优化：误差反向传播</a:t>
            </a:r>
          </a:p>
        </p:txBody>
      </p:sp>
    </p:spTree>
    <p:extLst>
      <p:ext uri="{BB962C8B-B14F-4D97-AF65-F5344CB8AC3E}">
        <p14:creationId xmlns:p14="http://schemas.microsoft.com/office/powerpoint/2010/main" val="35678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32" y="2341463"/>
            <a:ext cx="6406227" cy="2429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a:extLst>
              <a:ext uri="{FF2B5EF4-FFF2-40B4-BE49-F238E27FC236}">
                <a16:creationId xmlns:a16="http://schemas.microsoft.com/office/drawing/2014/main" id="{CD3DA0AB-BF0C-921F-6B0F-925F550F4B1E}"/>
              </a:ext>
            </a:extLst>
          </p:cNvPr>
          <p:cNvGrpSpPr/>
          <p:nvPr/>
        </p:nvGrpSpPr>
        <p:grpSpPr>
          <a:xfrm>
            <a:off x="1852506" y="4747820"/>
            <a:ext cx="4930225" cy="677429"/>
            <a:chOff x="1979854" y="4917248"/>
            <a:chExt cx="4104266" cy="677429"/>
          </a:xfrm>
        </p:grpSpPr>
        <p:sp>
          <p:nvSpPr>
            <p:cNvPr id="6" name="圆角矩形 5"/>
            <p:cNvSpPr/>
            <p:nvPr/>
          </p:nvSpPr>
          <p:spPr bwMode="auto">
            <a:xfrm>
              <a:off x="1979854"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 </a:t>
              </a:r>
              <a:endParaRPr kumimoji="0" lang="en-US" altLang="zh-CN" sz="20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第一层</a:t>
              </a: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关键点</a:t>
              </a: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p:txBody>
        </p:sp>
        <p:sp>
          <p:nvSpPr>
            <p:cNvPr id="7" name="圆角矩形 6"/>
            <p:cNvSpPr/>
            <p:nvPr/>
          </p:nvSpPr>
          <p:spPr bwMode="auto">
            <a:xfrm>
              <a:off x="3063587"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 </a:t>
              </a:r>
              <a:endParaRPr kumimoji="0" lang="en-US" altLang="zh-CN" sz="20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第二层</a:t>
              </a: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边界点</a:t>
              </a: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p:txBody>
        </p:sp>
        <p:sp>
          <p:nvSpPr>
            <p:cNvPr id="8" name="圆角矩形 7"/>
            <p:cNvSpPr/>
            <p:nvPr/>
          </p:nvSpPr>
          <p:spPr bwMode="auto">
            <a:xfrm>
              <a:off x="4189653"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第三层</a:t>
              </a: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组件</a:t>
              </a: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p:txBody>
        </p:sp>
        <p:sp>
          <p:nvSpPr>
            <p:cNvPr id="9" name="圆角矩形 8"/>
            <p:cNvSpPr/>
            <p:nvPr/>
          </p:nvSpPr>
          <p:spPr bwMode="auto">
            <a:xfrm>
              <a:off x="5271319" y="4917248"/>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第四层</a:t>
              </a: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rPr>
                <a:t>特征</a:t>
              </a:r>
              <a:endParaRPr kumimoji="0" lang="en-US" altLang="zh-CN" sz="1600" b="0" i="0" u="none" strike="noStrike" kern="1200" cap="none" spc="0" normalizeH="0" baseline="0" noProof="0" dirty="0">
                <a:ln>
                  <a:noFill/>
                </a:ln>
                <a:gradFill flip="none" rotWithShape="1">
                  <a:gsLst>
                    <a:gs pos="0">
                      <a:prstClr val="black">
                        <a:shade val="30000"/>
                        <a:satMod val="115000"/>
                      </a:prstClr>
                    </a:gs>
                    <a:gs pos="50000">
                      <a:prstClr val="black">
                        <a:shade val="67500"/>
                        <a:satMod val="115000"/>
                      </a:prstClr>
                    </a:gs>
                    <a:gs pos="100000">
                      <a:prstClr val="black">
                        <a:shade val="100000"/>
                        <a:satMod val="115000"/>
                      </a:prstClr>
                    </a:gs>
                  </a:gsLst>
                  <a:lin ang="16200000" scaled="1"/>
                  <a:tileRect/>
                </a:gradFill>
                <a:effectLst/>
                <a:uLnTx/>
                <a:uFillTx/>
                <a:latin typeface="+mn-ea"/>
                <a:cs typeface="Times New Roman" pitchFamily="18" charset="0"/>
              </a:endParaRPr>
            </a:p>
          </p:txBody>
        </p:sp>
      </p:grpSp>
      <p:sp>
        <p:nvSpPr>
          <p:cNvPr id="10" name="椭圆 9"/>
          <p:cNvSpPr/>
          <p:nvPr/>
        </p:nvSpPr>
        <p:spPr bwMode="auto">
          <a:xfrm>
            <a:off x="7360586" y="3196397"/>
            <a:ext cx="1093547" cy="684715"/>
          </a:xfrm>
          <a:prstGeom prst="ellipse">
            <a:avLst/>
          </a:prstGeom>
          <a:solidFill>
            <a:srgbClr val="C0000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dog</a:t>
            </a:r>
          </a:p>
        </p:txBody>
      </p:sp>
      <p:sp>
        <p:nvSpPr>
          <p:cNvPr id="11" name="椭圆 10"/>
          <p:cNvSpPr/>
          <p:nvPr/>
        </p:nvSpPr>
        <p:spPr bwMode="auto">
          <a:xfrm>
            <a:off x="640081" y="4086228"/>
            <a:ext cx="1295748" cy="684715"/>
          </a:xfrm>
          <a:prstGeom prst="ellipse">
            <a:avLst/>
          </a:prstGeom>
          <a:solidFill>
            <a:srgbClr val="00B05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prstClr val="white"/>
                </a:solidFill>
                <a:effectLst/>
                <a:uLnTx/>
                <a:uFillTx/>
                <a:latin typeface="+mn-ea"/>
                <a:cs typeface="Times New Roman" panose="02020603050405020304" pitchFamily="18" charset="0"/>
              </a:rPr>
              <a:t>像素点</a:t>
            </a:r>
            <a:endParaRPr kumimoji="0" lang="en-US" altLang="zh-CN" i="0" u="none" strike="noStrike" kern="1200" cap="none" spc="0" normalizeH="0" baseline="0" noProof="0" dirty="0">
              <a:ln>
                <a:noFill/>
              </a:ln>
              <a:solidFill>
                <a:prstClr val="white"/>
              </a:solidFill>
              <a:effectLst/>
              <a:uLnTx/>
              <a:uFillTx/>
              <a:latin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i="0" u="none" strike="noStrike" kern="1200" cap="none" spc="0" normalizeH="0" baseline="0" noProof="0" dirty="0">
                <a:ln>
                  <a:noFill/>
                </a:ln>
                <a:solidFill>
                  <a:prstClr val="white"/>
                </a:solidFill>
                <a:effectLst/>
                <a:uLnTx/>
                <a:uFillTx/>
                <a:latin typeface="+mn-ea"/>
                <a:cs typeface="Times New Roman" panose="02020603050405020304" pitchFamily="18" charset="0"/>
              </a:rPr>
              <a:t>构成</a:t>
            </a:r>
            <a:endParaRPr kumimoji="0" lang="en-US" altLang="zh-CN" i="0" u="none" strike="noStrike" kern="1200" cap="none" spc="0" normalizeH="0" baseline="0" noProof="0" dirty="0">
              <a:ln>
                <a:noFill/>
              </a:ln>
              <a:solidFill>
                <a:prstClr val="white"/>
              </a:solidFill>
              <a:effectLst/>
              <a:uLnTx/>
              <a:uFillTx/>
              <a:latin typeface="+mn-ea"/>
              <a:cs typeface="Times New Roman" panose="02020603050405020304" pitchFamily="18" charset="0"/>
            </a:endParaRPr>
          </a:p>
        </p:txBody>
      </p:sp>
      <p:sp>
        <p:nvSpPr>
          <p:cNvPr id="4" name="椭圆形标注 3"/>
          <p:cNvSpPr/>
          <p:nvPr/>
        </p:nvSpPr>
        <p:spPr>
          <a:xfrm>
            <a:off x="4232125" y="1599118"/>
            <a:ext cx="2189768" cy="657728"/>
          </a:xfrm>
          <a:prstGeom prst="wedgeEllipseCallout">
            <a:avLst>
              <a:gd name="adj1" fmla="val -32466"/>
              <a:gd name="adj2" fmla="val 68900"/>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调节参数</a:t>
            </a:r>
          </a:p>
        </p:txBody>
      </p:sp>
      <p:sp>
        <p:nvSpPr>
          <p:cNvPr id="2" name="左大括号 1"/>
          <p:cNvSpPr/>
          <p:nvPr/>
        </p:nvSpPr>
        <p:spPr>
          <a:xfrm>
            <a:off x="6421893" y="1327514"/>
            <a:ext cx="619096" cy="10253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mn-ea"/>
              <a:cs typeface="+mn-cs"/>
            </a:endParaRPr>
          </a:p>
        </p:txBody>
      </p:sp>
      <p:sp>
        <p:nvSpPr>
          <p:cNvPr id="3" name="矩形 2"/>
          <p:cNvSpPr/>
          <p:nvPr/>
        </p:nvSpPr>
        <p:spPr>
          <a:xfrm>
            <a:off x="6983655" y="1106372"/>
            <a:ext cx="191710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梯度下降</a:t>
            </a:r>
          </a:p>
        </p:txBody>
      </p:sp>
      <p:sp>
        <p:nvSpPr>
          <p:cNvPr id="13" name="矩形 12"/>
          <p:cNvSpPr/>
          <p:nvPr/>
        </p:nvSpPr>
        <p:spPr>
          <a:xfrm>
            <a:off x="6983655" y="2063141"/>
            <a:ext cx="216034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n-ea"/>
                <a:cs typeface="+mn-cs"/>
              </a:rPr>
              <a:t>误差后向传播</a:t>
            </a:r>
          </a:p>
        </p:txBody>
      </p:sp>
      <p:sp>
        <p:nvSpPr>
          <p:cNvPr id="12" name="下弧形箭头 11"/>
          <p:cNvSpPr/>
          <p:nvPr/>
        </p:nvSpPr>
        <p:spPr>
          <a:xfrm>
            <a:off x="2828878" y="5425153"/>
            <a:ext cx="3268133" cy="386121"/>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4" name="矩形 13"/>
          <p:cNvSpPr/>
          <p:nvPr/>
        </p:nvSpPr>
        <p:spPr>
          <a:xfrm>
            <a:off x="3249612" y="5831882"/>
            <a:ext cx="300595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调节网络结构（炼金术）</a:t>
            </a:r>
          </a:p>
        </p:txBody>
      </p:sp>
      <p:sp>
        <p:nvSpPr>
          <p:cNvPr id="17" name="标题 1"/>
          <p:cNvSpPr>
            <a:spLocks noGrp="1"/>
          </p:cNvSpPr>
          <p:nvPr>
            <p:ph type="title"/>
          </p:nvPr>
        </p:nvSpPr>
        <p:spPr>
          <a:xfrm>
            <a:off x="241641" y="82412"/>
            <a:ext cx="837635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深度神经网络的拟合优化</a:t>
            </a:r>
          </a:p>
        </p:txBody>
      </p:sp>
      <mc:AlternateContent xmlns:mc="http://schemas.openxmlformats.org/markup-compatibility/2006" xmlns:a14="http://schemas.microsoft.com/office/drawing/2010/main">
        <mc:Choice Requires="a14">
          <p:sp>
            <p:nvSpPr>
              <p:cNvPr id="15" name="矩形 14"/>
              <p:cNvSpPr/>
              <p:nvPr/>
            </p:nvSpPr>
            <p:spPr>
              <a:xfrm>
                <a:off x="4429819" y="2965359"/>
                <a:ext cx="477951" cy="3916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a:cs typeface="+mn-cs"/>
                            </a:rPr>
                            <m:t>𝑤</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𝑗</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4429819" y="2224019"/>
                <a:ext cx="473142" cy="391646"/>
              </a:xfrm>
              <a:prstGeom prst="rect">
                <a:avLst/>
              </a:prstGeom>
              <a:blipFill rotWithShape="1">
                <a:blip r:embed="rId5"/>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75732" y="1074840"/>
                <a:ext cx="4373441" cy="8988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zh-CN"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zh-TW" altLang="en-US" sz="2400" b="0" i="1" u="none" strike="noStrike" kern="1200" cap="none" spc="0" normalizeH="0" baseline="0" noProof="0">
                              <a:ln>
                                <a:noFill/>
                              </a:ln>
                              <a:solidFill>
                                <a:prstClr val="black"/>
                              </a:solidFill>
                              <a:effectLst/>
                              <a:uLnTx/>
                              <a:uFillTx/>
                              <a:latin typeface="Cambria Math"/>
                              <a:cs typeface="+mn-cs"/>
                            </a:rPr>
                            <m:t>𝑤</m:t>
                          </m:r>
                        </m:e>
                        <m:sub>
                          <m:r>
                            <a:rPr kumimoji="0" lang="zh-TW" altLang="en-US" sz="2400" b="0" i="1" u="none" strike="noStrike" kern="1200" cap="none" spc="0" normalizeH="0" baseline="0" noProof="0">
                              <a:ln>
                                <a:noFill/>
                              </a:ln>
                              <a:solidFill>
                                <a:prstClr val="black"/>
                              </a:solidFill>
                              <a:effectLst/>
                              <a:uLnTx/>
                              <a:uFillTx/>
                              <a:latin typeface="Cambria Math"/>
                              <a:cs typeface="+mn-cs"/>
                            </a:rPr>
                            <m:t>𝑗</m:t>
                          </m:r>
                        </m:sub>
                        <m:sup>
                          <m:r>
                            <a:rPr kumimoji="0" lang="zh-TW" altLang="en-US" sz="2400" b="0" i="1" u="none" strike="noStrike" kern="1200" cap="none" spc="0" normalizeH="0" baseline="0" noProof="0">
                              <a:ln>
                                <a:noFill/>
                              </a:ln>
                              <a:solidFill>
                                <a:prstClr val="black"/>
                              </a:solidFill>
                              <a:effectLst/>
                              <a:uLnTx/>
                              <a:uFillTx/>
                              <a:latin typeface="Cambria Math"/>
                              <a:cs typeface="+mn-cs"/>
                            </a:rPr>
                            <m:t>𝑛𝑒𝑤</m:t>
                          </m:r>
                        </m:sup>
                      </m:sSubSup>
                      <m:r>
                        <a:rPr kumimoji="0" lang="zh-TW" altLang="zh-CN" sz="2400" b="0" i="1" u="none" strike="noStrike" kern="1200" cap="none" spc="0" normalizeH="0" baseline="0" noProof="0">
                          <a:ln>
                            <a:noFill/>
                          </a:ln>
                          <a:solidFill>
                            <a:prstClr val="black"/>
                          </a:solidFill>
                          <a:effectLst/>
                          <a:uLnTx/>
                          <a:uFillTx/>
                          <a:latin typeface="Cambria Math"/>
                          <a:cs typeface="+mn-cs"/>
                        </a:rPr>
                        <m:t>=</m:t>
                      </m:r>
                      <m:sSubSup>
                        <m:sSubSup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zh-TW" altLang="en-US" sz="2400" b="0" i="1" u="none" strike="noStrike" kern="1200" cap="none" spc="0" normalizeH="0" baseline="0" noProof="0">
                              <a:ln>
                                <a:noFill/>
                              </a:ln>
                              <a:solidFill>
                                <a:prstClr val="black"/>
                              </a:solidFill>
                              <a:effectLst/>
                              <a:uLnTx/>
                              <a:uFillTx/>
                              <a:latin typeface="Cambria Math"/>
                              <a:cs typeface="+mn-cs"/>
                            </a:rPr>
                            <m:t>𝑤</m:t>
                          </m:r>
                        </m:e>
                        <m:sub>
                          <m:r>
                            <a:rPr kumimoji="0" lang="zh-TW" altLang="en-US" sz="2400" b="0" i="1" u="none" strike="noStrike" kern="1200" cap="none" spc="0" normalizeH="0" baseline="0" noProof="0">
                              <a:ln>
                                <a:noFill/>
                              </a:ln>
                              <a:solidFill>
                                <a:prstClr val="black"/>
                              </a:solidFill>
                              <a:effectLst/>
                              <a:uLnTx/>
                              <a:uFillTx/>
                              <a:latin typeface="Cambria Math"/>
                              <a:cs typeface="+mn-cs"/>
                            </a:rPr>
                            <m:t>𝑗</m:t>
                          </m:r>
                        </m:sub>
                        <m:sup>
                          <m:r>
                            <a:rPr kumimoji="0" lang="zh-TW" altLang="en-US" sz="2400" b="0" i="1" u="none" strike="noStrike" kern="1200" cap="none" spc="0" normalizeH="0" baseline="0" noProof="0">
                              <a:ln>
                                <a:noFill/>
                              </a:ln>
                              <a:solidFill>
                                <a:prstClr val="black"/>
                              </a:solidFill>
                              <a:effectLst/>
                              <a:uLnTx/>
                              <a:uFillTx/>
                              <a:latin typeface="Cambria Math"/>
                              <a:cs typeface="+mn-cs"/>
                            </a:rPr>
                            <m:t>𝑜𝑙𝑑</m:t>
                          </m:r>
                        </m:sup>
                      </m:sSubSup>
                      <m:r>
                        <a:rPr kumimoji="0" lang="zh-TW" altLang="en-US" sz="2400" b="0" i="1" u="none" strike="noStrike" kern="1200" cap="none" spc="0" normalizeH="0" baseline="0" noProof="0">
                          <a:ln>
                            <a:noFill/>
                          </a:ln>
                          <a:solidFill>
                            <a:prstClr val="black"/>
                          </a:solidFill>
                          <a:effectLst/>
                          <a:uLnTx/>
                          <a:uFillTx/>
                          <a:latin typeface="Cambria Math"/>
                          <a:cs typeface="+mn-cs"/>
                        </a:rPr>
                        <m:t>−</m:t>
                      </m:r>
                      <m:r>
                        <a:rPr kumimoji="0" lang="zh-TW" altLang="en-US" sz="2400" b="0" i="1" u="none" strike="noStrike" kern="1200" cap="none" spc="0" normalizeH="0" baseline="0" noProof="0">
                          <a:ln>
                            <a:noFill/>
                          </a:ln>
                          <a:solidFill>
                            <a:prstClr val="black"/>
                          </a:solidFill>
                          <a:effectLst/>
                          <a:uLnTx/>
                          <a:uFillTx/>
                          <a:latin typeface="Cambria Math"/>
                          <a:cs typeface="+mn-cs"/>
                        </a:rPr>
                        <m:t>𝜂</m:t>
                      </m:r>
                      <m:r>
                        <a:rPr kumimoji="0" lang="zh-TW" altLang="zh-CN" sz="2400" b="0" i="1" u="none" strike="noStrike" kern="1200" cap="none" spc="0" normalizeH="0" baseline="0" noProof="0">
                          <a:ln>
                            <a:noFill/>
                          </a:ln>
                          <a:solidFill>
                            <a:prstClr val="black"/>
                          </a:solidFill>
                          <a:effectLst/>
                          <a:uLnTx/>
                          <a:uFillTx/>
                          <a:latin typeface="Cambria Math"/>
                          <a:cs typeface="+mn-cs"/>
                        </a:rPr>
                        <m:t>×</m:t>
                      </m:r>
                      <m:f>
                        <m:f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zh-TW" altLang="en-US" sz="2400" b="0" i="1" u="none" strike="noStrike" kern="1200" cap="none" spc="0" normalizeH="0" baseline="0" noProof="0">
                              <a:ln>
                                <a:noFill/>
                              </a:ln>
                              <a:solidFill>
                                <a:prstClr val="black"/>
                              </a:solidFill>
                              <a:effectLst/>
                              <a:uLnTx/>
                              <a:uFillTx/>
                              <a:latin typeface="Cambria Math"/>
                              <a:cs typeface="+mn-cs"/>
                            </a:rPr>
                            <m:t>𝜕</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a:cs typeface="+mn-cs"/>
                                </a:rPr>
                                <m:t>𝑀𝑜𝑑𝑒𝑙</m:t>
                              </m:r>
                            </m:e>
                            <m:sub>
                              <m:r>
                                <a:rPr kumimoji="0" lang="en-US" altLang="zh-TW" sz="2400" b="0" i="1" u="none" strike="noStrike" kern="1200" cap="none" spc="0" normalizeH="0" baseline="0" noProof="0" smtClean="0">
                                  <a:ln>
                                    <a:noFill/>
                                  </a:ln>
                                  <a:solidFill>
                                    <a:prstClr val="black"/>
                                  </a:solidFill>
                                  <a:effectLst/>
                                  <a:uLnTx/>
                                  <a:uFillTx/>
                                  <a:latin typeface="Cambria Math"/>
                                  <a:cs typeface="+mn-cs"/>
                                </a:rPr>
                                <m:t>𝑙𝑜𝑠𝑠</m:t>
                              </m:r>
                            </m:sub>
                          </m:sSub>
                        </m:num>
                        <m:den>
                          <m:r>
                            <a:rPr kumimoji="0" lang="zh-TW" altLang="en-US" sz="2400" b="0" i="1" u="none" strike="noStrike" kern="1200" cap="none" spc="0" normalizeH="0" baseline="0" noProof="0">
                              <a:ln>
                                <a:noFill/>
                              </a:ln>
                              <a:solidFill>
                                <a:prstClr val="black"/>
                              </a:solidFill>
                              <a:effectLst/>
                              <a:uLnTx/>
                              <a:uFillTx/>
                              <a:latin typeface="Cambria Math"/>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a:cs typeface="+mn-cs"/>
                                </a:rPr>
                                <m:t>𝑤</m:t>
                              </m:r>
                            </m:e>
                            <m:sub>
                              <m:r>
                                <a:rPr kumimoji="0" lang="zh-TW" altLang="en-US" sz="2400" b="0" i="1" u="none" strike="noStrike" kern="1200" cap="none" spc="0" normalizeH="0" baseline="0" noProof="0">
                                  <a:ln>
                                    <a:noFill/>
                                  </a:ln>
                                  <a:solidFill>
                                    <a:prstClr val="black"/>
                                  </a:solidFill>
                                  <a:effectLst/>
                                  <a:uLnTx/>
                                  <a:uFillTx/>
                                  <a:latin typeface="Cambria Math"/>
                                  <a:cs typeface="+mn-cs"/>
                                </a:rPr>
                                <m:t>𝑗</m:t>
                              </m:r>
                            </m:sub>
                          </m:sSub>
                        </m:den>
                      </m:f>
                    </m:oMath>
                  </m:oMathPara>
                </a14:m>
                <a:endPar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375732" y="1074840"/>
                <a:ext cx="4373441" cy="89883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2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000"/>
                                        <p:tgtEl>
                                          <p:spTgt spid="2"/>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left)">
                                      <p:cBhvr>
                                        <p:cTn id="40" dur="1000"/>
                                        <p:tgtEl>
                                          <p:spTgt spid="3"/>
                                        </p:tgtEl>
                                      </p:cBhvr>
                                    </p:animEffect>
                                  </p:childTnLst>
                                </p:cTn>
                              </p:par>
                            </p:childTnLst>
                          </p:cTn>
                        </p:par>
                        <p:par>
                          <p:cTn id="41" fill="hold">
                            <p:stCondLst>
                              <p:cond delay="25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1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1000"/>
                                        <p:tgtEl>
                                          <p:spTgt spid="12"/>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 grpId="0" animBg="1"/>
      <p:bldP spid="2" grpId="0" animBg="1"/>
      <p:bldP spid="3" grpId="0"/>
      <p:bldP spid="13" grpId="0"/>
      <p:bldP spid="12" grpId="0" animBg="1"/>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129467" y="99433"/>
            <a:ext cx="8228781" cy="657727"/>
          </a:xfrm>
        </p:spPr>
        <p:txBody>
          <a:bodyPr/>
          <a:lstStyle/>
          <a:p>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从前馈神经网络到卷积神经网络</a:t>
            </a:r>
            <a:endParaRPr lang="zh-CN" altLang="en-US" sz="4400" b="1"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8225C6C4-335B-4B25-8A34-5C49D547A495}"/>
              </a:ext>
            </a:extLst>
          </p:cNvPr>
          <p:cNvSpPr/>
          <p:nvPr/>
        </p:nvSpPr>
        <p:spPr>
          <a:xfrm>
            <a:off x="823378" y="1037164"/>
            <a:ext cx="6974958"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三层前馈神经网络</a:t>
            </a:r>
          </a:p>
        </p:txBody>
      </p:sp>
      <p:grpSp>
        <p:nvGrpSpPr>
          <p:cNvPr id="4" name="组合 3">
            <a:extLst>
              <a:ext uri="{FF2B5EF4-FFF2-40B4-BE49-F238E27FC236}">
                <a16:creationId xmlns:a16="http://schemas.microsoft.com/office/drawing/2014/main" id="{5FF90476-3BCA-7C7E-3B4B-437D2FA45EC3}"/>
              </a:ext>
            </a:extLst>
          </p:cNvPr>
          <p:cNvGrpSpPr/>
          <p:nvPr/>
        </p:nvGrpSpPr>
        <p:grpSpPr>
          <a:xfrm>
            <a:off x="2670328" y="1616082"/>
            <a:ext cx="3622584" cy="2197351"/>
            <a:chOff x="2670328" y="1697362"/>
            <a:chExt cx="3037694" cy="2197351"/>
          </a:xfrm>
        </p:grpSpPr>
        <p:sp>
          <p:nvSpPr>
            <p:cNvPr id="17" name="矩形 16">
              <a:extLst>
                <a:ext uri="{FF2B5EF4-FFF2-40B4-BE49-F238E27FC236}">
                  <a16:creationId xmlns:a16="http://schemas.microsoft.com/office/drawing/2014/main" id="{9ACC9493-853B-44BF-AFDF-7ACB7B769AC1}"/>
                </a:ext>
              </a:extLst>
            </p:cNvPr>
            <p:cNvSpPr/>
            <p:nvPr/>
          </p:nvSpPr>
          <p:spPr>
            <a:xfrm>
              <a:off x="2670328" y="1962947"/>
              <a:ext cx="403860" cy="1656080"/>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8" name="椭圆 17">
              <a:extLst>
                <a:ext uri="{FF2B5EF4-FFF2-40B4-BE49-F238E27FC236}">
                  <a16:creationId xmlns:a16="http://schemas.microsoft.com/office/drawing/2014/main" id="{006742D9-D774-4B9D-9E96-E21D9A157F26}"/>
                </a:ext>
              </a:extLst>
            </p:cNvPr>
            <p:cNvSpPr/>
            <p:nvPr/>
          </p:nvSpPr>
          <p:spPr>
            <a:xfrm>
              <a:off x="2716048" y="2154621"/>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9" name="椭圆 18">
              <a:extLst>
                <a:ext uri="{FF2B5EF4-FFF2-40B4-BE49-F238E27FC236}">
                  <a16:creationId xmlns:a16="http://schemas.microsoft.com/office/drawing/2014/main" id="{98434D80-F717-404C-84B3-E7856C825D90}"/>
                </a:ext>
              </a:extLst>
            </p:cNvPr>
            <p:cNvSpPr/>
            <p:nvPr/>
          </p:nvSpPr>
          <p:spPr>
            <a:xfrm>
              <a:off x="2716048" y="2634874"/>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0" name="椭圆 19">
              <a:extLst>
                <a:ext uri="{FF2B5EF4-FFF2-40B4-BE49-F238E27FC236}">
                  <a16:creationId xmlns:a16="http://schemas.microsoft.com/office/drawing/2014/main" id="{7E1ABF54-530D-49AE-8AA7-EF872FC915EB}"/>
                </a:ext>
              </a:extLst>
            </p:cNvPr>
            <p:cNvSpPr/>
            <p:nvPr/>
          </p:nvSpPr>
          <p:spPr>
            <a:xfrm>
              <a:off x="2716048" y="3115127"/>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1" name="矩形 20">
              <a:extLst>
                <a:ext uri="{FF2B5EF4-FFF2-40B4-BE49-F238E27FC236}">
                  <a16:creationId xmlns:a16="http://schemas.microsoft.com/office/drawing/2014/main" id="{357FCBCD-8866-443A-9D1B-D7A4F192B797}"/>
                </a:ext>
              </a:extLst>
            </p:cNvPr>
            <p:cNvSpPr/>
            <p:nvPr/>
          </p:nvSpPr>
          <p:spPr>
            <a:xfrm>
              <a:off x="4041928" y="1697362"/>
              <a:ext cx="403860" cy="21973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2" name="椭圆 21">
              <a:extLst>
                <a:ext uri="{FF2B5EF4-FFF2-40B4-BE49-F238E27FC236}">
                  <a16:creationId xmlns:a16="http://schemas.microsoft.com/office/drawing/2014/main" id="{705ECFDE-F86E-45F5-8743-F08C4242C04C}"/>
                </a:ext>
              </a:extLst>
            </p:cNvPr>
            <p:cNvSpPr/>
            <p:nvPr/>
          </p:nvSpPr>
          <p:spPr>
            <a:xfrm>
              <a:off x="4087648" y="1889037"/>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3" name="椭圆 22">
              <a:extLst>
                <a:ext uri="{FF2B5EF4-FFF2-40B4-BE49-F238E27FC236}">
                  <a16:creationId xmlns:a16="http://schemas.microsoft.com/office/drawing/2014/main" id="{F5CC1F56-29FE-47F2-8A5F-25F737F2303C}"/>
                </a:ext>
              </a:extLst>
            </p:cNvPr>
            <p:cNvSpPr/>
            <p:nvPr/>
          </p:nvSpPr>
          <p:spPr>
            <a:xfrm>
              <a:off x="4087648" y="2369290"/>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4" name="椭圆 23">
              <a:extLst>
                <a:ext uri="{FF2B5EF4-FFF2-40B4-BE49-F238E27FC236}">
                  <a16:creationId xmlns:a16="http://schemas.microsoft.com/office/drawing/2014/main" id="{CAB8F713-D22C-43F3-BCBC-6B7A99ED99B1}"/>
                </a:ext>
              </a:extLst>
            </p:cNvPr>
            <p:cNvSpPr/>
            <p:nvPr/>
          </p:nvSpPr>
          <p:spPr>
            <a:xfrm>
              <a:off x="4087648" y="2849543"/>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5" name="椭圆 24">
              <a:extLst>
                <a:ext uri="{FF2B5EF4-FFF2-40B4-BE49-F238E27FC236}">
                  <a16:creationId xmlns:a16="http://schemas.microsoft.com/office/drawing/2014/main" id="{DC4B5805-9311-4962-9710-25153DC0015A}"/>
                </a:ext>
              </a:extLst>
            </p:cNvPr>
            <p:cNvSpPr/>
            <p:nvPr/>
          </p:nvSpPr>
          <p:spPr>
            <a:xfrm>
              <a:off x="4087648" y="3329725"/>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cxnSp>
          <p:nvCxnSpPr>
            <p:cNvPr id="26" name="直接箭头连接符 25">
              <a:extLst>
                <a:ext uri="{FF2B5EF4-FFF2-40B4-BE49-F238E27FC236}">
                  <a16:creationId xmlns:a16="http://schemas.microsoft.com/office/drawing/2014/main" id="{0F98F1BC-F996-4B2F-9EBB-DEE6B4E39F07}"/>
                </a:ext>
              </a:extLst>
            </p:cNvPr>
            <p:cNvCxnSpPr>
              <a:endCxn id="22" idx="2"/>
            </p:cNvCxnSpPr>
            <p:nvPr/>
          </p:nvCxnSpPr>
          <p:spPr>
            <a:xfrm flipV="1">
              <a:off x="3036088" y="2082761"/>
              <a:ext cx="1051560" cy="286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E7C1487-8B37-49AF-A990-B59178FCA5C1}"/>
                </a:ext>
              </a:extLst>
            </p:cNvPr>
            <p:cNvCxnSpPr>
              <a:cxnSpLocks/>
              <a:stCxn id="19" idx="6"/>
              <a:endCxn id="22" idx="2"/>
            </p:cNvCxnSpPr>
            <p:nvPr/>
          </p:nvCxnSpPr>
          <p:spPr>
            <a:xfrm flipV="1">
              <a:off x="3028468" y="2082760"/>
              <a:ext cx="1059180" cy="745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4343234-2B95-4878-B567-AE06756CDFB6}"/>
                </a:ext>
              </a:extLst>
            </p:cNvPr>
            <p:cNvCxnSpPr>
              <a:cxnSpLocks/>
              <a:stCxn id="20" idx="6"/>
              <a:endCxn id="22" idx="2"/>
            </p:cNvCxnSpPr>
            <p:nvPr/>
          </p:nvCxnSpPr>
          <p:spPr>
            <a:xfrm flipV="1">
              <a:off x="3028468" y="2082760"/>
              <a:ext cx="1059180" cy="1226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3522540-7BCD-45BC-9EC8-63066D086264}"/>
                </a:ext>
              </a:extLst>
            </p:cNvPr>
            <p:cNvCxnSpPr>
              <a:stCxn id="18" idx="6"/>
              <a:endCxn id="23" idx="2"/>
            </p:cNvCxnSpPr>
            <p:nvPr/>
          </p:nvCxnSpPr>
          <p:spPr>
            <a:xfrm>
              <a:off x="3028468" y="2348344"/>
              <a:ext cx="1059180" cy="21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5FD9A4B-0BDB-49F7-A1FA-3E4A046725C8}"/>
                </a:ext>
              </a:extLst>
            </p:cNvPr>
            <p:cNvCxnSpPr>
              <a:stCxn id="18" idx="6"/>
              <a:endCxn id="24" idx="2"/>
            </p:cNvCxnSpPr>
            <p:nvPr/>
          </p:nvCxnSpPr>
          <p:spPr>
            <a:xfrm>
              <a:off x="3028468" y="2348344"/>
              <a:ext cx="1059180" cy="694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5F7225E-9579-41F1-9233-908B88D02559}"/>
                </a:ext>
              </a:extLst>
            </p:cNvPr>
            <p:cNvCxnSpPr>
              <a:cxnSpLocks/>
              <a:stCxn id="18" idx="6"/>
              <a:endCxn id="25" idx="2"/>
            </p:cNvCxnSpPr>
            <p:nvPr/>
          </p:nvCxnSpPr>
          <p:spPr>
            <a:xfrm>
              <a:off x="3028468" y="2348344"/>
              <a:ext cx="1059180" cy="1175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D0105E0-49AD-4C0F-B026-813E5AC65A8E}"/>
                </a:ext>
              </a:extLst>
            </p:cNvPr>
            <p:cNvCxnSpPr>
              <a:stCxn id="19" idx="6"/>
              <a:endCxn id="23" idx="2"/>
            </p:cNvCxnSpPr>
            <p:nvPr/>
          </p:nvCxnSpPr>
          <p:spPr>
            <a:xfrm flipV="1">
              <a:off x="3028468" y="2563013"/>
              <a:ext cx="1059180" cy="265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12D5C3D-1F42-4570-8D1E-1E052E04252D}"/>
                </a:ext>
              </a:extLst>
            </p:cNvPr>
            <p:cNvCxnSpPr>
              <a:cxnSpLocks/>
              <a:stCxn id="19" idx="6"/>
              <a:endCxn id="24" idx="2"/>
            </p:cNvCxnSpPr>
            <p:nvPr/>
          </p:nvCxnSpPr>
          <p:spPr>
            <a:xfrm>
              <a:off x="3028468" y="2828598"/>
              <a:ext cx="1059180" cy="21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8A79FB9-225E-4EF3-B585-88A38D7FED12}"/>
                </a:ext>
              </a:extLst>
            </p:cNvPr>
            <p:cNvCxnSpPr>
              <a:stCxn id="19" idx="6"/>
              <a:endCxn id="25" idx="2"/>
            </p:cNvCxnSpPr>
            <p:nvPr/>
          </p:nvCxnSpPr>
          <p:spPr>
            <a:xfrm>
              <a:off x="3028468" y="2828597"/>
              <a:ext cx="1059180" cy="6948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ED1A1BF-4E0E-4A92-B4C5-41C3FD37D680}"/>
                </a:ext>
              </a:extLst>
            </p:cNvPr>
            <p:cNvCxnSpPr>
              <a:endCxn id="23" idx="2"/>
            </p:cNvCxnSpPr>
            <p:nvPr/>
          </p:nvCxnSpPr>
          <p:spPr>
            <a:xfrm flipV="1">
              <a:off x="3036088" y="2563014"/>
              <a:ext cx="1051560" cy="734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FC4E7A7-255C-4C7D-8A88-71A4B6D7D680}"/>
                </a:ext>
              </a:extLst>
            </p:cNvPr>
            <p:cNvCxnSpPr>
              <a:stCxn id="20" idx="6"/>
              <a:endCxn id="24" idx="2"/>
            </p:cNvCxnSpPr>
            <p:nvPr/>
          </p:nvCxnSpPr>
          <p:spPr>
            <a:xfrm flipV="1">
              <a:off x="3028468" y="3043267"/>
              <a:ext cx="1059180" cy="265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314D3E2-F59B-4942-93B4-0FCE5AA60E54}"/>
                </a:ext>
              </a:extLst>
            </p:cNvPr>
            <p:cNvCxnSpPr>
              <a:stCxn id="20" idx="6"/>
              <a:endCxn id="25" idx="2"/>
            </p:cNvCxnSpPr>
            <p:nvPr/>
          </p:nvCxnSpPr>
          <p:spPr>
            <a:xfrm>
              <a:off x="3028468" y="3308851"/>
              <a:ext cx="1059180" cy="214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8DB325EE-90C2-4E7E-AD29-0F85FEEF9615}"/>
                </a:ext>
              </a:extLst>
            </p:cNvPr>
            <p:cNvSpPr/>
            <p:nvPr/>
          </p:nvSpPr>
          <p:spPr>
            <a:xfrm>
              <a:off x="5304162" y="2218859"/>
              <a:ext cx="403860" cy="1261367"/>
            </a:xfrm>
            <a:prstGeom prst="rect">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6" name="椭圆 45">
              <a:extLst>
                <a:ext uri="{FF2B5EF4-FFF2-40B4-BE49-F238E27FC236}">
                  <a16:creationId xmlns:a16="http://schemas.microsoft.com/office/drawing/2014/main" id="{965262A4-37F8-459E-A812-D577A81CF2A9}"/>
                </a:ext>
              </a:extLst>
            </p:cNvPr>
            <p:cNvSpPr/>
            <p:nvPr/>
          </p:nvSpPr>
          <p:spPr>
            <a:xfrm>
              <a:off x="5349882" y="2410533"/>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7" name="椭圆 46">
              <a:extLst>
                <a:ext uri="{FF2B5EF4-FFF2-40B4-BE49-F238E27FC236}">
                  <a16:creationId xmlns:a16="http://schemas.microsoft.com/office/drawing/2014/main" id="{DB6E0CA4-F720-428D-9265-0AC039D8B68A}"/>
                </a:ext>
              </a:extLst>
            </p:cNvPr>
            <p:cNvSpPr/>
            <p:nvPr/>
          </p:nvSpPr>
          <p:spPr>
            <a:xfrm>
              <a:off x="5349882" y="2890786"/>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cxnSp>
          <p:nvCxnSpPr>
            <p:cNvPr id="48" name="直接箭头连接符 47">
              <a:extLst>
                <a:ext uri="{FF2B5EF4-FFF2-40B4-BE49-F238E27FC236}">
                  <a16:creationId xmlns:a16="http://schemas.microsoft.com/office/drawing/2014/main" id="{8DBC7FE4-D480-40ED-B8C1-6766EA037226}"/>
                </a:ext>
              </a:extLst>
            </p:cNvPr>
            <p:cNvCxnSpPr>
              <a:endCxn id="46" idx="2"/>
            </p:cNvCxnSpPr>
            <p:nvPr/>
          </p:nvCxnSpPr>
          <p:spPr>
            <a:xfrm>
              <a:off x="4400068" y="2100029"/>
              <a:ext cx="949814" cy="504227"/>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ED92674-A999-40FE-BAEC-3CDA9D6A426A}"/>
                </a:ext>
              </a:extLst>
            </p:cNvPr>
            <p:cNvCxnSpPr>
              <a:endCxn id="46" idx="2"/>
            </p:cNvCxnSpPr>
            <p:nvPr/>
          </p:nvCxnSpPr>
          <p:spPr>
            <a:xfrm>
              <a:off x="4400068" y="2580283"/>
              <a:ext cx="949814" cy="23973"/>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4678650-AF8F-49CE-8AA5-0960C0553B09}"/>
                </a:ext>
              </a:extLst>
            </p:cNvPr>
            <p:cNvCxnSpPr>
              <a:endCxn id="46" idx="2"/>
            </p:cNvCxnSpPr>
            <p:nvPr/>
          </p:nvCxnSpPr>
          <p:spPr>
            <a:xfrm flipV="1">
              <a:off x="4400068" y="2604256"/>
              <a:ext cx="949814" cy="4562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C9A7EC36-6095-4E66-8E59-6814B63C40AC}"/>
                </a:ext>
              </a:extLst>
            </p:cNvPr>
            <p:cNvCxnSpPr>
              <a:endCxn id="46" idx="2"/>
            </p:cNvCxnSpPr>
            <p:nvPr/>
          </p:nvCxnSpPr>
          <p:spPr>
            <a:xfrm flipV="1">
              <a:off x="4400068" y="2604256"/>
              <a:ext cx="949814" cy="936461"/>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B5438B7F-BF7F-4D90-B41E-67B33952D256}"/>
                </a:ext>
              </a:extLst>
            </p:cNvPr>
            <p:cNvCxnSpPr>
              <a:endCxn id="47" idx="2"/>
            </p:cNvCxnSpPr>
            <p:nvPr/>
          </p:nvCxnSpPr>
          <p:spPr>
            <a:xfrm flipV="1">
              <a:off x="4400068" y="3084509"/>
              <a:ext cx="949814" cy="456208"/>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77AF5BA-9006-4769-B053-D492F69C9317}"/>
                </a:ext>
              </a:extLst>
            </p:cNvPr>
            <p:cNvCxnSpPr>
              <a:endCxn id="47" idx="2"/>
            </p:cNvCxnSpPr>
            <p:nvPr/>
          </p:nvCxnSpPr>
          <p:spPr>
            <a:xfrm>
              <a:off x="4400068" y="3060536"/>
              <a:ext cx="949814" cy="23973"/>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310F8ED6-8A2F-4866-8216-9885A438064F}"/>
                </a:ext>
              </a:extLst>
            </p:cNvPr>
            <p:cNvCxnSpPr>
              <a:endCxn id="47" idx="2"/>
            </p:cNvCxnSpPr>
            <p:nvPr/>
          </p:nvCxnSpPr>
          <p:spPr>
            <a:xfrm>
              <a:off x="4411498" y="2568749"/>
              <a:ext cx="938384" cy="51576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2EEFAAB-9CED-4EB7-85E3-F8D6298D1610}"/>
                </a:ext>
              </a:extLst>
            </p:cNvPr>
            <p:cNvCxnSpPr>
              <a:cxnSpLocks/>
              <a:endCxn id="47" idx="2"/>
            </p:cNvCxnSpPr>
            <p:nvPr/>
          </p:nvCxnSpPr>
          <p:spPr>
            <a:xfrm>
              <a:off x="4411498" y="2100029"/>
              <a:ext cx="938384" cy="9844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矩形 55">
            <a:extLst>
              <a:ext uri="{FF2B5EF4-FFF2-40B4-BE49-F238E27FC236}">
                <a16:creationId xmlns:a16="http://schemas.microsoft.com/office/drawing/2014/main" id="{30FADA51-B198-4D2A-B293-41C9F34ACD91}"/>
              </a:ext>
            </a:extLst>
          </p:cNvPr>
          <p:cNvSpPr/>
          <p:nvPr/>
        </p:nvSpPr>
        <p:spPr>
          <a:xfrm>
            <a:off x="823378" y="3683541"/>
            <a:ext cx="6974958"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卷积神经网络</a:t>
            </a:r>
          </a:p>
        </p:txBody>
      </p:sp>
      <p:grpSp>
        <p:nvGrpSpPr>
          <p:cNvPr id="6" name="组合 5">
            <a:extLst>
              <a:ext uri="{FF2B5EF4-FFF2-40B4-BE49-F238E27FC236}">
                <a16:creationId xmlns:a16="http://schemas.microsoft.com/office/drawing/2014/main" id="{B1EA4B54-42CB-E59D-ECC8-4DDA41F4B23E}"/>
              </a:ext>
            </a:extLst>
          </p:cNvPr>
          <p:cNvGrpSpPr/>
          <p:nvPr/>
        </p:nvGrpSpPr>
        <p:grpSpPr>
          <a:xfrm>
            <a:off x="1027917" y="4269713"/>
            <a:ext cx="6556208" cy="2235438"/>
            <a:chOff x="962192" y="4407738"/>
            <a:chExt cx="6016520" cy="2235438"/>
          </a:xfrm>
        </p:grpSpPr>
        <p:sp>
          <p:nvSpPr>
            <p:cNvPr id="270" name="文本框 269">
              <a:extLst>
                <a:ext uri="{FF2B5EF4-FFF2-40B4-BE49-F238E27FC236}">
                  <a16:creationId xmlns:a16="http://schemas.microsoft.com/office/drawing/2014/main" id="{D5577BB6-24EF-48B7-A911-89DB1878AFEA}"/>
                </a:ext>
              </a:extLst>
            </p:cNvPr>
            <p:cNvSpPr txBox="1"/>
            <p:nvPr/>
          </p:nvSpPr>
          <p:spPr>
            <a:xfrm>
              <a:off x="4392492" y="4901097"/>
              <a:ext cx="5584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a:ea typeface="黑体" pitchFamily="49" charset="-122"/>
                  <a:cs typeface="+mn-cs"/>
                </a:rPr>
                <a:t>卷积</a:t>
              </a:r>
            </a:p>
          </p:txBody>
        </p:sp>
        <p:sp>
          <p:nvSpPr>
            <p:cNvPr id="277" name="矩形 276">
              <a:extLst>
                <a:ext uri="{FF2B5EF4-FFF2-40B4-BE49-F238E27FC236}">
                  <a16:creationId xmlns:a16="http://schemas.microsoft.com/office/drawing/2014/main" id="{AEFBC84D-16F9-40DA-9B54-C51FD4691397}"/>
                </a:ext>
              </a:extLst>
            </p:cNvPr>
            <p:cNvSpPr/>
            <p:nvPr/>
          </p:nvSpPr>
          <p:spPr>
            <a:xfrm>
              <a:off x="962192" y="5005855"/>
              <a:ext cx="1524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78" name="矩形 277">
              <a:extLst>
                <a:ext uri="{FF2B5EF4-FFF2-40B4-BE49-F238E27FC236}">
                  <a16:creationId xmlns:a16="http://schemas.microsoft.com/office/drawing/2014/main" id="{35DF1028-47F3-4ADD-A030-A7B1F9C2366F}"/>
                </a:ext>
              </a:extLst>
            </p:cNvPr>
            <p:cNvSpPr/>
            <p:nvPr/>
          </p:nvSpPr>
          <p:spPr>
            <a:xfrm>
              <a:off x="1114592" y="5005855"/>
              <a:ext cx="1524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79" name="矩形 278">
              <a:extLst>
                <a:ext uri="{FF2B5EF4-FFF2-40B4-BE49-F238E27FC236}">
                  <a16:creationId xmlns:a16="http://schemas.microsoft.com/office/drawing/2014/main" id="{051F310D-F2D3-4555-93D2-233F613F3389}"/>
                </a:ext>
              </a:extLst>
            </p:cNvPr>
            <p:cNvSpPr/>
            <p:nvPr/>
          </p:nvSpPr>
          <p:spPr>
            <a:xfrm>
              <a:off x="1266992" y="5005855"/>
              <a:ext cx="1524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0" name="矩形 279">
              <a:extLst>
                <a:ext uri="{FF2B5EF4-FFF2-40B4-BE49-F238E27FC236}">
                  <a16:creationId xmlns:a16="http://schemas.microsoft.com/office/drawing/2014/main" id="{B93AF676-10AF-4363-BDE5-716FB1056236}"/>
                </a:ext>
              </a:extLst>
            </p:cNvPr>
            <p:cNvSpPr/>
            <p:nvPr/>
          </p:nvSpPr>
          <p:spPr>
            <a:xfrm>
              <a:off x="1419392" y="5005855"/>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1" name="矩形 280">
              <a:extLst>
                <a:ext uri="{FF2B5EF4-FFF2-40B4-BE49-F238E27FC236}">
                  <a16:creationId xmlns:a16="http://schemas.microsoft.com/office/drawing/2014/main" id="{3BDB6CF9-1520-4E03-986A-5DCC9B29B8D2}"/>
                </a:ext>
              </a:extLst>
            </p:cNvPr>
            <p:cNvSpPr/>
            <p:nvPr/>
          </p:nvSpPr>
          <p:spPr>
            <a:xfrm>
              <a:off x="1571792" y="5005855"/>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2" name="矩形 281">
              <a:extLst>
                <a:ext uri="{FF2B5EF4-FFF2-40B4-BE49-F238E27FC236}">
                  <a16:creationId xmlns:a16="http://schemas.microsoft.com/office/drawing/2014/main" id="{2CB90ACC-796F-4658-90DD-8A480F15661C}"/>
                </a:ext>
              </a:extLst>
            </p:cNvPr>
            <p:cNvSpPr/>
            <p:nvPr/>
          </p:nvSpPr>
          <p:spPr>
            <a:xfrm>
              <a:off x="1724192" y="5005855"/>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3" name="矩形 282">
              <a:extLst>
                <a:ext uri="{FF2B5EF4-FFF2-40B4-BE49-F238E27FC236}">
                  <a16:creationId xmlns:a16="http://schemas.microsoft.com/office/drawing/2014/main" id="{59BE982E-E4B3-4F7B-B311-AFC7FD3627A9}"/>
                </a:ext>
              </a:extLst>
            </p:cNvPr>
            <p:cNvSpPr/>
            <p:nvPr/>
          </p:nvSpPr>
          <p:spPr>
            <a:xfrm>
              <a:off x="1876592" y="5005855"/>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4" name="矩形 283">
              <a:extLst>
                <a:ext uri="{FF2B5EF4-FFF2-40B4-BE49-F238E27FC236}">
                  <a16:creationId xmlns:a16="http://schemas.microsoft.com/office/drawing/2014/main" id="{1C9160AA-90E1-4EE1-BA89-E93230095F21}"/>
                </a:ext>
              </a:extLst>
            </p:cNvPr>
            <p:cNvSpPr/>
            <p:nvPr/>
          </p:nvSpPr>
          <p:spPr>
            <a:xfrm>
              <a:off x="962192" y="5174730"/>
              <a:ext cx="1524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5" name="矩形 284">
              <a:extLst>
                <a:ext uri="{FF2B5EF4-FFF2-40B4-BE49-F238E27FC236}">
                  <a16:creationId xmlns:a16="http://schemas.microsoft.com/office/drawing/2014/main" id="{9F4EAA01-29E7-45D7-A532-E65766B06F3B}"/>
                </a:ext>
              </a:extLst>
            </p:cNvPr>
            <p:cNvSpPr/>
            <p:nvPr/>
          </p:nvSpPr>
          <p:spPr>
            <a:xfrm>
              <a:off x="1114592" y="5174730"/>
              <a:ext cx="1524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6" name="矩形 285">
              <a:extLst>
                <a:ext uri="{FF2B5EF4-FFF2-40B4-BE49-F238E27FC236}">
                  <a16:creationId xmlns:a16="http://schemas.microsoft.com/office/drawing/2014/main" id="{D15FDEE1-3CB5-4D6A-AE13-5E1094CF186F}"/>
                </a:ext>
              </a:extLst>
            </p:cNvPr>
            <p:cNvSpPr/>
            <p:nvPr/>
          </p:nvSpPr>
          <p:spPr>
            <a:xfrm>
              <a:off x="1266992" y="5174730"/>
              <a:ext cx="1524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7" name="矩形 286">
              <a:extLst>
                <a:ext uri="{FF2B5EF4-FFF2-40B4-BE49-F238E27FC236}">
                  <a16:creationId xmlns:a16="http://schemas.microsoft.com/office/drawing/2014/main" id="{16BEC779-8436-4CE7-9ABB-145F3CE56C66}"/>
                </a:ext>
              </a:extLst>
            </p:cNvPr>
            <p:cNvSpPr/>
            <p:nvPr/>
          </p:nvSpPr>
          <p:spPr>
            <a:xfrm>
              <a:off x="1419392" y="5174730"/>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8" name="矩形 287">
              <a:extLst>
                <a:ext uri="{FF2B5EF4-FFF2-40B4-BE49-F238E27FC236}">
                  <a16:creationId xmlns:a16="http://schemas.microsoft.com/office/drawing/2014/main" id="{796451C5-187D-439D-9453-8B8BBD55AC9C}"/>
                </a:ext>
              </a:extLst>
            </p:cNvPr>
            <p:cNvSpPr/>
            <p:nvPr/>
          </p:nvSpPr>
          <p:spPr>
            <a:xfrm>
              <a:off x="1571792" y="5174730"/>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89" name="矩形 288">
              <a:extLst>
                <a:ext uri="{FF2B5EF4-FFF2-40B4-BE49-F238E27FC236}">
                  <a16:creationId xmlns:a16="http://schemas.microsoft.com/office/drawing/2014/main" id="{78591577-7256-4864-BF46-AAD6B8413040}"/>
                </a:ext>
              </a:extLst>
            </p:cNvPr>
            <p:cNvSpPr/>
            <p:nvPr/>
          </p:nvSpPr>
          <p:spPr>
            <a:xfrm>
              <a:off x="1724192" y="5174730"/>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0" name="矩形 289">
              <a:extLst>
                <a:ext uri="{FF2B5EF4-FFF2-40B4-BE49-F238E27FC236}">
                  <a16:creationId xmlns:a16="http://schemas.microsoft.com/office/drawing/2014/main" id="{785DD64C-1A3A-4CDE-A4B9-B4A3A8901523}"/>
                </a:ext>
              </a:extLst>
            </p:cNvPr>
            <p:cNvSpPr/>
            <p:nvPr/>
          </p:nvSpPr>
          <p:spPr>
            <a:xfrm>
              <a:off x="1876592" y="5174730"/>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1" name="矩形 290">
              <a:extLst>
                <a:ext uri="{FF2B5EF4-FFF2-40B4-BE49-F238E27FC236}">
                  <a16:creationId xmlns:a16="http://schemas.microsoft.com/office/drawing/2014/main" id="{AFC7A5D5-0BFD-48C1-AE20-507425DC2D6C}"/>
                </a:ext>
              </a:extLst>
            </p:cNvPr>
            <p:cNvSpPr/>
            <p:nvPr/>
          </p:nvSpPr>
          <p:spPr>
            <a:xfrm>
              <a:off x="962192" y="5355127"/>
              <a:ext cx="1524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2" name="矩形 291">
              <a:extLst>
                <a:ext uri="{FF2B5EF4-FFF2-40B4-BE49-F238E27FC236}">
                  <a16:creationId xmlns:a16="http://schemas.microsoft.com/office/drawing/2014/main" id="{B8A17938-E066-4E76-AECC-7F7B5F1B7527}"/>
                </a:ext>
              </a:extLst>
            </p:cNvPr>
            <p:cNvSpPr/>
            <p:nvPr/>
          </p:nvSpPr>
          <p:spPr>
            <a:xfrm>
              <a:off x="1114592" y="5355127"/>
              <a:ext cx="1524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3" name="矩形 292">
              <a:extLst>
                <a:ext uri="{FF2B5EF4-FFF2-40B4-BE49-F238E27FC236}">
                  <a16:creationId xmlns:a16="http://schemas.microsoft.com/office/drawing/2014/main" id="{5EE8BA3C-FCEC-456C-9B50-FFB4053F308A}"/>
                </a:ext>
              </a:extLst>
            </p:cNvPr>
            <p:cNvSpPr/>
            <p:nvPr/>
          </p:nvSpPr>
          <p:spPr>
            <a:xfrm>
              <a:off x="1266992" y="5355127"/>
              <a:ext cx="152400" cy="180397"/>
            </a:xfrm>
            <a:prstGeom prst="rect">
              <a:avLst/>
            </a:prstGeom>
            <a:solidFill>
              <a:schemeClr val="bg1">
                <a:lumMod val="75000"/>
              </a:schemeClr>
            </a:solidFill>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4" name="矩形 293">
              <a:extLst>
                <a:ext uri="{FF2B5EF4-FFF2-40B4-BE49-F238E27FC236}">
                  <a16:creationId xmlns:a16="http://schemas.microsoft.com/office/drawing/2014/main" id="{A4BE13F9-9406-4D0F-9856-50486541069B}"/>
                </a:ext>
              </a:extLst>
            </p:cNvPr>
            <p:cNvSpPr/>
            <p:nvPr/>
          </p:nvSpPr>
          <p:spPr>
            <a:xfrm>
              <a:off x="1419392" y="5355127"/>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5" name="矩形 294">
              <a:extLst>
                <a:ext uri="{FF2B5EF4-FFF2-40B4-BE49-F238E27FC236}">
                  <a16:creationId xmlns:a16="http://schemas.microsoft.com/office/drawing/2014/main" id="{878BF3AF-034C-4A13-9258-1CCC04ABF9DC}"/>
                </a:ext>
              </a:extLst>
            </p:cNvPr>
            <p:cNvSpPr/>
            <p:nvPr/>
          </p:nvSpPr>
          <p:spPr>
            <a:xfrm>
              <a:off x="1571792" y="5355127"/>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6" name="矩形 295">
              <a:extLst>
                <a:ext uri="{FF2B5EF4-FFF2-40B4-BE49-F238E27FC236}">
                  <a16:creationId xmlns:a16="http://schemas.microsoft.com/office/drawing/2014/main" id="{18BE7041-54B9-4E42-A93C-769445D7C9DD}"/>
                </a:ext>
              </a:extLst>
            </p:cNvPr>
            <p:cNvSpPr/>
            <p:nvPr/>
          </p:nvSpPr>
          <p:spPr>
            <a:xfrm>
              <a:off x="1724192" y="5355127"/>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7" name="矩形 296">
              <a:extLst>
                <a:ext uri="{FF2B5EF4-FFF2-40B4-BE49-F238E27FC236}">
                  <a16:creationId xmlns:a16="http://schemas.microsoft.com/office/drawing/2014/main" id="{B15FE420-0D9D-4270-9B8A-C7983B71A1D5}"/>
                </a:ext>
              </a:extLst>
            </p:cNvPr>
            <p:cNvSpPr/>
            <p:nvPr/>
          </p:nvSpPr>
          <p:spPr>
            <a:xfrm>
              <a:off x="1876592" y="5355127"/>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8" name="矩形 297">
              <a:extLst>
                <a:ext uri="{FF2B5EF4-FFF2-40B4-BE49-F238E27FC236}">
                  <a16:creationId xmlns:a16="http://schemas.microsoft.com/office/drawing/2014/main" id="{026E528F-2ABA-46FC-9030-995A714FB406}"/>
                </a:ext>
              </a:extLst>
            </p:cNvPr>
            <p:cNvSpPr/>
            <p:nvPr/>
          </p:nvSpPr>
          <p:spPr>
            <a:xfrm>
              <a:off x="962192" y="5524002"/>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99" name="矩形 298">
              <a:extLst>
                <a:ext uri="{FF2B5EF4-FFF2-40B4-BE49-F238E27FC236}">
                  <a16:creationId xmlns:a16="http://schemas.microsoft.com/office/drawing/2014/main" id="{1834F733-5036-43F0-AA4F-257C303530C8}"/>
                </a:ext>
              </a:extLst>
            </p:cNvPr>
            <p:cNvSpPr/>
            <p:nvPr/>
          </p:nvSpPr>
          <p:spPr>
            <a:xfrm>
              <a:off x="1114592" y="5524002"/>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0" name="矩形 299">
              <a:extLst>
                <a:ext uri="{FF2B5EF4-FFF2-40B4-BE49-F238E27FC236}">
                  <a16:creationId xmlns:a16="http://schemas.microsoft.com/office/drawing/2014/main" id="{E28AC6F4-BAA9-4F2E-92D1-190FBE9A6831}"/>
                </a:ext>
              </a:extLst>
            </p:cNvPr>
            <p:cNvSpPr/>
            <p:nvPr/>
          </p:nvSpPr>
          <p:spPr>
            <a:xfrm>
              <a:off x="1266992" y="5524002"/>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1" name="矩形 300">
              <a:extLst>
                <a:ext uri="{FF2B5EF4-FFF2-40B4-BE49-F238E27FC236}">
                  <a16:creationId xmlns:a16="http://schemas.microsoft.com/office/drawing/2014/main" id="{B0A60175-508A-48F2-8488-A1E4F1F15589}"/>
                </a:ext>
              </a:extLst>
            </p:cNvPr>
            <p:cNvSpPr/>
            <p:nvPr/>
          </p:nvSpPr>
          <p:spPr>
            <a:xfrm>
              <a:off x="1419392" y="5524002"/>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2" name="矩形 301">
              <a:extLst>
                <a:ext uri="{FF2B5EF4-FFF2-40B4-BE49-F238E27FC236}">
                  <a16:creationId xmlns:a16="http://schemas.microsoft.com/office/drawing/2014/main" id="{9B03BCDB-F67F-4AB3-9D4C-604B4252D849}"/>
                </a:ext>
              </a:extLst>
            </p:cNvPr>
            <p:cNvSpPr/>
            <p:nvPr/>
          </p:nvSpPr>
          <p:spPr>
            <a:xfrm>
              <a:off x="1571792" y="5524002"/>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3" name="矩形 302">
              <a:extLst>
                <a:ext uri="{FF2B5EF4-FFF2-40B4-BE49-F238E27FC236}">
                  <a16:creationId xmlns:a16="http://schemas.microsoft.com/office/drawing/2014/main" id="{246A627F-084C-428E-9272-73A479ECAF02}"/>
                </a:ext>
              </a:extLst>
            </p:cNvPr>
            <p:cNvSpPr/>
            <p:nvPr/>
          </p:nvSpPr>
          <p:spPr>
            <a:xfrm>
              <a:off x="1724192" y="5524002"/>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4" name="矩形 303">
              <a:extLst>
                <a:ext uri="{FF2B5EF4-FFF2-40B4-BE49-F238E27FC236}">
                  <a16:creationId xmlns:a16="http://schemas.microsoft.com/office/drawing/2014/main" id="{8CD8312E-B030-45E9-8504-D35F6CC2A77A}"/>
                </a:ext>
              </a:extLst>
            </p:cNvPr>
            <p:cNvSpPr/>
            <p:nvPr/>
          </p:nvSpPr>
          <p:spPr>
            <a:xfrm>
              <a:off x="1876592" y="5524002"/>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5" name="矩形 304">
              <a:extLst>
                <a:ext uri="{FF2B5EF4-FFF2-40B4-BE49-F238E27FC236}">
                  <a16:creationId xmlns:a16="http://schemas.microsoft.com/office/drawing/2014/main" id="{DADC7E66-A7A3-4D41-A6B4-79B86C86FC00}"/>
                </a:ext>
              </a:extLst>
            </p:cNvPr>
            <p:cNvSpPr/>
            <p:nvPr/>
          </p:nvSpPr>
          <p:spPr>
            <a:xfrm>
              <a:off x="962192" y="5704399"/>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6" name="矩形 305">
              <a:extLst>
                <a:ext uri="{FF2B5EF4-FFF2-40B4-BE49-F238E27FC236}">
                  <a16:creationId xmlns:a16="http://schemas.microsoft.com/office/drawing/2014/main" id="{5CC5D73B-EE59-4BF4-B247-83698AE32E2A}"/>
                </a:ext>
              </a:extLst>
            </p:cNvPr>
            <p:cNvSpPr/>
            <p:nvPr/>
          </p:nvSpPr>
          <p:spPr>
            <a:xfrm>
              <a:off x="1114592" y="5704399"/>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7" name="矩形 306">
              <a:extLst>
                <a:ext uri="{FF2B5EF4-FFF2-40B4-BE49-F238E27FC236}">
                  <a16:creationId xmlns:a16="http://schemas.microsoft.com/office/drawing/2014/main" id="{9BEC9726-AF12-49F7-8EF4-7BB8333F6E27}"/>
                </a:ext>
              </a:extLst>
            </p:cNvPr>
            <p:cNvSpPr/>
            <p:nvPr/>
          </p:nvSpPr>
          <p:spPr>
            <a:xfrm>
              <a:off x="1266992" y="5704399"/>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8" name="矩形 307">
              <a:extLst>
                <a:ext uri="{FF2B5EF4-FFF2-40B4-BE49-F238E27FC236}">
                  <a16:creationId xmlns:a16="http://schemas.microsoft.com/office/drawing/2014/main" id="{DA06440E-488B-4F87-B4F2-3DB564C95F9C}"/>
                </a:ext>
              </a:extLst>
            </p:cNvPr>
            <p:cNvSpPr/>
            <p:nvPr/>
          </p:nvSpPr>
          <p:spPr>
            <a:xfrm>
              <a:off x="1419392" y="5704399"/>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09" name="矩形 308">
              <a:extLst>
                <a:ext uri="{FF2B5EF4-FFF2-40B4-BE49-F238E27FC236}">
                  <a16:creationId xmlns:a16="http://schemas.microsoft.com/office/drawing/2014/main" id="{0B2C5DC9-EA09-4965-B73F-3C7AB83D791B}"/>
                </a:ext>
              </a:extLst>
            </p:cNvPr>
            <p:cNvSpPr/>
            <p:nvPr/>
          </p:nvSpPr>
          <p:spPr>
            <a:xfrm>
              <a:off x="1571792" y="5704399"/>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0" name="矩形 309">
              <a:extLst>
                <a:ext uri="{FF2B5EF4-FFF2-40B4-BE49-F238E27FC236}">
                  <a16:creationId xmlns:a16="http://schemas.microsoft.com/office/drawing/2014/main" id="{5CD5C5ED-78F6-4BFB-AE94-057DDF65A510}"/>
                </a:ext>
              </a:extLst>
            </p:cNvPr>
            <p:cNvSpPr/>
            <p:nvPr/>
          </p:nvSpPr>
          <p:spPr>
            <a:xfrm>
              <a:off x="1724192" y="5704399"/>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1" name="矩形 310">
              <a:extLst>
                <a:ext uri="{FF2B5EF4-FFF2-40B4-BE49-F238E27FC236}">
                  <a16:creationId xmlns:a16="http://schemas.microsoft.com/office/drawing/2014/main" id="{3DDB083B-254E-4AF5-B40D-D4D539C8AA8D}"/>
                </a:ext>
              </a:extLst>
            </p:cNvPr>
            <p:cNvSpPr/>
            <p:nvPr/>
          </p:nvSpPr>
          <p:spPr>
            <a:xfrm>
              <a:off x="1876592" y="5704399"/>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2" name="矩形 311">
              <a:extLst>
                <a:ext uri="{FF2B5EF4-FFF2-40B4-BE49-F238E27FC236}">
                  <a16:creationId xmlns:a16="http://schemas.microsoft.com/office/drawing/2014/main" id="{2D586B05-AFAA-4C6F-B3BB-B6313C68DADC}"/>
                </a:ext>
              </a:extLst>
            </p:cNvPr>
            <p:cNvSpPr/>
            <p:nvPr/>
          </p:nvSpPr>
          <p:spPr>
            <a:xfrm>
              <a:off x="962192" y="5873274"/>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3" name="矩形 312">
              <a:extLst>
                <a:ext uri="{FF2B5EF4-FFF2-40B4-BE49-F238E27FC236}">
                  <a16:creationId xmlns:a16="http://schemas.microsoft.com/office/drawing/2014/main" id="{4DDC3CC4-2A52-433C-B5B6-4D61B4DF797A}"/>
                </a:ext>
              </a:extLst>
            </p:cNvPr>
            <p:cNvSpPr/>
            <p:nvPr/>
          </p:nvSpPr>
          <p:spPr>
            <a:xfrm>
              <a:off x="1114592" y="5873274"/>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4" name="矩形 313">
              <a:extLst>
                <a:ext uri="{FF2B5EF4-FFF2-40B4-BE49-F238E27FC236}">
                  <a16:creationId xmlns:a16="http://schemas.microsoft.com/office/drawing/2014/main" id="{7EAB0339-6D17-4E2D-AF5E-0703C65F937B}"/>
                </a:ext>
              </a:extLst>
            </p:cNvPr>
            <p:cNvSpPr/>
            <p:nvPr/>
          </p:nvSpPr>
          <p:spPr>
            <a:xfrm>
              <a:off x="1266992" y="5873274"/>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5" name="矩形 314">
              <a:extLst>
                <a:ext uri="{FF2B5EF4-FFF2-40B4-BE49-F238E27FC236}">
                  <a16:creationId xmlns:a16="http://schemas.microsoft.com/office/drawing/2014/main" id="{8CA28230-F577-4D99-8C31-005F1F79FDBE}"/>
                </a:ext>
              </a:extLst>
            </p:cNvPr>
            <p:cNvSpPr/>
            <p:nvPr/>
          </p:nvSpPr>
          <p:spPr>
            <a:xfrm>
              <a:off x="1419392" y="5873274"/>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6" name="矩形 315">
              <a:extLst>
                <a:ext uri="{FF2B5EF4-FFF2-40B4-BE49-F238E27FC236}">
                  <a16:creationId xmlns:a16="http://schemas.microsoft.com/office/drawing/2014/main" id="{CC4911E0-E66D-4C39-AFC8-615A3872B2D4}"/>
                </a:ext>
              </a:extLst>
            </p:cNvPr>
            <p:cNvSpPr/>
            <p:nvPr/>
          </p:nvSpPr>
          <p:spPr>
            <a:xfrm>
              <a:off x="1571792" y="5873274"/>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7" name="矩形 316">
              <a:extLst>
                <a:ext uri="{FF2B5EF4-FFF2-40B4-BE49-F238E27FC236}">
                  <a16:creationId xmlns:a16="http://schemas.microsoft.com/office/drawing/2014/main" id="{2C7C94FC-380F-4E8D-A248-126D7B3CF207}"/>
                </a:ext>
              </a:extLst>
            </p:cNvPr>
            <p:cNvSpPr/>
            <p:nvPr/>
          </p:nvSpPr>
          <p:spPr>
            <a:xfrm>
              <a:off x="1724192" y="5873274"/>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8" name="矩形 317">
              <a:extLst>
                <a:ext uri="{FF2B5EF4-FFF2-40B4-BE49-F238E27FC236}">
                  <a16:creationId xmlns:a16="http://schemas.microsoft.com/office/drawing/2014/main" id="{E36DB3D8-239C-4E24-8917-33ED1676C078}"/>
                </a:ext>
              </a:extLst>
            </p:cNvPr>
            <p:cNvSpPr/>
            <p:nvPr/>
          </p:nvSpPr>
          <p:spPr>
            <a:xfrm>
              <a:off x="1876592" y="5873274"/>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19" name="矩形 318">
              <a:extLst>
                <a:ext uri="{FF2B5EF4-FFF2-40B4-BE49-F238E27FC236}">
                  <a16:creationId xmlns:a16="http://schemas.microsoft.com/office/drawing/2014/main" id="{C8946847-C71D-44B5-8D54-146508A6B605}"/>
                </a:ext>
              </a:extLst>
            </p:cNvPr>
            <p:cNvSpPr/>
            <p:nvPr/>
          </p:nvSpPr>
          <p:spPr>
            <a:xfrm>
              <a:off x="962192" y="6053671"/>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0" name="矩形 319">
              <a:extLst>
                <a:ext uri="{FF2B5EF4-FFF2-40B4-BE49-F238E27FC236}">
                  <a16:creationId xmlns:a16="http://schemas.microsoft.com/office/drawing/2014/main" id="{BD81471B-A2EB-485B-A488-AA8F0F76FD4C}"/>
                </a:ext>
              </a:extLst>
            </p:cNvPr>
            <p:cNvSpPr/>
            <p:nvPr/>
          </p:nvSpPr>
          <p:spPr>
            <a:xfrm>
              <a:off x="1114592" y="6053671"/>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1" name="矩形 320">
              <a:extLst>
                <a:ext uri="{FF2B5EF4-FFF2-40B4-BE49-F238E27FC236}">
                  <a16:creationId xmlns:a16="http://schemas.microsoft.com/office/drawing/2014/main" id="{68D46C39-1177-413D-ADE3-E552EC97CC04}"/>
                </a:ext>
              </a:extLst>
            </p:cNvPr>
            <p:cNvSpPr/>
            <p:nvPr/>
          </p:nvSpPr>
          <p:spPr>
            <a:xfrm>
              <a:off x="1266992" y="6053671"/>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2" name="矩形 321">
              <a:extLst>
                <a:ext uri="{FF2B5EF4-FFF2-40B4-BE49-F238E27FC236}">
                  <a16:creationId xmlns:a16="http://schemas.microsoft.com/office/drawing/2014/main" id="{55AF6254-C6B4-47AF-B3B7-4D053DB14F9F}"/>
                </a:ext>
              </a:extLst>
            </p:cNvPr>
            <p:cNvSpPr/>
            <p:nvPr/>
          </p:nvSpPr>
          <p:spPr>
            <a:xfrm>
              <a:off x="1419392" y="6053671"/>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3" name="矩形 322">
              <a:extLst>
                <a:ext uri="{FF2B5EF4-FFF2-40B4-BE49-F238E27FC236}">
                  <a16:creationId xmlns:a16="http://schemas.microsoft.com/office/drawing/2014/main" id="{EE8F1046-2697-44BE-9332-2E4AC8944FF1}"/>
                </a:ext>
              </a:extLst>
            </p:cNvPr>
            <p:cNvSpPr/>
            <p:nvPr/>
          </p:nvSpPr>
          <p:spPr>
            <a:xfrm>
              <a:off x="1571792" y="6053671"/>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4" name="矩形 323">
              <a:extLst>
                <a:ext uri="{FF2B5EF4-FFF2-40B4-BE49-F238E27FC236}">
                  <a16:creationId xmlns:a16="http://schemas.microsoft.com/office/drawing/2014/main" id="{8A5C1700-9094-4D22-8B0A-B5431687D95F}"/>
                </a:ext>
              </a:extLst>
            </p:cNvPr>
            <p:cNvSpPr/>
            <p:nvPr/>
          </p:nvSpPr>
          <p:spPr>
            <a:xfrm>
              <a:off x="1724192" y="6053671"/>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5" name="矩形 324">
              <a:extLst>
                <a:ext uri="{FF2B5EF4-FFF2-40B4-BE49-F238E27FC236}">
                  <a16:creationId xmlns:a16="http://schemas.microsoft.com/office/drawing/2014/main" id="{DAB2D753-C526-4874-BB91-57A21F1C66A2}"/>
                </a:ext>
              </a:extLst>
            </p:cNvPr>
            <p:cNvSpPr/>
            <p:nvPr/>
          </p:nvSpPr>
          <p:spPr>
            <a:xfrm>
              <a:off x="1876592" y="6053671"/>
              <a:ext cx="152400" cy="180397"/>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6" name="矩形 325">
              <a:extLst>
                <a:ext uri="{FF2B5EF4-FFF2-40B4-BE49-F238E27FC236}">
                  <a16:creationId xmlns:a16="http://schemas.microsoft.com/office/drawing/2014/main" id="{917B555B-B79B-4441-A370-A48614B489F4}"/>
                </a:ext>
              </a:extLst>
            </p:cNvPr>
            <p:cNvSpPr/>
            <p:nvPr/>
          </p:nvSpPr>
          <p:spPr>
            <a:xfrm>
              <a:off x="5433702" y="4407738"/>
              <a:ext cx="152400" cy="180397"/>
            </a:xfrm>
            <a:prstGeom prst="rect">
              <a:avLst/>
            </a:prstGeom>
            <a:solidFill>
              <a:schemeClr val="bg1">
                <a:lumMod val="50000"/>
              </a:schemeClr>
            </a:solidFill>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7" name="矩形 326">
              <a:extLst>
                <a:ext uri="{FF2B5EF4-FFF2-40B4-BE49-F238E27FC236}">
                  <a16:creationId xmlns:a16="http://schemas.microsoft.com/office/drawing/2014/main" id="{569C86E3-7A7F-40A1-87E3-78917C458502}"/>
                </a:ext>
              </a:extLst>
            </p:cNvPr>
            <p:cNvSpPr/>
            <p:nvPr/>
          </p:nvSpPr>
          <p:spPr>
            <a:xfrm>
              <a:off x="5586102" y="4407738"/>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8" name="矩形 327">
              <a:extLst>
                <a:ext uri="{FF2B5EF4-FFF2-40B4-BE49-F238E27FC236}">
                  <a16:creationId xmlns:a16="http://schemas.microsoft.com/office/drawing/2014/main" id="{F3369787-3995-47FA-A027-CC47F3D126F6}"/>
                </a:ext>
              </a:extLst>
            </p:cNvPr>
            <p:cNvSpPr/>
            <p:nvPr/>
          </p:nvSpPr>
          <p:spPr>
            <a:xfrm>
              <a:off x="5738502" y="4407738"/>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29" name="矩形 328">
              <a:extLst>
                <a:ext uri="{FF2B5EF4-FFF2-40B4-BE49-F238E27FC236}">
                  <a16:creationId xmlns:a16="http://schemas.microsoft.com/office/drawing/2014/main" id="{01F92B97-4082-44E1-9AB8-FF73E6996798}"/>
                </a:ext>
              </a:extLst>
            </p:cNvPr>
            <p:cNvSpPr/>
            <p:nvPr/>
          </p:nvSpPr>
          <p:spPr>
            <a:xfrm>
              <a:off x="5890902" y="4407738"/>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0" name="矩形 329">
              <a:extLst>
                <a:ext uri="{FF2B5EF4-FFF2-40B4-BE49-F238E27FC236}">
                  <a16:creationId xmlns:a16="http://schemas.microsoft.com/office/drawing/2014/main" id="{FFF83D69-4825-4ADA-B010-8883054578B1}"/>
                </a:ext>
              </a:extLst>
            </p:cNvPr>
            <p:cNvSpPr/>
            <p:nvPr/>
          </p:nvSpPr>
          <p:spPr>
            <a:xfrm>
              <a:off x="6043302" y="4407738"/>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1" name="矩形 330">
              <a:extLst>
                <a:ext uri="{FF2B5EF4-FFF2-40B4-BE49-F238E27FC236}">
                  <a16:creationId xmlns:a16="http://schemas.microsoft.com/office/drawing/2014/main" id="{6D19DC47-B060-4733-A722-10F9B858D8A1}"/>
                </a:ext>
              </a:extLst>
            </p:cNvPr>
            <p:cNvSpPr/>
            <p:nvPr/>
          </p:nvSpPr>
          <p:spPr>
            <a:xfrm>
              <a:off x="5433702" y="457661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2" name="矩形 331">
              <a:extLst>
                <a:ext uri="{FF2B5EF4-FFF2-40B4-BE49-F238E27FC236}">
                  <a16:creationId xmlns:a16="http://schemas.microsoft.com/office/drawing/2014/main" id="{E9F4551C-C408-4718-9A80-91CFF8B9E5D4}"/>
                </a:ext>
              </a:extLst>
            </p:cNvPr>
            <p:cNvSpPr/>
            <p:nvPr/>
          </p:nvSpPr>
          <p:spPr>
            <a:xfrm>
              <a:off x="5586102" y="457661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3" name="矩形 332">
              <a:extLst>
                <a:ext uri="{FF2B5EF4-FFF2-40B4-BE49-F238E27FC236}">
                  <a16:creationId xmlns:a16="http://schemas.microsoft.com/office/drawing/2014/main" id="{10061537-752C-40BB-A4A3-E260C117C818}"/>
                </a:ext>
              </a:extLst>
            </p:cNvPr>
            <p:cNvSpPr/>
            <p:nvPr/>
          </p:nvSpPr>
          <p:spPr>
            <a:xfrm>
              <a:off x="5738502" y="457661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4" name="矩形 333">
              <a:extLst>
                <a:ext uri="{FF2B5EF4-FFF2-40B4-BE49-F238E27FC236}">
                  <a16:creationId xmlns:a16="http://schemas.microsoft.com/office/drawing/2014/main" id="{0123EB57-2658-4EB3-BC33-B306C09DA81D}"/>
                </a:ext>
              </a:extLst>
            </p:cNvPr>
            <p:cNvSpPr/>
            <p:nvPr/>
          </p:nvSpPr>
          <p:spPr>
            <a:xfrm>
              <a:off x="5890902" y="457661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5" name="矩形 334">
              <a:extLst>
                <a:ext uri="{FF2B5EF4-FFF2-40B4-BE49-F238E27FC236}">
                  <a16:creationId xmlns:a16="http://schemas.microsoft.com/office/drawing/2014/main" id="{BAB1DD22-384D-46E4-916F-C23D654BBDC1}"/>
                </a:ext>
              </a:extLst>
            </p:cNvPr>
            <p:cNvSpPr/>
            <p:nvPr/>
          </p:nvSpPr>
          <p:spPr>
            <a:xfrm>
              <a:off x="6043302" y="457661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6" name="矩形 335">
              <a:extLst>
                <a:ext uri="{FF2B5EF4-FFF2-40B4-BE49-F238E27FC236}">
                  <a16:creationId xmlns:a16="http://schemas.microsoft.com/office/drawing/2014/main" id="{65DB608D-AE1D-46DD-A0E4-CD06CB01566B}"/>
                </a:ext>
              </a:extLst>
            </p:cNvPr>
            <p:cNvSpPr/>
            <p:nvPr/>
          </p:nvSpPr>
          <p:spPr>
            <a:xfrm>
              <a:off x="5433702" y="4757010"/>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7" name="矩形 336">
              <a:extLst>
                <a:ext uri="{FF2B5EF4-FFF2-40B4-BE49-F238E27FC236}">
                  <a16:creationId xmlns:a16="http://schemas.microsoft.com/office/drawing/2014/main" id="{15FD4B0A-6949-471D-94E4-289EAAD4B24D}"/>
                </a:ext>
              </a:extLst>
            </p:cNvPr>
            <p:cNvSpPr/>
            <p:nvPr/>
          </p:nvSpPr>
          <p:spPr>
            <a:xfrm>
              <a:off x="5586102" y="4757010"/>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8" name="矩形 337">
              <a:extLst>
                <a:ext uri="{FF2B5EF4-FFF2-40B4-BE49-F238E27FC236}">
                  <a16:creationId xmlns:a16="http://schemas.microsoft.com/office/drawing/2014/main" id="{9E1FE5B3-D4D2-436A-92A5-ACD7C447F12E}"/>
                </a:ext>
              </a:extLst>
            </p:cNvPr>
            <p:cNvSpPr/>
            <p:nvPr/>
          </p:nvSpPr>
          <p:spPr>
            <a:xfrm>
              <a:off x="5738502" y="4757010"/>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39" name="矩形 338">
              <a:extLst>
                <a:ext uri="{FF2B5EF4-FFF2-40B4-BE49-F238E27FC236}">
                  <a16:creationId xmlns:a16="http://schemas.microsoft.com/office/drawing/2014/main" id="{7A73836E-E04C-49B4-9106-008B763A16D8}"/>
                </a:ext>
              </a:extLst>
            </p:cNvPr>
            <p:cNvSpPr/>
            <p:nvPr/>
          </p:nvSpPr>
          <p:spPr>
            <a:xfrm>
              <a:off x="5890902" y="4757010"/>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0" name="矩形 339">
              <a:extLst>
                <a:ext uri="{FF2B5EF4-FFF2-40B4-BE49-F238E27FC236}">
                  <a16:creationId xmlns:a16="http://schemas.microsoft.com/office/drawing/2014/main" id="{10E2C2E4-5D0C-4FB7-9715-E8B75F0B1715}"/>
                </a:ext>
              </a:extLst>
            </p:cNvPr>
            <p:cNvSpPr/>
            <p:nvPr/>
          </p:nvSpPr>
          <p:spPr>
            <a:xfrm>
              <a:off x="6043302" y="4757010"/>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1" name="矩形 340">
              <a:extLst>
                <a:ext uri="{FF2B5EF4-FFF2-40B4-BE49-F238E27FC236}">
                  <a16:creationId xmlns:a16="http://schemas.microsoft.com/office/drawing/2014/main" id="{22AAD783-451D-4AD6-83BA-C7707AF2EA1D}"/>
                </a:ext>
              </a:extLst>
            </p:cNvPr>
            <p:cNvSpPr/>
            <p:nvPr/>
          </p:nvSpPr>
          <p:spPr>
            <a:xfrm>
              <a:off x="5433702" y="4925884"/>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2" name="矩形 341">
              <a:extLst>
                <a:ext uri="{FF2B5EF4-FFF2-40B4-BE49-F238E27FC236}">
                  <a16:creationId xmlns:a16="http://schemas.microsoft.com/office/drawing/2014/main" id="{90680D68-FEA4-45F1-8128-941D2046A8FE}"/>
                </a:ext>
              </a:extLst>
            </p:cNvPr>
            <p:cNvSpPr/>
            <p:nvPr/>
          </p:nvSpPr>
          <p:spPr>
            <a:xfrm>
              <a:off x="5586102" y="4925884"/>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3" name="矩形 342">
              <a:extLst>
                <a:ext uri="{FF2B5EF4-FFF2-40B4-BE49-F238E27FC236}">
                  <a16:creationId xmlns:a16="http://schemas.microsoft.com/office/drawing/2014/main" id="{4277FD61-DDEC-4999-8E4D-37DEB18CACBA}"/>
                </a:ext>
              </a:extLst>
            </p:cNvPr>
            <p:cNvSpPr/>
            <p:nvPr/>
          </p:nvSpPr>
          <p:spPr>
            <a:xfrm>
              <a:off x="5738502" y="4925884"/>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4" name="矩形 343">
              <a:extLst>
                <a:ext uri="{FF2B5EF4-FFF2-40B4-BE49-F238E27FC236}">
                  <a16:creationId xmlns:a16="http://schemas.microsoft.com/office/drawing/2014/main" id="{B36E69CD-40E6-4950-A3F1-E313EA7A844D}"/>
                </a:ext>
              </a:extLst>
            </p:cNvPr>
            <p:cNvSpPr/>
            <p:nvPr/>
          </p:nvSpPr>
          <p:spPr>
            <a:xfrm>
              <a:off x="5890902" y="4925884"/>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5" name="矩形 344">
              <a:extLst>
                <a:ext uri="{FF2B5EF4-FFF2-40B4-BE49-F238E27FC236}">
                  <a16:creationId xmlns:a16="http://schemas.microsoft.com/office/drawing/2014/main" id="{C16AD1A4-B9FD-4504-97A1-7C8002E73FBE}"/>
                </a:ext>
              </a:extLst>
            </p:cNvPr>
            <p:cNvSpPr/>
            <p:nvPr/>
          </p:nvSpPr>
          <p:spPr>
            <a:xfrm>
              <a:off x="6043302" y="4925884"/>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6" name="矩形 345">
              <a:extLst>
                <a:ext uri="{FF2B5EF4-FFF2-40B4-BE49-F238E27FC236}">
                  <a16:creationId xmlns:a16="http://schemas.microsoft.com/office/drawing/2014/main" id="{32CB585D-7227-4ACD-9D1A-45EAA240B9F5}"/>
                </a:ext>
              </a:extLst>
            </p:cNvPr>
            <p:cNvSpPr/>
            <p:nvPr/>
          </p:nvSpPr>
          <p:spPr>
            <a:xfrm>
              <a:off x="5433702" y="510628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7" name="矩形 346">
              <a:extLst>
                <a:ext uri="{FF2B5EF4-FFF2-40B4-BE49-F238E27FC236}">
                  <a16:creationId xmlns:a16="http://schemas.microsoft.com/office/drawing/2014/main" id="{4DEDCBEC-5F72-49B6-A8E1-C8C07F316944}"/>
                </a:ext>
              </a:extLst>
            </p:cNvPr>
            <p:cNvSpPr/>
            <p:nvPr/>
          </p:nvSpPr>
          <p:spPr>
            <a:xfrm>
              <a:off x="5586102" y="510628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8" name="矩形 347">
              <a:extLst>
                <a:ext uri="{FF2B5EF4-FFF2-40B4-BE49-F238E27FC236}">
                  <a16:creationId xmlns:a16="http://schemas.microsoft.com/office/drawing/2014/main" id="{EF61EE14-E90B-4FAE-8EF8-DAE3707627D1}"/>
                </a:ext>
              </a:extLst>
            </p:cNvPr>
            <p:cNvSpPr/>
            <p:nvPr/>
          </p:nvSpPr>
          <p:spPr>
            <a:xfrm>
              <a:off x="5738502" y="510628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49" name="矩形 348">
              <a:extLst>
                <a:ext uri="{FF2B5EF4-FFF2-40B4-BE49-F238E27FC236}">
                  <a16:creationId xmlns:a16="http://schemas.microsoft.com/office/drawing/2014/main" id="{C79D860A-129F-444E-A4D7-1F7632772270}"/>
                </a:ext>
              </a:extLst>
            </p:cNvPr>
            <p:cNvSpPr/>
            <p:nvPr/>
          </p:nvSpPr>
          <p:spPr>
            <a:xfrm>
              <a:off x="5890902" y="510628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0" name="矩形 349">
              <a:extLst>
                <a:ext uri="{FF2B5EF4-FFF2-40B4-BE49-F238E27FC236}">
                  <a16:creationId xmlns:a16="http://schemas.microsoft.com/office/drawing/2014/main" id="{5FCABD2E-6DAB-4D2E-9C85-754BA39F1F29}"/>
                </a:ext>
              </a:extLst>
            </p:cNvPr>
            <p:cNvSpPr/>
            <p:nvPr/>
          </p:nvSpPr>
          <p:spPr>
            <a:xfrm>
              <a:off x="6043302" y="5106282"/>
              <a:ext cx="152400" cy="180397"/>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1" name="矩形 350">
              <a:extLst>
                <a:ext uri="{FF2B5EF4-FFF2-40B4-BE49-F238E27FC236}">
                  <a16:creationId xmlns:a16="http://schemas.microsoft.com/office/drawing/2014/main" id="{CEAB3CA3-D260-4255-8726-EEE026D49EF2}"/>
                </a:ext>
              </a:extLst>
            </p:cNvPr>
            <p:cNvSpPr/>
            <p:nvPr/>
          </p:nvSpPr>
          <p:spPr>
            <a:xfrm>
              <a:off x="5835712" y="5086934"/>
              <a:ext cx="152400" cy="180397"/>
            </a:xfrm>
            <a:prstGeom prst="rect">
              <a:avLst/>
            </a:prstGeom>
            <a:solidFill>
              <a:schemeClr val="bg1">
                <a:lumMod val="50000"/>
              </a:schemeClr>
            </a:solidFill>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2" name="矩形 351">
              <a:extLst>
                <a:ext uri="{FF2B5EF4-FFF2-40B4-BE49-F238E27FC236}">
                  <a16:creationId xmlns:a16="http://schemas.microsoft.com/office/drawing/2014/main" id="{F37A8DDE-CB40-489E-8705-BA8B6846F727}"/>
                </a:ext>
              </a:extLst>
            </p:cNvPr>
            <p:cNvSpPr/>
            <p:nvPr/>
          </p:nvSpPr>
          <p:spPr>
            <a:xfrm>
              <a:off x="5988112" y="5086934"/>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3" name="矩形 352">
              <a:extLst>
                <a:ext uri="{FF2B5EF4-FFF2-40B4-BE49-F238E27FC236}">
                  <a16:creationId xmlns:a16="http://schemas.microsoft.com/office/drawing/2014/main" id="{59B389A3-D6D2-4C71-90AD-6BB8790F9EE0}"/>
                </a:ext>
              </a:extLst>
            </p:cNvPr>
            <p:cNvSpPr/>
            <p:nvPr/>
          </p:nvSpPr>
          <p:spPr>
            <a:xfrm>
              <a:off x="6140512" y="5086934"/>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4" name="矩形 353">
              <a:extLst>
                <a:ext uri="{FF2B5EF4-FFF2-40B4-BE49-F238E27FC236}">
                  <a16:creationId xmlns:a16="http://schemas.microsoft.com/office/drawing/2014/main" id="{D484D2AD-29AB-4D3B-9847-22C5583D9DBC}"/>
                </a:ext>
              </a:extLst>
            </p:cNvPr>
            <p:cNvSpPr/>
            <p:nvPr/>
          </p:nvSpPr>
          <p:spPr>
            <a:xfrm>
              <a:off x="6292912" y="5086934"/>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5" name="矩形 354">
              <a:extLst>
                <a:ext uri="{FF2B5EF4-FFF2-40B4-BE49-F238E27FC236}">
                  <a16:creationId xmlns:a16="http://schemas.microsoft.com/office/drawing/2014/main" id="{4BB043A3-F944-4D3C-BE72-2135ABA03C22}"/>
                </a:ext>
              </a:extLst>
            </p:cNvPr>
            <p:cNvSpPr/>
            <p:nvPr/>
          </p:nvSpPr>
          <p:spPr>
            <a:xfrm>
              <a:off x="6445312" y="5086934"/>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6" name="矩形 355">
              <a:extLst>
                <a:ext uri="{FF2B5EF4-FFF2-40B4-BE49-F238E27FC236}">
                  <a16:creationId xmlns:a16="http://schemas.microsoft.com/office/drawing/2014/main" id="{EA88EAA7-584D-4A77-A691-CB0B931192CE}"/>
                </a:ext>
              </a:extLst>
            </p:cNvPr>
            <p:cNvSpPr/>
            <p:nvPr/>
          </p:nvSpPr>
          <p:spPr>
            <a:xfrm>
              <a:off x="5835712" y="525580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7" name="矩形 356">
              <a:extLst>
                <a:ext uri="{FF2B5EF4-FFF2-40B4-BE49-F238E27FC236}">
                  <a16:creationId xmlns:a16="http://schemas.microsoft.com/office/drawing/2014/main" id="{ED400AC0-7A32-4DC3-90EF-F8018D03E4B8}"/>
                </a:ext>
              </a:extLst>
            </p:cNvPr>
            <p:cNvSpPr/>
            <p:nvPr/>
          </p:nvSpPr>
          <p:spPr>
            <a:xfrm>
              <a:off x="5988112" y="525580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8" name="矩形 357">
              <a:extLst>
                <a:ext uri="{FF2B5EF4-FFF2-40B4-BE49-F238E27FC236}">
                  <a16:creationId xmlns:a16="http://schemas.microsoft.com/office/drawing/2014/main" id="{14098694-6912-4AF5-BB00-5CF2D34FD32A}"/>
                </a:ext>
              </a:extLst>
            </p:cNvPr>
            <p:cNvSpPr/>
            <p:nvPr/>
          </p:nvSpPr>
          <p:spPr>
            <a:xfrm>
              <a:off x="6140512" y="525580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59" name="矩形 358">
              <a:extLst>
                <a:ext uri="{FF2B5EF4-FFF2-40B4-BE49-F238E27FC236}">
                  <a16:creationId xmlns:a16="http://schemas.microsoft.com/office/drawing/2014/main" id="{81C09F70-0B2D-4791-BBA4-622007C07C98}"/>
                </a:ext>
              </a:extLst>
            </p:cNvPr>
            <p:cNvSpPr/>
            <p:nvPr/>
          </p:nvSpPr>
          <p:spPr>
            <a:xfrm>
              <a:off x="6292912" y="525580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0" name="矩形 359">
              <a:extLst>
                <a:ext uri="{FF2B5EF4-FFF2-40B4-BE49-F238E27FC236}">
                  <a16:creationId xmlns:a16="http://schemas.microsoft.com/office/drawing/2014/main" id="{5EBC9186-1C63-4216-828F-19FA7F883EFB}"/>
                </a:ext>
              </a:extLst>
            </p:cNvPr>
            <p:cNvSpPr/>
            <p:nvPr/>
          </p:nvSpPr>
          <p:spPr>
            <a:xfrm>
              <a:off x="6445312" y="525580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1" name="矩形 360">
              <a:extLst>
                <a:ext uri="{FF2B5EF4-FFF2-40B4-BE49-F238E27FC236}">
                  <a16:creationId xmlns:a16="http://schemas.microsoft.com/office/drawing/2014/main" id="{1DFEA6CE-06D9-46DA-B069-F6455C6B00D6}"/>
                </a:ext>
              </a:extLst>
            </p:cNvPr>
            <p:cNvSpPr/>
            <p:nvPr/>
          </p:nvSpPr>
          <p:spPr>
            <a:xfrm>
              <a:off x="5835712" y="5436206"/>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2" name="矩形 361">
              <a:extLst>
                <a:ext uri="{FF2B5EF4-FFF2-40B4-BE49-F238E27FC236}">
                  <a16:creationId xmlns:a16="http://schemas.microsoft.com/office/drawing/2014/main" id="{E555C8F7-A83B-4502-AC4C-7207E1E60C0C}"/>
                </a:ext>
              </a:extLst>
            </p:cNvPr>
            <p:cNvSpPr/>
            <p:nvPr/>
          </p:nvSpPr>
          <p:spPr>
            <a:xfrm>
              <a:off x="5988112" y="5436206"/>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3" name="矩形 362">
              <a:extLst>
                <a:ext uri="{FF2B5EF4-FFF2-40B4-BE49-F238E27FC236}">
                  <a16:creationId xmlns:a16="http://schemas.microsoft.com/office/drawing/2014/main" id="{5BA9AC36-2A0E-4BE1-BF29-703E0D6DDDA4}"/>
                </a:ext>
              </a:extLst>
            </p:cNvPr>
            <p:cNvSpPr/>
            <p:nvPr/>
          </p:nvSpPr>
          <p:spPr>
            <a:xfrm>
              <a:off x="6140512" y="5436206"/>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4" name="矩形 363">
              <a:extLst>
                <a:ext uri="{FF2B5EF4-FFF2-40B4-BE49-F238E27FC236}">
                  <a16:creationId xmlns:a16="http://schemas.microsoft.com/office/drawing/2014/main" id="{5918F38A-B7D6-4147-942B-506C8EADB264}"/>
                </a:ext>
              </a:extLst>
            </p:cNvPr>
            <p:cNvSpPr/>
            <p:nvPr/>
          </p:nvSpPr>
          <p:spPr>
            <a:xfrm>
              <a:off x="6292912" y="5436206"/>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5" name="矩形 364">
              <a:extLst>
                <a:ext uri="{FF2B5EF4-FFF2-40B4-BE49-F238E27FC236}">
                  <a16:creationId xmlns:a16="http://schemas.microsoft.com/office/drawing/2014/main" id="{C6FD98AC-E7F6-411F-B7A2-684CE5750042}"/>
                </a:ext>
              </a:extLst>
            </p:cNvPr>
            <p:cNvSpPr/>
            <p:nvPr/>
          </p:nvSpPr>
          <p:spPr>
            <a:xfrm>
              <a:off x="6445312" y="5436206"/>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6" name="矩形 365">
              <a:extLst>
                <a:ext uri="{FF2B5EF4-FFF2-40B4-BE49-F238E27FC236}">
                  <a16:creationId xmlns:a16="http://schemas.microsoft.com/office/drawing/2014/main" id="{93248C3F-8D55-4E5A-9606-ED1B4EE40BE5}"/>
                </a:ext>
              </a:extLst>
            </p:cNvPr>
            <p:cNvSpPr/>
            <p:nvPr/>
          </p:nvSpPr>
          <p:spPr>
            <a:xfrm>
              <a:off x="5835712" y="5605080"/>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7" name="矩形 366">
              <a:extLst>
                <a:ext uri="{FF2B5EF4-FFF2-40B4-BE49-F238E27FC236}">
                  <a16:creationId xmlns:a16="http://schemas.microsoft.com/office/drawing/2014/main" id="{BFBB986B-C17F-4587-806D-2B2C15AFA14D}"/>
                </a:ext>
              </a:extLst>
            </p:cNvPr>
            <p:cNvSpPr/>
            <p:nvPr/>
          </p:nvSpPr>
          <p:spPr>
            <a:xfrm>
              <a:off x="5988112" y="5605080"/>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8" name="矩形 367">
              <a:extLst>
                <a:ext uri="{FF2B5EF4-FFF2-40B4-BE49-F238E27FC236}">
                  <a16:creationId xmlns:a16="http://schemas.microsoft.com/office/drawing/2014/main" id="{B67BF11D-E0FA-4EF8-AC62-6A9A97C9D81F}"/>
                </a:ext>
              </a:extLst>
            </p:cNvPr>
            <p:cNvSpPr/>
            <p:nvPr/>
          </p:nvSpPr>
          <p:spPr>
            <a:xfrm>
              <a:off x="6140512" y="5605080"/>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69" name="矩形 368">
              <a:extLst>
                <a:ext uri="{FF2B5EF4-FFF2-40B4-BE49-F238E27FC236}">
                  <a16:creationId xmlns:a16="http://schemas.microsoft.com/office/drawing/2014/main" id="{213FF6D4-1457-40FB-9047-06B6EE706911}"/>
                </a:ext>
              </a:extLst>
            </p:cNvPr>
            <p:cNvSpPr/>
            <p:nvPr/>
          </p:nvSpPr>
          <p:spPr>
            <a:xfrm>
              <a:off x="6292912" y="5605080"/>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0" name="矩形 369">
              <a:extLst>
                <a:ext uri="{FF2B5EF4-FFF2-40B4-BE49-F238E27FC236}">
                  <a16:creationId xmlns:a16="http://schemas.microsoft.com/office/drawing/2014/main" id="{8F9CDA06-B169-4E85-8F09-B9DF08F70192}"/>
                </a:ext>
              </a:extLst>
            </p:cNvPr>
            <p:cNvSpPr/>
            <p:nvPr/>
          </p:nvSpPr>
          <p:spPr>
            <a:xfrm>
              <a:off x="6445312" y="5605080"/>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1" name="矩形 370">
              <a:extLst>
                <a:ext uri="{FF2B5EF4-FFF2-40B4-BE49-F238E27FC236}">
                  <a16:creationId xmlns:a16="http://schemas.microsoft.com/office/drawing/2014/main" id="{449A1C56-CD66-4D53-8BA0-9A43E42478BB}"/>
                </a:ext>
              </a:extLst>
            </p:cNvPr>
            <p:cNvSpPr/>
            <p:nvPr/>
          </p:nvSpPr>
          <p:spPr>
            <a:xfrm>
              <a:off x="5835712" y="578547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2" name="矩形 371">
              <a:extLst>
                <a:ext uri="{FF2B5EF4-FFF2-40B4-BE49-F238E27FC236}">
                  <a16:creationId xmlns:a16="http://schemas.microsoft.com/office/drawing/2014/main" id="{D3A0FD69-5815-4871-8225-7D6B052F25AC}"/>
                </a:ext>
              </a:extLst>
            </p:cNvPr>
            <p:cNvSpPr/>
            <p:nvPr/>
          </p:nvSpPr>
          <p:spPr>
            <a:xfrm>
              <a:off x="5988112" y="578547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3" name="矩形 372">
              <a:extLst>
                <a:ext uri="{FF2B5EF4-FFF2-40B4-BE49-F238E27FC236}">
                  <a16:creationId xmlns:a16="http://schemas.microsoft.com/office/drawing/2014/main" id="{3CFACDBC-0705-4277-A8BF-CEA69D152E3A}"/>
                </a:ext>
              </a:extLst>
            </p:cNvPr>
            <p:cNvSpPr/>
            <p:nvPr/>
          </p:nvSpPr>
          <p:spPr>
            <a:xfrm>
              <a:off x="6140512" y="578547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4" name="矩形 373">
              <a:extLst>
                <a:ext uri="{FF2B5EF4-FFF2-40B4-BE49-F238E27FC236}">
                  <a16:creationId xmlns:a16="http://schemas.microsoft.com/office/drawing/2014/main" id="{014D915B-A863-4AC9-9C32-3E815E0C32BA}"/>
                </a:ext>
              </a:extLst>
            </p:cNvPr>
            <p:cNvSpPr/>
            <p:nvPr/>
          </p:nvSpPr>
          <p:spPr>
            <a:xfrm>
              <a:off x="6292912" y="578547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5" name="矩形 374">
              <a:extLst>
                <a:ext uri="{FF2B5EF4-FFF2-40B4-BE49-F238E27FC236}">
                  <a16:creationId xmlns:a16="http://schemas.microsoft.com/office/drawing/2014/main" id="{D3C53589-00BD-41C7-A145-DA360AFBAD6B}"/>
                </a:ext>
              </a:extLst>
            </p:cNvPr>
            <p:cNvSpPr/>
            <p:nvPr/>
          </p:nvSpPr>
          <p:spPr>
            <a:xfrm>
              <a:off x="6445312" y="5785478"/>
              <a:ext cx="152400" cy="180397"/>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6" name="矩形 375">
              <a:extLst>
                <a:ext uri="{FF2B5EF4-FFF2-40B4-BE49-F238E27FC236}">
                  <a16:creationId xmlns:a16="http://schemas.microsoft.com/office/drawing/2014/main" id="{DADC2524-2961-4285-8487-50C90C989DD2}"/>
                </a:ext>
              </a:extLst>
            </p:cNvPr>
            <p:cNvSpPr/>
            <p:nvPr/>
          </p:nvSpPr>
          <p:spPr>
            <a:xfrm>
              <a:off x="6216712" y="5764235"/>
              <a:ext cx="152400" cy="180397"/>
            </a:xfrm>
            <a:prstGeom prst="rect">
              <a:avLst/>
            </a:prstGeom>
            <a:solidFill>
              <a:schemeClr val="bg1">
                <a:lumMod val="50000"/>
              </a:schemeClr>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7" name="矩形 376">
              <a:extLst>
                <a:ext uri="{FF2B5EF4-FFF2-40B4-BE49-F238E27FC236}">
                  <a16:creationId xmlns:a16="http://schemas.microsoft.com/office/drawing/2014/main" id="{CD2C1BA6-6698-42BB-AFC2-B48931AAD8D6}"/>
                </a:ext>
              </a:extLst>
            </p:cNvPr>
            <p:cNvSpPr/>
            <p:nvPr/>
          </p:nvSpPr>
          <p:spPr>
            <a:xfrm>
              <a:off x="6369112" y="5764235"/>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8" name="矩形 377">
              <a:extLst>
                <a:ext uri="{FF2B5EF4-FFF2-40B4-BE49-F238E27FC236}">
                  <a16:creationId xmlns:a16="http://schemas.microsoft.com/office/drawing/2014/main" id="{B49392B0-3A3F-49E6-8D2A-46476FC293CC}"/>
                </a:ext>
              </a:extLst>
            </p:cNvPr>
            <p:cNvSpPr/>
            <p:nvPr/>
          </p:nvSpPr>
          <p:spPr>
            <a:xfrm>
              <a:off x="6521512" y="5764235"/>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79" name="矩形 378">
              <a:extLst>
                <a:ext uri="{FF2B5EF4-FFF2-40B4-BE49-F238E27FC236}">
                  <a16:creationId xmlns:a16="http://schemas.microsoft.com/office/drawing/2014/main" id="{9EF8DA0A-8665-4813-BBDB-F8630077FA88}"/>
                </a:ext>
              </a:extLst>
            </p:cNvPr>
            <p:cNvSpPr/>
            <p:nvPr/>
          </p:nvSpPr>
          <p:spPr>
            <a:xfrm>
              <a:off x="6673912" y="5764235"/>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0" name="矩形 379">
              <a:extLst>
                <a:ext uri="{FF2B5EF4-FFF2-40B4-BE49-F238E27FC236}">
                  <a16:creationId xmlns:a16="http://schemas.microsoft.com/office/drawing/2014/main" id="{DECC39C5-4D17-4E15-A8A7-78C83B589C70}"/>
                </a:ext>
              </a:extLst>
            </p:cNvPr>
            <p:cNvSpPr/>
            <p:nvPr/>
          </p:nvSpPr>
          <p:spPr>
            <a:xfrm>
              <a:off x="6826312" y="5764235"/>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1" name="矩形 380">
              <a:extLst>
                <a:ext uri="{FF2B5EF4-FFF2-40B4-BE49-F238E27FC236}">
                  <a16:creationId xmlns:a16="http://schemas.microsoft.com/office/drawing/2014/main" id="{2C2FA13A-B201-46AD-B860-457F5858C647}"/>
                </a:ext>
              </a:extLst>
            </p:cNvPr>
            <p:cNvSpPr/>
            <p:nvPr/>
          </p:nvSpPr>
          <p:spPr>
            <a:xfrm>
              <a:off x="6216712" y="5933110"/>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2" name="矩形 381">
              <a:extLst>
                <a:ext uri="{FF2B5EF4-FFF2-40B4-BE49-F238E27FC236}">
                  <a16:creationId xmlns:a16="http://schemas.microsoft.com/office/drawing/2014/main" id="{4B214400-714E-4544-9EF5-8E746995A54B}"/>
                </a:ext>
              </a:extLst>
            </p:cNvPr>
            <p:cNvSpPr/>
            <p:nvPr/>
          </p:nvSpPr>
          <p:spPr>
            <a:xfrm>
              <a:off x="6369112" y="5933110"/>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3" name="矩形 382">
              <a:extLst>
                <a:ext uri="{FF2B5EF4-FFF2-40B4-BE49-F238E27FC236}">
                  <a16:creationId xmlns:a16="http://schemas.microsoft.com/office/drawing/2014/main" id="{1B89031A-E62F-4F2E-95F5-EBC356C4FF0E}"/>
                </a:ext>
              </a:extLst>
            </p:cNvPr>
            <p:cNvSpPr/>
            <p:nvPr/>
          </p:nvSpPr>
          <p:spPr>
            <a:xfrm>
              <a:off x="6521512" y="5933110"/>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4" name="矩形 383">
              <a:extLst>
                <a:ext uri="{FF2B5EF4-FFF2-40B4-BE49-F238E27FC236}">
                  <a16:creationId xmlns:a16="http://schemas.microsoft.com/office/drawing/2014/main" id="{04187778-846A-4672-84A7-3DBB2988F672}"/>
                </a:ext>
              </a:extLst>
            </p:cNvPr>
            <p:cNvSpPr/>
            <p:nvPr/>
          </p:nvSpPr>
          <p:spPr>
            <a:xfrm>
              <a:off x="6673912" y="5933110"/>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5" name="矩形 384">
              <a:extLst>
                <a:ext uri="{FF2B5EF4-FFF2-40B4-BE49-F238E27FC236}">
                  <a16:creationId xmlns:a16="http://schemas.microsoft.com/office/drawing/2014/main" id="{9F015E1F-90A9-45D1-A2B1-6354EDE1CC19}"/>
                </a:ext>
              </a:extLst>
            </p:cNvPr>
            <p:cNvSpPr/>
            <p:nvPr/>
          </p:nvSpPr>
          <p:spPr>
            <a:xfrm>
              <a:off x="6826312" y="5933110"/>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6" name="矩形 385">
              <a:extLst>
                <a:ext uri="{FF2B5EF4-FFF2-40B4-BE49-F238E27FC236}">
                  <a16:creationId xmlns:a16="http://schemas.microsoft.com/office/drawing/2014/main" id="{299F73AE-DC9D-42DD-940F-DF05D5510FCD}"/>
                </a:ext>
              </a:extLst>
            </p:cNvPr>
            <p:cNvSpPr/>
            <p:nvPr/>
          </p:nvSpPr>
          <p:spPr>
            <a:xfrm>
              <a:off x="6216712" y="6113507"/>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7" name="矩形 386">
              <a:extLst>
                <a:ext uri="{FF2B5EF4-FFF2-40B4-BE49-F238E27FC236}">
                  <a16:creationId xmlns:a16="http://schemas.microsoft.com/office/drawing/2014/main" id="{9DFCF921-6DA8-4D7B-9428-BDE270A51F6C}"/>
                </a:ext>
              </a:extLst>
            </p:cNvPr>
            <p:cNvSpPr/>
            <p:nvPr/>
          </p:nvSpPr>
          <p:spPr>
            <a:xfrm>
              <a:off x="6369112" y="6113507"/>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8" name="矩形 387">
              <a:extLst>
                <a:ext uri="{FF2B5EF4-FFF2-40B4-BE49-F238E27FC236}">
                  <a16:creationId xmlns:a16="http://schemas.microsoft.com/office/drawing/2014/main" id="{CA6D4692-A1B2-4C59-9B22-038808D114AC}"/>
                </a:ext>
              </a:extLst>
            </p:cNvPr>
            <p:cNvSpPr/>
            <p:nvPr/>
          </p:nvSpPr>
          <p:spPr>
            <a:xfrm>
              <a:off x="6521512" y="6113507"/>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89" name="矩形 388">
              <a:extLst>
                <a:ext uri="{FF2B5EF4-FFF2-40B4-BE49-F238E27FC236}">
                  <a16:creationId xmlns:a16="http://schemas.microsoft.com/office/drawing/2014/main" id="{513717BC-A4C1-4F52-BE24-E11716D97BFC}"/>
                </a:ext>
              </a:extLst>
            </p:cNvPr>
            <p:cNvSpPr/>
            <p:nvPr/>
          </p:nvSpPr>
          <p:spPr>
            <a:xfrm>
              <a:off x="6673912" y="6113507"/>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0" name="矩形 389">
              <a:extLst>
                <a:ext uri="{FF2B5EF4-FFF2-40B4-BE49-F238E27FC236}">
                  <a16:creationId xmlns:a16="http://schemas.microsoft.com/office/drawing/2014/main" id="{BF44D3D6-2336-4309-8ECD-D9E347A563F4}"/>
                </a:ext>
              </a:extLst>
            </p:cNvPr>
            <p:cNvSpPr/>
            <p:nvPr/>
          </p:nvSpPr>
          <p:spPr>
            <a:xfrm>
              <a:off x="6826312" y="6113507"/>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1" name="矩形 390">
              <a:extLst>
                <a:ext uri="{FF2B5EF4-FFF2-40B4-BE49-F238E27FC236}">
                  <a16:creationId xmlns:a16="http://schemas.microsoft.com/office/drawing/2014/main" id="{A3E37D6B-5657-4223-A7A8-181DE6C8B933}"/>
                </a:ext>
              </a:extLst>
            </p:cNvPr>
            <p:cNvSpPr/>
            <p:nvPr/>
          </p:nvSpPr>
          <p:spPr>
            <a:xfrm>
              <a:off x="6216712" y="6282382"/>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2" name="矩形 391">
              <a:extLst>
                <a:ext uri="{FF2B5EF4-FFF2-40B4-BE49-F238E27FC236}">
                  <a16:creationId xmlns:a16="http://schemas.microsoft.com/office/drawing/2014/main" id="{AA6C9893-8E6B-4608-9324-B2D3B325C96C}"/>
                </a:ext>
              </a:extLst>
            </p:cNvPr>
            <p:cNvSpPr/>
            <p:nvPr/>
          </p:nvSpPr>
          <p:spPr>
            <a:xfrm>
              <a:off x="6369112" y="6282382"/>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3" name="矩形 392">
              <a:extLst>
                <a:ext uri="{FF2B5EF4-FFF2-40B4-BE49-F238E27FC236}">
                  <a16:creationId xmlns:a16="http://schemas.microsoft.com/office/drawing/2014/main" id="{2823C135-E7C0-4D57-9C42-0DBBB4D5212F}"/>
                </a:ext>
              </a:extLst>
            </p:cNvPr>
            <p:cNvSpPr/>
            <p:nvPr/>
          </p:nvSpPr>
          <p:spPr>
            <a:xfrm>
              <a:off x="6521512" y="6282382"/>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4" name="矩形 393">
              <a:extLst>
                <a:ext uri="{FF2B5EF4-FFF2-40B4-BE49-F238E27FC236}">
                  <a16:creationId xmlns:a16="http://schemas.microsoft.com/office/drawing/2014/main" id="{8A2F33EC-4D23-4230-BFE2-516EF7366910}"/>
                </a:ext>
              </a:extLst>
            </p:cNvPr>
            <p:cNvSpPr/>
            <p:nvPr/>
          </p:nvSpPr>
          <p:spPr>
            <a:xfrm>
              <a:off x="6673912" y="6282382"/>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5" name="矩形 394">
              <a:extLst>
                <a:ext uri="{FF2B5EF4-FFF2-40B4-BE49-F238E27FC236}">
                  <a16:creationId xmlns:a16="http://schemas.microsoft.com/office/drawing/2014/main" id="{B34A994A-B577-40A3-BE46-E03F8381CD5A}"/>
                </a:ext>
              </a:extLst>
            </p:cNvPr>
            <p:cNvSpPr/>
            <p:nvPr/>
          </p:nvSpPr>
          <p:spPr>
            <a:xfrm>
              <a:off x="6826312" y="6282382"/>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6" name="矩形 395">
              <a:extLst>
                <a:ext uri="{FF2B5EF4-FFF2-40B4-BE49-F238E27FC236}">
                  <a16:creationId xmlns:a16="http://schemas.microsoft.com/office/drawing/2014/main" id="{F60B7C59-379C-4D63-90B8-3CF7BB998A47}"/>
                </a:ext>
              </a:extLst>
            </p:cNvPr>
            <p:cNvSpPr/>
            <p:nvPr/>
          </p:nvSpPr>
          <p:spPr>
            <a:xfrm>
              <a:off x="6216712" y="6462779"/>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7" name="矩形 396">
              <a:extLst>
                <a:ext uri="{FF2B5EF4-FFF2-40B4-BE49-F238E27FC236}">
                  <a16:creationId xmlns:a16="http://schemas.microsoft.com/office/drawing/2014/main" id="{F522288E-FB43-4919-BB78-3FAAEF79E5BA}"/>
                </a:ext>
              </a:extLst>
            </p:cNvPr>
            <p:cNvSpPr/>
            <p:nvPr/>
          </p:nvSpPr>
          <p:spPr>
            <a:xfrm>
              <a:off x="6369112" y="6462779"/>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8" name="矩形 397">
              <a:extLst>
                <a:ext uri="{FF2B5EF4-FFF2-40B4-BE49-F238E27FC236}">
                  <a16:creationId xmlns:a16="http://schemas.microsoft.com/office/drawing/2014/main" id="{D6D964DD-53BF-47E0-AC4D-E7D5294B74FD}"/>
                </a:ext>
              </a:extLst>
            </p:cNvPr>
            <p:cNvSpPr/>
            <p:nvPr/>
          </p:nvSpPr>
          <p:spPr>
            <a:xfrm>
              <a:off x="6521512" y="6462779"/>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399" name="矩形 398">
              <a:extLst>
                <a:ext uri="{FF2B5EF4-FFF2-40B4-BE49-F238E27FC236}">
                  <a16:creationId xmlns:a16="http://schemas.microsoft.com/office/drawing/2014/main" id="{5EC67F79-BCA0-4CF1-92A0-CDF336EAC8E6}"/>
                </a:ext>
              </a:extLst>
            </p:cNvPr>
            <p:cNvSpPr/>
            <p:nvPr/>
          </p:nvSpPr>
          <p:spPr>
            <a:xfrm>
              <a:off x="6673912" y="6462779"/>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00" name="矩形 399">
              <a:extLst>
                <a:ext uri="{FF2B5EF4-FFF2-40B4-BE49-F238E27FC236}">
                  <a16:creationId xmlns:a16="http://schemas.microsoft.com/office/drawing/2014/main" id="{4864BECE-55C7-4EDE-8D21-0F5D84BFAD2B}"/>
                </a:ext>
              </a:extLst>
            </p:cNvPr>
            <p:cNvSpPr/>
            <p:nvPr/>
          </p:nvSpPr>
          <p:spPr>
            <a:xfrm>
              <a:off x="6826312" y="6462779"/>
              <a:ext cx="152400" cy="180397"/>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grpSp>
          <p:nvGrpSpPr>
            <p:cNvPr id="2" name="组合 1">
              <a:extLst>
                <a:ext uri="{FF2B5EF4-FFF2-40B4-BE49-F238E27FC236}">
                  <a16:creationId xmlns:a16="http://schemas.microsoft.com/office/drawing/2014/main" id="{FE4741D4-9ACC-41F4-898E-80CB0360107E}"/>
                </a:ext>
              </a:extLst>
            </p:cNvPr>
            <p:cNvGrpSpPr/>
            <p:nvPr/>
          </p:nvGrpSpPr>
          <p:grpSpPr>
            <a:xfrm>
              <a:off x="3482058" y="4659708"/>
              <a:ext cx="457200" cy="529669"/>
              <a:chOff x="3482058" y="3494781"/>
              <a:chExt cx="457200" cy="397252"/>
            </a:xfrm>
          </p:grpSpPr>
          <p:sp>
            <p:nvSpPr>
              <p:cNvPr id="401" name="矩形 400">
                <a:extLst>
                  <a:ext uri="{FF2B5EF4-FFF2-40B4-BE49-F238E27FC236}">
                    <a16:creationId xmlns:a16="http://schemas.microsoft.com/office/drawing/2014/main" id="{5D04380B-C07C-4CA8-8E12-FF37079F8EA4}"/>
                  </a:ext>
                </a:extLst>
              </p:cNvPr>
              <p:cNvSpPr/>
              <p:nvPr/>
            </p:nvSpPr>
            <p:spPr>
              <a:xfrm>
                <a:off x="3482058" y="3494781"/>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02" name="矩形 401">
                <a:extLst>
                  <a:ext uri="{FF2B5EF4-FFF2-40B4-BE49-F238E27FC236}">
                    <a16:creationId xmlns:a16="http://schemas.microsoft.com/office/drawing/2014/main" id="{2ED087DB-538B-4022-A220-988B16CEE861}"/>
                  </a:ext>
                </a:extLst>
              </p:cNvPr>
              <p:cNvSpPr/>
              <p:nvPr/>
            </p:nvSpPr>
            <p:spPr>
              <a:xfrm>
                <a:off x="3634458" y="3494781"/>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03" name="矩形 402">
                <a:extLst>
                  <a:ext uri="{FF2B5EF4-FFF2-40B4-BE49-F238E27FC236}">
                    <a16:creationId xmlns:a16="http://schemas.microsoft.com/office/drawing/2014/main" id="{8BAE42AA-8774-4EF0-990D-36C94C52DC26}"/>
                  </a:ext>
                </a:extLst>
              </p:cNvPr>
              <p:cNvSpPr/>
              <p:nvPr/>
            </p:nvSpPr>
            <p:spPr>
              <a:xfrm>
                <a:off x="3786858" y="3494781"/>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04" name="矩形 403">
                <a:extLst>
                  <a:ext uri="{FF2B5EF4-FFF2-40B4-BE49-F238E27FC236}">
                    <a16:creationId xmlns:a16="http://schemas.microsoft.com/office/drawing/2014/main" id="{1D85D880-698E-45F4-85DC-1D2ADB2D4746}"/>
                  </a:ext>
                </a:extLst>
              </p:cNvPr>
              <p:cNvSpPr/>
              <p:nvPr/>
            </p:nvSpPr>
            <p:spPr>
              <a:xfrm>
                <a:off x="3482058" y="3621437"/>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05" name="矩形 404">
                <a:extLst>
                  <a:ext uri="{FF2B5EF4-FFF2-40B4-BE49-F238E27FC236}">
                    <a16:creationId xmlns:a16="http://schemas.microsoft.com/office/drawing/2014/main" id="{904490AE-E480-4D3E-95D7-742B276D3942}"/>
                  </a:ext>
                </a:extLst>
              </p:cNvPr>
              <p:cNvSpPr/>
              <p:nvPr/>
            </p:nvSpPr>
            <p:spPr>
              <a:xfrm>
                <a:off x="3634458" y="3621437"/>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06" name="矩形 405">
                <a:extLst>
                  <a:ext uri="{FF2B5EF4-FFF2-40B4-BE49-F238E27FC236}">
                    <a16:creationId xmlns:a16="http://schemas.microsoft.com/office/drawing/2014/main" id="{96135BD0-493C-4DC6-A1EF-4858B9A65159}"/>
                  </a:ext>
                </a:extLst>
              </p:cNvPr>
              <p:cNvSpPr/>
              <p:nvPr/>
            </p:nvSpPr>
            <p:spPr>
              <a:xfrm>
                <a:off x="3786858" y="3621437"/>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07" name="矩形 406">
                <a:extLst>
                  <a:ext uri="{FF2B5EF4-FFF2-40B4-BE49-F238E27FC236}">
                    <a16:creationId xmlns:a16="http://schemas.microsoft.com/office/drawing/2014/main" id="{4F52D92F-23FB-4790-8F27-DFF00B550232}"/>
                  </a:ext>
                </a:extLst>
              </p:cNvPr>
              <p:cNvSpPr/>
              <p:nvPr/>
            </p:nvSpPr>
            <p:spPr>
              <a:xfrm>
                <a:off x="3482058" y="3756735"/>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08" name="矩形 407">
                <a:extLst>
                  <a:ext uri="{FF2B5EF4-FFF2-40B4-BE49-F238E27FC236}">
                    <a16:creationId xmlns:a16="http://schemas.microsoft.com/office/drawing/2014/main" id="{DA70DD3F-4070-44B0-BA1F-87763E841EB4}"/>
                  </a:ext>
                </a:extLst>
              </p:cNvPr>
              <p:cNvSpPr/>
              <p:nvPr/>
            </p:nvSpPr>
            <p:spPr>
              <a:xfrm>
                <a:off x="3634458" y="3756735"/>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09" name="矩形 408">
                <a:extLst>
                  <a:ext uri="{FF2B5EF4-FFF2-40B4-BE49-F238E27FC236}">
                    <a16:creationId xmlns:a16="http://schemas.microsoft.com/office/drawing/2014/main" id="{487B0CBB-E368-4ECF-86F2-EE806A8C4A18}"/>
                  </a:ext>
                </a:extLst>
              </p:cNvPr>
              <p:cNvSpPr/>
              <p:nvPr/>
            </p:nvSpPr>
            <p:spPr>
              <a:xfrm>
                <a:off x="3786858" y="3756735"/>
                <a:ext cx="152400" cy="135298"/>
              </a:xfrm>
              <a:prstGeom prst="rect">
                <a:avLst/>
              </a:prstGeom>
              <a:ln w="127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grpSp>
        <p:grpSp>
          <p:nvGrpSpPr>
            <p:cNvPr id="3" name="组合 2">
              <a:extLst>
                <a:ext uri="{FF2B5EF4-FFF2-40B4-BE49-F238E27FC236}">
                  <a16:creationId xmlns:a16="http://schemas.microsoft.com/office/drawing/2014/main" id="{97E34424-2AFC-47FC-93D6-5842D164B602}"/>
                </a:ext>
              </a:extLst>
            </p:cNvPr>
            <p:cNvGrpSpPr/>
            <p:nvPr/>
          </p:nvGrpSpPr>
          <p:grpSpPr>
            <a:xfrm>
              <a:off x="3479926" y="5347979"/>
              <a:ext cx="457200" cy="529669"/>
              <a:chOff x="3479926" y="4010984"/>
              <a:chExt cx="457200" cy="397252"/>
            </a:xfrm>
          </p:grpSpPr>
          <p:sp>
            <p:nvSpPr>
              <p:cNvPr id="410" name="矩形 409">
                <a:extLst>
                  <a:ext uri="{FF2B5EF4-FFF2-40B4-BE49-F238E27FC236}">
                    <a16:creationId xmlns:a16="http://schemas.microsoft.com/office/drawing/2014/main" id="{3C800209-7891-48C5-B6F6-FEAF5A309BC7}"/>
                  </a:ext>
                </a:extLst>
              </p:cNvPr>
              <p:cNvSpPr/>
              <p:nvPr/>
            </p:nvSpPr>
            <p:spPr>
              <a:xfrm>
                <a:off x="3479926" y="4010984"/>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11" name="矩形 410">
                <a:extLst>
                  <a:ext uri="{FF2B5EF4-FFF2-40B4-BE49-F238E27FC236}">
                    <a16:creationId xmlns:a16="http://schemas.microsoft.com/office/drawing/2014/main" id="{CE4196DA-1371-4654-A6EB-0FE56AF75856}"/>
                  </a:ext>
                </a:extLst>
              </p:cNvPr>
              <p:cNvSpPr/>
              <p:nvPr/>
            </p:nvSpPr>
            <p:spPr>
              <a:xfrm>
                <a:off x="3632326" y="4010984"/>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12" name="矩形 411">
                <a:extLst>
                  <a:ext uri="{FF2B5EF4-FFF2-40B4-BE49-F238E27FC236}">
                    <a16:creationId xmlns:a16="http://schemas.microsoft.com/office/drawing/2014/main" id="{CBA4332D-E466-4732-BDA7-FF2EA9A2B8B4}"/>
                  </a:ext>
                </a:extLst>
              </p:cNvPr>
              <p:cNvSpPr/>
              <p:nvPr/>
            </p:nvSpPr>
            <p:spPr>
              <a:xfrm>
                <a:off x="3784726" y="4010984"/>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13" name="矩形 412">
                <a:extLst>
                  <a:ext uri="{FF2B5EF4-FFF2-40B4-BE49-F238E27FC236}">
                    <a16:creationId xmlns:a16="http://schemas.microsoft.com/office/drawing/2014/main" id="{59D2E7F4-6CAE-4F44-9BFD-F05A8C53D94F}"/>
                  </a:ext>
                </a:extLst>
              </p:cNvPr>
              <p:cNvSpPr/>
              <p:nvPr/>
            </p:nvSpPr>
            <p:spPr>
              <a:xfrm>
                <a:off x="3479926" y="4137640"/>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14" name="矩形 413">
                <a:extLst>
                  <a:ext uri="{FF2B5EF4-FFF2-40B4-BE49-F238E27FC236}">
                    <a16:creationId xmlns:a16="http://schemas.microsoft.com/office/drawing/2014/main" id="{DFF30906-F3D2-4732-9291-46B3C2D6A884}"/>
                  </a:ext>
                </a:extLst>
              </p:cNvPr>
              <p:cNvSpPr/>
              <p:nvPr/>
            </p:nvSpPr>
            <p:spPr>
              <a:xfrm>
                <a:off x="3632326" y="4137640"/>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15" name="矩形 414">
                <a:extLst>
                  <a:ext uri="{FF2B5EF4-FFF2-40B4-BE49-F238E27FC236}">
                    <a16:creationId xmlns:a16="http://schemas.microsoft.com/office/drawing/2014/main" id="{B3FC3E87-B349-4534-ABCE-541739FDF431}"/>
                  </a:ext>
                </a:extLst>
              </p:cNvPr>
              <p:cNvSpPr/>
              <p:nvPr/>
            </p:nvSpPr>
            <p:spPr>
              <a:xfrm>
                <a:off x="3784726" y="4137640"/>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16" name="矩形 415">
                <a:extLst>
                  <a:ext uri="{FF2B5EF4-FFF2-40B4-BE49-F238E27FC236}">
                    <a16:creationId xmlns:a16="http://schemas.microsoft.com/office/drawing/2014/main" id="{C93E0192-1182-418A-8A8D-E45791BBBB9D}"/>
                  </a:ext>
                </a:extLst>
              </p:cNvPr>
              <p:cNvSpPr/>
              <p:nvPr/>
            </p:nvSpPr>
            <p:spPr>
              <a:xfrm>
                <a:off x="3479926" y="4272938"/>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17" name="矩形 416">
                <a:extLst>
                  <a:ext uri="{FF2B5EF4-FFF2-40B4-BE49-F238E27FC236}">
                    <a16:creationId xmlns:a16="http://schemas.microsoft.com/office/drawing/2014/main" id="{B1051AF3-BDCD-4BDF-89E6-52204A828E2C}"/>
                  </a:ext>
                </a:extLst>
              </p:cNvPr>
              <p:cNvSpPr/>
              <p:nvPr/>
            </p:nvSpPr>
            <p:spPr>
              <a:xfrm>
                <a:off x="3632326" y="4272938"/>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18" name="矩形 417">
                <a:extLst>
                  <a:ext uri="{FF2B5EF4-FFF2-40B4-BE49-F238E27FC236}">
                    <a16:creationId xmlns:a16="http://schemas.microsoft.com/office/drawing/2014/main" id="{616F1D77-A90C-4D5E-9798-0A7883F5BC45}"/>
                  </a:ext>
                </a:extLst>
              </p:cNvPr>
              <p:cNvSpPr/>
              <p:nvPr/>
            </p:nvSpPr>
            <p:spPr>
              <a:xfrm>
                <a:off x="3784726" y="4272938"/>
                <a:ext cx="152400" cy="135298"/>
              </a:xfrm>
              <a:prstGeom prst="rect">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grpSp>
        <p:grpSp>
          <p:nvGrpSpPr>
            <p:cNvPr id="5" name="组合 4">
              <a:extLst>
                <a:ext uri="{FF2B5EF4-FFF2-40B4-BE49-F238E27FC236}">
                  <a16:creationId xmlns:a16="http://schemas.microsoft.com/office/drawing/2014/main" id="{E6F093F6-A09F-459E-AEB8-E4891B30B51C}"/>
                </a:ext>
              </a:extLst>
            </p:cNvPr>
            <p:cNvGrpSpPr/>
            <p:nvPr/>
          </p:nvGrpSpPr>
          <p:grpSpPr>
            <a:xfrm>
              <a:off x="3479926" y="6036259"/>
              <a:ext cx="457200" cy="529669"/>
              <a:chOff x="3479926" y="4527194"/>
              <a:chExt cx="457200" cy="397252"/>
            </a:xfrm>
          </p:grpSpPr>
          <p:sp>
            <p:nvSpPr>
              <p:cNvPr id="419" name="矩形 418">
                <a:extLst>
                  <a:ext uri="{FF2B5EF4-FFF2-40B4-BE49-F238E27FC236}">
                    <a16:creationId xmlns:a16="http://schemas.microsoft.com/office/drawing/2014/main" id="{F8458EF7-26DB-4034-A55A-D8EB046DB876}"/>
                  </a:ext>
                </a:extLst>
              </p:cNvPr>
              <p:cNvSpPr/>
              <p:nvPr/>
            </p:nvSpPr>
            <p:spPr>
              <a:xfrm>
                <a:off x="3479926" y="4527194"/>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20" name="矩形 419">
                <a:extLst>
                  <a:ext uri="{FF2B5EF4-FFF2-40B4-BE49-F238E27FC236}">
                    <a16:creationId xmlns:a16="http://schemas.microsoft.com/office/drawing/2014/main" id="{256E0E3D-A318-4ACD-82CD-83EBDD357E3D}"/>
                  </a:ext>
                </a:extLst>
              </p:cNvPr>
              <p:cNvSpPr/>
              <p:nvPr/>
            </p:nvSpPr>
            <p:spPr>
              <a:xfrm>
                <a:off x="3632326" y="4527194"/>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21" name="矩形 420">
                <a:extLst>
                  <a:ext uri="{FF2B5EF4-FFF2-40B4-BE49-F238E27FC236}">
                    <a16:creationId xmlns:a16="http://schemas.microsoft.com/office/drawing/2014/main" id="{03E873DA-B870-418E-9309-D5AFA4D701A9}"/>
                  </a:ext>
                </a:extLst>
              </p:cNvPr>
              <p:cNvSpPr/>
              <p:nvPr/>
            </p:nvSpPr>
            <p:spPr>
              <a:xfrm>
                <a:off x="3784726" y="4527194"/>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22" name="矩形 421">
                <a:extLst>
                  <a:ext uri="{FF2B5EF4-FFF2-40B4-BE49-F238E27FC236}">
                    <a16:creationId xmlns:a16="http://schemas.microsoft.com/office/drawing/2014/main" id="{608B6FFD-5328-4043-A18E-D1F0180D81B7}"/>
                  </a:ext>
                </a:extLst>
              </p:cNvPr>
              <p:cNvSpPr/>
              <p:nvPr/>
            </p:nvSpPr>
            <p:spPr>
              <a:xfrm>
                <a:off x="3479926" y="4653850"/>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23" name="矩形 422">
                <a:extLst>
                  <a:ext uri="{FF2B5EF4-FFF2-40B4-BE49-F238E27FC236}">
                    <a16:creationId xmlns:a16="http://schemas.microsoft.com/office/drawing/2014/main" id="{859A4C7A-5038-49B3-BD2E-BAA791396CFC}"/>
                  </a:ext>
                </a:extLst>
              </p:cNvPr>
              <p:cNvSpPr/>
              <p:nvPr/>
            </p:nvSpPr>
            <p:spPr>
              <a:xfrm>
                <a:off x="3632326" y="4653850"/>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24" name="矩形 423">
                <a:extLst>
                  <a:ext uri="{FF2B5EF4-FFF2-40B4-BE49-F238E27FC236}">
                    <a16:creationId xmlns:a16="http://schemas.microsoft.com/office/drawing/2014/main" id="{465FF810-013F-4DA5-82D7-4E5BBE44108B}"/>
                  </a:ext>
                </a:extLst>
              </p:cNvPr>
              <p:cNvSpPr/>
              <p:nvPr/>
            </p:nvSpPr>
            <p:spPr>
              <a:xfrm>
                <a:off x="3784726" y="4653850"/>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25" name="矩形 424">
                <a:extLst>
                  <a:ext uri="{FF2B5EF4-FFF2-40B4-BE49-F238E27FC236}">
                    <a16:creationId xmlns:a16="http://schemas.microsoft.com/office/drawing/2014/main" id="{54E197B1-CA5F-4E7A-9353-997C61D40534}"/>
                  </a:ext>
                </a:extLst>
              </p:cNvPr>
              <p:cNvSpPr/>
              <p:nvPr/>
            </p:nvSpPr>
            <p:spPr>
              <a:xfrm>
                <a:off x="3479926" y="4789148"/>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26" name="矩形 425">
                <a:extLst>
                  <a:ext uri="{FF2B5EF4-FFF2-40B4-BE49-F238E27FC236}">
                    <a16:creationId xmlns:a16="http://schemas.microsoft.com/office/drawing/2014/main" id="{3D730AAE-A103-406F-88BC-C4211CEA11CD}"/>
                  </a:ext>
                </a:extLst>
              </p:cNvPr>
              <p:cNvSpPr/>
              <p:nvPr/>
            </p:nvSpPr>
            <p:spPr>
              <a:xfrm>
                <a:off x="3632326" y="4789148"/>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27" name="矩形 426">
                <a:extLst>
                  <a:ext uri="{FF2B5EF4-FFF2-40B4-BE49-F238E27FC236}">
                    <a16:creationId xmlns:a16="http://schemas.microsoft.com/office/drawing/2014/main" id="{16DB3EA5-0B18-4DF9-A4F8-20ADAE911E6B}"/>
                  </a:ext>
                </a:extLst>
              </p:cNvPr>
              <p:cNvSpPr/>
              <p:nvPr/>
            </p:nvSpPr>
            <p:spPr>
              <a:xfrm>
                <a:off x="3784726" y="4789148"/>
                <a:ext cx="152400" cy="135298"/>
              </a:xfrm>
              <a:prstGeom prst="rect">
                <a:avLst/>
              </a:prstGeom>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grpSp>
        <p:sp>
          <p:nvSpPr>
            <p:cNvPr id="89" name="箭头: 右 88">
              <a:extLst>
                <a:ext uri="{FF2B5EF4-FFF2-40B4-BE49-F238E27FC236}">
                  <a16:creationId xmlns:a16="http://schemas.microsoft.com/office/drawing/2014/main" id="{72618071-49E6-4310-9B4D-1548E0A16F4B}"/>
                </a:ext>
              </a:extLst>
            </p:cNvPr>
            <p:cNvSpPr/>
            <p:nvPr/>
          </p:nvSpPr>
          <p:spPr>
            <a:xfrm>
              <a:off x="4407718" y="5409130"/>
              <a:ext cx="673644" cy="24995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33" name="箭头: 右 432">
              <a:extLst>
                <a:ext uri="{FF2B5EF4-FFF2-40B4-BE49-F238E27FC236}">
                  <a16:creationId xmlns:a16="http://schemas.microsoft.com/office/drawing/2014/main" id="{E0056255-F6FB-4034-85FE-38A2AA981132}"/>
                </a:ext>
              </a:extLst>
            </p:cNvPr>
            <p:cNvSpPr/>
            <p:nvPr/>
          </p:nvSpPr>
          <p:spPr>
            <a:xfrm>
              <a:off x="2339715" y="5389096"/>
              <a:ext cx="673644" cy="24995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grpSp>
    </p:spTree>
    <p:extLst>
      <p:ext uri="{BB962C8B-B14F-4D97-AF65-F5344CB8AC3E}">
        <p14:creationId xmlns:p14="http://schemas.microsoft.com/office/powerpoint/2010/main" val="109026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par>
                          <p:cTn id="8" fill="hold">
                            <p:stCondLst>
                              <p:cond delay="1250"/>
                            </p:stCondLst>
                            <p:childTnLst>
                              <p:par>
                                <p:cTn id="9" presetID="10"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anim calcmode="lin" valueType="num">
                                      <p:cBhvr>
                                        <p:cTn id="17" dur="1000" fill="hold"/>
                                        <p:tgtEl>
                                          <p:spTgt spid="56"/>
                                        </p:tgtEl>
                                        <p:attrNameLst>
                                          <p:attrName>ppt_x</p:attrName>
                                        </p:attrNameLst>
                                      </p:cBhvr>
                                      <p:tavLst>
                                        <p:tav tm="0">
                                          <p:val>
                                            <p:strVal val="#ppt_x"/>
                                          </p:val>
                                        </p:tav>
                                        <p:tav tm="100000">
                                          <p:val>
                                            <p:strVal val="#ppt_x"/>
                                          </p:val>
                                        </p:tav>
                                      </p:tavLst>
                                    </p:anim>
                                    <p:anim calcmode="lin" valueType="num">
                                      <p:cBhvr>
                                        <p:cTn id="18" dur="1000" fill="hold"/>
                                        <p:tgtEl>
                                          <p:spTgt spid="5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FADD0-802E-4C55-A2C5-86655703B538}"/>
              </a:ext>
            </a:extLst>
          </p:cNvPr>
          <p:cNvSpPr>
            <a:spLocks noGrp="1"/>
          </p:cNvSpPr>
          <p:nvPr>
            <p:ph type="title"/>
          </p:nvPr>
        </p:nvSpPr>
        <p:spPr>
          <a:xfrm>
            <a:off x="260058" y="4399"/>
            <a:ext cx="8883942" cy="817721"/>
          </a:xfrm>
        </p:spPr>
        <p:txBody>
          <a:bodyPr/>
          <a:lstStyle/>
          <a:p>
            <a:pPr algn="l"/>
            <a:r>
              <a:rPr lang="zh-CN" altLang="en-US" sz="4400" dirty="0">
                <a:latin typeface="方正姚体" panose="02010601030101010101" pitchFamily="2" charset="-122"/>
                <a:ea typeface="方正姚体" panose="02010601030101010101" pitchFamily="2" charset="-122"/>
              </a:rPr>
              <a:t>卷积神经网络</a:t>
            </a:r>
          </a:p>
        </p:txBody>
      </p:sp>
      <p:sp>
        <p:nvSpPr>
          <p:cNvPr id="3" name="内容占位符 2">
            <a:extLst>
              <a:ext uri="{FF2B5EF4-FFF2-40B4-BE49-F238E27FC236}">
                <a16:creationId xmlns:a16="http://schemas.microsoft.com/office/drawing/2014/main" id="{B445A6B0-74D3-4609-9E97-35D5B6643052}"/>
              </a:ext>
            </a:extLst>
          </p:cNvPr>
          <p:cNvSpPr>
            <a:spLocks noGrp="1"/>
          </p:cNvSpPr>
          <p:nvPr>
            <p:ph idx="1"/>
          </p:nvPr>
        </p:nvSpPr>
        <p:spPr>
          <a:xfrm>
            <a:off x="429391" y="1046868"/>
            <a:ext cx="8285217" cy="1869514"/>
          </a:xfrm>
        </p:spPr>
        <p:txBody>
          <a:bodyPr/>
          <a:lstStyle/>
          <a:p>
            <a:pPr algn="just">
              <a:lnSpc>
                <a:spcPct val="140000"/>
              </a:lnSpc>
              <a:spcBef>
                <a:spcPts val="0"/>
              </a:spcBef>
              <a:buFont typeface="Wingdings" panose="05000000000000000000" pitchFamily="2" charset="2"/>
              <a:buChar char="Ø"/>
            </a:pPr>
            <a:r>
              <a:rPr lang="zh-CN" altLang="en-US" sz="2600" dirty="0">
                <a:solidFill>
                  <a:schemeClr val="tx1"/>
                </a:solidFill>
              </a:rPr>
              <a:t>图像经过特定卷积矩阵滤波后，得到的卷积结果可认为是保留了像素点所构成的特定空间分布模式</a:t>
            </a:r>
          </a:p>
          <a:p>
            <a:pPr algn="just">
              <a:lnSpc>
                <a:spcPct val="140000"/>
              </a:lnSpc>
              <a:spcBef>
                <a:spcPts val="0"/>
              </a:spcBef>
              <a:buFont typeface="Wingdings" panose="05000000000000000000" pitchFamily="2" charset="2"/>
              <a:buChar char="Ø"/>
            </a:pPr>
            <a:r>
              <a:rPr lang="zh-CN" altLang="en-US" sz="2600" dirty="0">
                <a:solidFill>
                  <a:schemeClr val="tx1"/>
                </a:solidFill>
              </a:rPr>
              <a:t>如下给出了两个</a:t>
            </a:r>
            <a:r>
              <a:rPr lang="en-US" altLang="zh-CN" sz="2600" dirty="0">
                <a:solidFill>
                  <a:schemeClr val="tx1"/>
                </a:solidFill>
              </a:rPr>
              <a:t>7*7</a:t>
            </a:r>
            <a:r>
              <a:rPr lang="zh-CN" altLang="en-US" sz="2600" dirty="0">
                <a:solidFill>
                  <a:schemeClr val="tx1"/>
                </a:solidFill>
              </a:rPr>
              <a:t>高斯卷积核的卷积结果</a:t>
            </a:r>
          </a:p>
        </p:txBody>
      </p:sp>
      <p:sp>
        <p:nvSpPr>
          <p:cNvPr id="4" name="灯片编号占位符 3">
            <a:extLst>
              <a:ext uri="{FF2B5EF4-FFF2-40B4-BE49-F238E27FC236}">
                <a16:creationId xmlns:a16="http://schemas.microsoft.com/office/drawing/2014/main" id="{B4CCF3F9-04D2-45E8-A4EA-48D9FF65C4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D84F5B-1672-4D3F-9FEC-5DF89A7B7912}" type="slidenum">
              <a:rPr kumimoji="0" lang="zh-CN" altLang="en-US" sz="1200" b="1" i="0" u="none" strike="noStrike" kern="1200" cap="none" spc="0" normalizeH="0" baseline="0" noProof="0" smtClean="0">
                <a:ln>
                  <a:noFill/>
                </a:ln>
                <a:solidFill>
                  <a:srgbClr val="002060"/>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1" i="0" u="none" strike="noStrike" kern="1200" cap="none" spc="0" normalizeH="0" baseline="0" noProof="0">
              <a:ln>
                <a:noFill/>
              </a:ln>
              <a:solidFill>
                <a:srgbClr val="002060"/>
              </a:solidFill>
              <a:effectLst/>
              <a:uLnTx/>
              <a:uFillTx/>
              <a:latin typeface="Times New Roman"/>
              <a:ea typeface="黑体"/>
              <a:cs typeface="+mn-cs"/>
            </a:endParaRPr>
          </a:p>
        </p:txBody>
      </p:sp>
      <p:pic>
        <p:nvPicPr>
          <p:cNvPr id="6" name="图片 5">
            <a:extLst>
              <a:ext uri="{FF2B5EF4-FFF2-40B4-BE49-F238E27FC236}">
                <a16:creationId xmlns:a16="http://schemas.microsoft.com/office/drawing/2014/main" id="{C50D13AA-0847-4EF5-AE6C-B2A91DB73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71" y="3037192"/>
            <a:ext cx="7563857" cy="3279966"/>
          </a:xfrm>
          <a:prstGeom prst="rect">
            <a:avLst/>
          </a:prstGeom>
        </p:spPr>
      </p:pic>
    </p:spTree>
    <p:extLst>
      <p:ext uri="{BB962C8B-B14F-4D97-AF65-F5344CB8AC3E}">
        <p14:creationId xmlns:p14="http://schemas.microsoft.com/office/powerpoint/2010/main" val="135130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558800" y="1094711"/>
            <a:ext cx="8022968" cy="8823441"/>
          </a:xfrm>
          <a:prstGeom prst="rect">
            <a:avLst/>
          </a:prstGeom>
          <a:noFill/>
        </p:spPr>
        <p:txBody>
          <a:bodyPr wrap="square" rtlCol="0">
            <a:spAutoFit/>
          </a:bodyPr>
          <a:lstStyle/>
          <a:p>
            <a:pPr lvl="1" indent="-457200" algn="just">
              <a:lnSpc>
                <a:spcPct val="130000"/>
              </a:lnSpc>
              <a:spcAft>
                <a:spcPts val="450"/>
              </a:spcAft>
              <a:buFont typeface="Wingdings" panose="05000000000000000000" pitchFamily="2" charset="2"/>
              <a:buChar char="Ø"/>
            </a:pPr>
            <a:r>
              <a:rPr lang="zh-CN" altLang="en-US" sz="2800" dirty="0">
                <a:solidFill>
                  <a:srgbClr val="FF0000"/>
                </a:solidFill>
                <a:cs typeface="+mn-ea"/>
                <a:sym typeface="+mn-lt"/>
              </a:rPr>
              <a:t>定义</a:t>
            </a:r>
          </a:p>
          <a:p>
            <a:pPr marL="0" lvl="1" algn="just">
              <a:lnSpc>
                <a:spcPct val="130000"/>
              </a:lnSpc>
              <a:spcAft>
                <a:spcPts val="450"/>
              </a:spcAft>
            </a:pPr>
            <a:r>
              <a:rPr lang="zh-CN" altLang="en-US" sz="2800" dirty="0">
                <a:solidFill>
                  <a:srgbClr val="000000"/>
                </a:solidFill>
                <a:cs typeface="+mn-ea"/>
                <a:sym typeface="+mn-lt"/>
              </a:rPr>
              <a:t>     卷积神经网络主要模仿生物大脑皮层中神经网络工作的</a:t>
            </a:r>
            <a:r>
              <a:rPr lang="zh-CN" altLang="en-US" sz="2800" dirty="0">
                <a:solidFill>
                  <a:srgbClr val="FF0000"/>
                </a:solidFill>
                <a:cs typeface="+mn-ea"/>
                <a:sym typeface="+mn-lt"/>
              </a:rPr>
              <a:t>局部感受和分层处理</a:t>
            </a:r>
            <a:r>
              <a:rPr lang="zh-CN" altLang="en-US" sz="2800" dirty="0">
                <a:solidFill>
                  <a:srgbClr val="000000"/>
                </a:solidFill>
                <a:cs typeface="+mn-ea"/>
                <a:sym typeface="+mn-lt"/>
              </a:rPr>
              <a:t>的特点，构造多层/深层神经网络来处理图像等数据（现在也用在自然语言处理等各个领域）。</a:t>
            </a:r>
            <a:endParaRPr lang="en-US" altLang="zh-CN" sz="2800" dirty="0">
              <a:solidFill>
                <a:srgbClr val="000000"/>
              </a:solidFill>
              <a:cs typeface="+mn-ea"/>
              <a:sym typeface="+mn-lt"/>
            </a:endParaRPr>
          </a:p>
          <a:p>
            <a:pPr lvl="1" indent="-457200" algn="just">
              <a:lnSpc>
                <a:spcPct val="130000"/>
              </a:lnSpc>
              <a:spcAft>
                <a:spcPts val="450"/>
              </a:spcAft>
              <a:buFont typeface="Wingdings" panose="05000000000000000000" pitchFamily="2" charset="2"/>
              <a:buChar char="Ø"/>
            </a:pPr>
            <a:r>
              <a:rPr lang="zh-CN" altLang="en-US" sz="2800" dirty="0">
                <a:solidFill>
                  <a:srgbClr val="FF0000"/>
                </a:solidFill>
                <a:cs typeface="+mn-ea"/>
                <a:sym typeface="+mn-lt"/>
              </a:rPr>
              <a:t>网络结构</a:t>
            </a:r>
            <a:endParaRPr lang="en-US" altLang="zh-CN" sz="2800" dirty="0">
              <a:solidFill>
                <a:srgbClr val="FF0000"/>
              </a:solidFill>
              <a:cs typeface="+mn-ea"/>
              <a:sym typeface="+mn-lt"/>
            </a:endParaRPr>
          </a:p>
          <a:p>
            <a:pPr marL="0" lvl="1" algn="just">
              <a:lnSpc>
                <a:spcPct val="130000"/>
              </a:lnSpc>
              <a:spcAft>
                <a:spcPts val="450"/>
              </a:spcAft>
            </a:pPr>
            <a:r>
              <a:rPr lang="en-US" altLang="zh-CN" sz="2800" dirty="0">
                <a:solidFill>
                  <a:srgbClr val="000000"/>
                </a:solidFill>
                <a:cs typeface="+mn-ea"/>
                <a:sym typeface="+mn-lt"/>
              </a:rPr>
              <a:t>     </a:t>
            </a:r>
            <a:r>
              <a:rPr lang="zh-CN" altLang="en-US" sz="2800" dirty="0">
                <a:solidFill>
                  <a:srgbClr val="000000"/>
                </a:solidFill>
                <a:cs typeface="+mn-ea"/>
                <a:sym typeface="+mn-lt"/>
              </a:rPr>
              <a:t>包括</a:t>
            </a:r>
            <a:r>
              <a:rPr lang="zh-CN" altLang="en-US" sz="2800" dirty="0">
                <a:solidFill>
                  <a:srgbClr val="FF0000"/>
                </a:solidFill>
                <a:cs typeface="+mn-ea"/>
                <a:sym typeface="+mn-lt"/>
              </a:rPr>
              <a:t>卷积层、池化层、全连接层</a:t>
            </a:r>
            <a:r>
              <a:rPr lang="zh-CN" altLang="en-US" sz="2800" dirty="0">
                <a:solidFill>
                  <a:srgbClr val="000000"/>
                </a:solidFill>
                <a:cs typeface="+mn-ea"/>
                <a:sym typeface="+mn-lt"/>
              </a:rPr>
              <a:t>等不同类型层次，其中的神经元对上一层神经元的输出数据做不同类型的处理。</a:t>
            </a:r>
          </a:p>
          <a:p>
            <a:pPr lvl="1" indent="-457200" algn="just">
              <a:lnSpc>
                <a:spcPct val="130000"/>
              </a:lnSpc>
              <a:spcAft>
                <a:spcPts val="450"/>
              </a:spcAft>
              <a:buFont typeface="Wingdings" panose="05000000000000000000" pitchFamily="2" charset="2"/>
              <a:buChar char="Ø"/>
            </a:pPr>
            <a:endParaRPr lang="zh-CN" altLang="en-US" sz="2800" dirty="0">
              <a:solidFill>
                <a:srgbClr val="000000"/>
              </a:solidFill>
              <a:cs typeface="+mn-ea"/>
              <a:sym typeface="+mn-lt"/>
            </a:endParaRPr>
          </a:p>
          <a:p>
            <a:pPr lvl="1" indent="-457200" algn="just">
              <a:lnSpc>
                <a:spcPct val="130000"/>
              </a:lnSpc>
              <a:spcAft>
                <a:spcPts val="450"/>
              </a:spcAft>
              <a:buFont typeface="Wingdings" panose="05000000000000000000" pitchFamily="2" charset="2"/>
              <a:buChar char="Ø"/>
            </a:pPr>
            <a:r>
              <a:rPr lang="en-US" sz="2800" dirty="0">
                <a:solidFill>
                  <a:srgbClr val="000000"/>
                </a:solidFill>
                <a:cs typeface="+mn-ea"/>
                <a:sym typeface="+mn-lt"/>
              </a:rPr>
              <a:t>主要特征</a:t>
            </a:r>
            <a:r>
              <a:rPr lang="zh-CN" altLang="en-US" sz="2800" dirty="0">
                <a:solidFill>
                  <a:srgbClr val="000000"/>
                </a:solidFill>
                <a:cs typeface="+mn-ea"/>
                <a:sym typeface="+mn-lt"/>
              </a:rPr>
              <a:t>：</a:t>
            </a:r>
            <a:r>
              <a:rPr lang="en-US" sz="2800" dirty="0">
                <a:solidFill>
                  <a:srgbClr val="000000"/>
                </a:solidFill>
                <a:cs typeface="+mn-ea"/>
                <a:sym typeface="+mn-lt"/>
              </a:rPr>
              <a:t>是在卷积层采用局部连接和权值共享的方式进行连接，能够大大降低了权值参数数量</a:t>
            </a:r>
            <a:r>
              <a:rPr lang="zh-CN" altLang="en-US" sz="2800" dirty="0">
                <a:solidFill>
                  <a:srgbClr val="000000"/>
                </a:solidFill>
                <a:cs typeface="+mn-ea"/>
                <a:sym typeface="+mn-lt"/>
              </a:rPr>
              <a:t>， </a:t>
            </a:r>
            <a:r>
              <a:rPr lang="en-US" sz="2800" dirty="0">
                <a:solidFill>
                  <a:srgbClr val="000000"/>
                </a:solidFill>
                <a:cs typeface="+mn-ea"/>
                <a:sym typeface="+mn-lt"/>
              </a:rPr>
              <a:t>可以构造比较深的神经网络,实现深度学习。</a:t>
            </a:r>
          </a:p>
          <a:p>
            <a:pPr lvl="1" algn="just">
              <a:lnSpc>
                <a:spcPct val="130000"/>
              </a:lnSpc>
              <a:spcAft>
                <a:spcPts val="450"/>
              </a:spcAft>
            </a:pPr>
            <a:endParaRPr lang="en-US" altLang="zh-CN" sz="2800" dirty="0">
              <a:cs typeface="+mn-ea"/>
              <a:sym typeface="+mn-lt"/>
            </a:endParaRPr>
          </a:p>
        </p:txBody>
      </p:sp>
      <p:sp>
        <p:nvSpPr>
          <p:cNvPr id="6" name="标题 1">
            <a:extLst>
              <a:ext uri="{FF2B5EF4-FFF2-40B4-BE49-F238E27FC236}">
                <a16:creationId xmlns:a16="http://schemas.microsoft.com/office/drawing/2014/main" id="{D84C0886-E593-D535-510F-3AA704496B85}"/>
              </a:ext>
            </a:extLst>
          </p:cNvPr>
          <p:cNvSpPr txBox="1">
            <a:spLocks/>
          </p:cNvSpPr>
          <p:nvPr/>
        </p:nvSpPr>
        <p:spPr>
          <a:xfrm>
            <a:off x="352987" y="109593"/>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287092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1000"/>
                                        <p:tgtEl>
                                          <p:spTgt spid="5">
                                            <p:txEl>
                                              <p:pRg st="3" end="3"/>
                                            </p:txEl>
                                          </p:spTgt>
                                        </p:tgtEl>
                                      </p:cBhvr>
                                    </p:animEffect>
                                    <p:anim calcmode="lin" valueType="num">
                                      <p:cBhvr>
                                        <p:cTn id="2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558800" y="1094711"/>
            <a:ext cx="7833360" cy="2336794"/>
          </a:xfrm>
          <a:prstGeom prst="rect">
            <a:avLst/>
          </a:prstGeom>
          <a:noFill/>
        </p:spPr>
        <p:txBody>
          <a:bodyPr wrap="square" rtlCol="0">
            <a:spAutoFit/>
          </a:bodyPr>
          <a:lstStyle/>
          <a:p>
            <a:pPr marL="355600" lvl="1" indent="-355600" algn="just">
              <a:lnSpc>
                <a:spcPct val="130000"/>
              </a:lnSpc>
              <a:spcAft>
                <a:spcPts val="450"/>
              </a:spcAft>
              <a:buFont typeface="Wingdings" panose="05000000000000000000" pitchFamily="2" charset="2"/>
              <a:buChar char="Ø"/>
            </a:pPr>
            <a:r>
              <a:rPr lang="en-US" sz="2800" dirty="0">
                <a:solidFill>
                  <a:srgbClr val="FF0000"/>
                </a:solidFill>
                <a:latin typeface="+mn-ea"/>
                <a:cs typeface="+mn-ea"/>
                <a:sym typeface="+mn-lt"/>
              </a:rPr>
              <a:t>主要特征</a:t>
            </a:r>
            <a:endParaRPr lang="en-US" altLang="zh-CN" sz="2800" dirty="0">
              <a:solidFill>
                <a:srgbClr val="FF0000"/>
              </a:solidFill>
              <a:latin typeface="+mn-ea"/>
              <a:cs typeface="+mn-ea"/>
              <a:sym typeface="+mn-lt"/>
            </a:endParaRPr>
          </a:p>
          <a:p>
            <a:pPr marL="0" lvl="1" algn="just">
              <a:lnSpc>
                <a:spcPct val="130000"/>
              </a:lnSpc>
            </a:pPr>
            <a:r>
              <a:rPr lang="en-US" sz="2800" dirty="0">
                <a:solidFill>
                  <a:srgbClr val="000000"/>
                </a:solidFill>
                <a:cs typeface="+mn-ea"/>
                <a:sym typeface="+mn-lt"/>
              </a:rPr>
              <a:t>     </a:t>
            </a:r>
            <a:r>
              <a:rPr lang="en-US" altLang="zh-CN" sz="2800" dirty="0" err="1">
                <a:solidFill>
                  <a:srgbClr val="000000"/>
                </a:solidFill>
                <a:cs typeface="+mn-ea"/>
                <a:sym typeface="+mn-lt"/>
              </a:rPr>
              <a:t>CNN</a:t>
            </a:r>
            <a:r>
              <a:rPr lang="en-US" sz="2800" dirty="0" err="1">
                <a:solidFill>
                  <a:srgbClr val="000000"/>
                </a:solidFill>
                <a:cs typeface="+mn-ea"/>
                <a:sym typeface="+mn-lt"/>
              </a:rPr>
              <a:t>在卷积层采用</a:t>
            </a:r>
            <a:r>
              <a:rPr lang="en-US" sz="2800" dirty="0" err="1">
                <a:solidFill>
                  <a:srgbClr val="FF0000"/>
                </a:solidFill>
                <a:cs typeface="+mn-ea"/>
                <a:sym typeface="+mn-lt"/>
              </a:rPr>
              <a:t>局部连接和权值共享</a:t>
            </a:r>
            <a:r>
              <a:rPr lang="en-US" sz="2800" dirty="0" err="1">
                <a:solidFill>
                  <a:srgbClr val="000000"/>
                </a:solidFill>
                <a:cs typeface="+mn-ea"/>
                <a:sym typeface="+mn-lt"/>
              </a:rPr>
              <a:t>的方式进行连接</a:t>
            </a:r>
            <a:r>
              <a:rPr lang="zh-CN" altLang="en-US" sz="2800" dirty="0">
                <a:solidFill>
                  <a:srgbClr val="000000"/>
                </a:solidFill>
                <a:cs typeface="+mn-ea"/>
                <a:sym typeface="+mn-lt"/>
              </a:rPr>
              <a:t>，</a:t>
            </a:r>
            <a:r>
              <a:rPr lang="en-US" sz="2800" dirty="0">
                <a:solidFill>
                  <a:srgbClr val="000000"/>
                </a:solidFill>
                <a:cs typeface="+mn-ea"/>
                <a:sym typeface="+mn-lt"/>
              </a:rPr>
              <a:t>能够大大降低权值参数数量</a:t>
            </a:r>
            <a:r>
              <a:rPr lang="zh-CN" altLang="en-US" sz="2800" dirty="0">
                <a:solidFill>
                  <a:srgbClr val="000000"/>
                </a:solidFill>
                <a:cs typeface="+mn-ea"/>
                <a:sym typeface="+mn-lt"/>
              </a:rPr>
              <a:t>，</a:t>
            </a:r>
            <a:r>
              <a:rPr lang="en-US" sz="2800" dirty="0" err="1">
                <a:solidFill>
                  <a:srgbClr val="000000"/>
                </a:solidFill>
                <a:cs typeface="+mn-ea"/>
                <a:sym typeface="+mn-lt"/>
              </a:rPr>
              <a:t>可以构造比较深的神经网络</a:t>
            </a:r>
            <a:r>
              <a:rPr lang="zh-CN" altLang="en-US" sz="2800" dirty="0">
                <a:solidFill>
                  <a:srgbClr val="000000"/>
                </a:solidFill>
                <a:cs typeface="+mn-ea"/>
                <a:sym typeface="+mn-lt"/>
              </a:rPr>
              <a:t>，从而实现深度学习</a:t>
            </a:r>
            <a:r>
              <a:rPr lang="en-US" sz="2800" dirty="0">
                <a:solidFill>
                  <a:srgbClr val="000000"/>
                </a:solidFill>
                <a:cs typeface="+mn-ea"/>
                <a:sym typeface="+mn-lt"/>
              </a:rPr>
              <a:t>。</a:t>
            </a:r>
          </a:p>
        </p:txBody>
      </p:sp>
      <p:sp>
        <p:nvSpPr>
          <p:cNvPr id="6" name="标题 1">
            <a:extLst>
              <a:ext uri="{FF2B5EF4-FFF2-40B4-BE49-F238E27FC236}">
                <a16:creationId xmlns:a16="http://schemas.microsoft.com/office/drawing/2014/main" id="{D84C0886-E593-D535-510F-3AA704496B85}"/>
              </a:ext>
            </a:extLst>
          </p:cNvPr>
          <p:cNvSpPr txBox="1">
            <a:spLocks/>
          </p:cNvSpPr>
          <p:nvPr/>
        </p:nvSpPr>
        <p:spPr>
          <a:xfrm>
            <a:off x="352987" y="109593"/>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2982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childTnLst>
                          </p:cTn>
                        </p:par>
                        <p:par>
                          <p:cTn id="8" fill="hold">
                            <p:stCondLst>
                              <p:cond delay="1250"/>
                            </p:stCondLst>
                            <p:childTnLst>
                              <p:par>
                                <p:cTn id="9" presetID="10" presetClass="entr" presetSubtype="0" fill="hold" nodeType="afterEffect">
                                  <p:stCondLst>
                                    <p:cond delay="50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75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521492" y="1043892"/>
            <a:ext cx="8060275" cy="5402184"/>
          </a:xfrm>
          <a:prstGeom prst="rect">
            <a:avLst/>
          </a:prstGeom>
          <a:noFill/>
        </p:spPr>
        <p:txBody>
          <a:bodyPr wrap="square" rtlCol="0">
            <a:spAutoFit/>
          </a:bodyPr>
          <a:lstStyle/>
          <a:p>
            <a:pPr marL="355600" lvl="1" indent="-355600" algn="just">
              <a:lnSpc>
                <a:spcPct val="130000"/>
              </a:lnSpc>
              <a:buFont typeface="Wingdings" panose="05000000000000000000" pitchFamily="2" charset="2"/>
              <a:buChar char="Ø"/>
            </a:pPr>
            <a:r>
              <a:rPr lang="zh-CN" altLang="en-US" sz="2800" dirty="0">
                <a:solidFill>
                  <a:srgbClr val="FF0000"/>
                </a:solidFill>
                <a:cs typeface="+mn-ea"/>
                <a:sym typeface="+mn-lt"/>
              </a:rPr>
              <a:t>计算机中的图像</a:t>
            </a:r>
            <a:endParaRPr lang="en-US" altLang="zh-CN" sz="2800" dirty="0">
              <a:solidFill>
                <a:srgbClr val="FF0000"/>
              </a:solidFill>
              <a:cs typeface="+mn-ea"/>
              <a:sym typeface="+mn-lt"/>
            </a:endParaRPr>
          </a:p>
          <a:p>
            <a:pPr marL="342900" lvl="1" indent="12700" algn="just">
              <a:lnSpc>
                <a:spcPct val="130000"/>
              </a:lnSpc>
              <a:buFont typeface="Arial" panose="020B0604020202020204" pitchFamily="34" charset="0"/>
              <a:buChar char="•"/>
            </a:pPr>
            <a:r>
              <a:rPr lang="zh-CN" altLang="en-US" sz="2400" dirty="0">
                <a:solidFill>
                  <a:srgbClr val="000000"/>
                </a:solidFill>
                <a:cs typeface="+mn-ea"/>
                <a:sym typeface="+mn-lt"/>
              </a:rPr>
              <a:t>  </a:t>
            </a:r>
            <a:r>
              <a:rPr lang="zh-CN" altLang="en-US" sz="2400" dirty="0">
                <a:solidFill>
                  <a:srgbClr val="FF0000"/>
                </a:solidFill>
                <a:cs typeface="+mn-ea"/>
                <a:sym typeface="+mn-lt"/>
              </a:rPr>
              <a:t>二值图像</a:t>
            </a:r>
            <a:r>
              <a:rPr lang="zh-CN" altLang="en-US" sz="2400" dirty="0">
                <a:solidFill>
                  <a:srgbClr val="000000"/>
                </a:solidFill>
                <a:cs typeface="+mn-ea"/>
                <a:sym typeface="+mn-lt"/>
              </a:rPr>
              <a:t>是指图像中的点只有黑白两种颜色，可用0表示黑色点，1表示白色点。</a:t>
            </a:r>
          </a:p>
          <a:p>
            <a:pPr marL="355600" lvl="1" algn="just">
              <a:lnSpc>
                <a:spcPct val="130000"/>
              </a:lnSpc>
              <a:buFont typeface="Arial" panose="020B0604020202020204" pitchFamily="34" charset="0"/>
              <a:buChar char="•"/>
            </a:pPr>
            <a:r>
              <a:rPr lang="zh-CN" altLang="en-US" sz="2400" dirty="0">
                <a:solidFill>
                  <a:srgbClr val="000000"/>
                </a:solidFill>
                <a:cs typeface="+mn-ea"/>
                <a:sym typeface="+mn-lt"/>
              </a:rPr>
              <a:t>  </a:t>
            </a:r>
            <a:r>
              <a:rPr lang="zh-CN" altLang="en-US" sz="2400" dirty="0">
                <a:solidFill>
                  <a:srgbClr val="FF0000"/>
                </a:solidFill>
                <a:cs typeface="+mn-ea"/>
                <a:sym typeface="+mn-lt"/>
              </a:rPr>
              <a:t>灰度图像</a:t>
            </a:r>
            <a:r>
              <a:rPr lang="zh-CN" altLang="en-US" sz="2400" dirty="0">
                <a:solidFill>
                  <a:srgbClr val="000000"/>
                </a:solidFill>
                <a:cs typeface="+mn-ea"/>
                <a:sym typeface="+mn-lt"/>
              </a:rPr>
              <a:t>是二值图的“进化”版，对每个像素点的颜色值从黑到白分为了256级，黑色为0，白色为255。</a:t>
            </a:r>
          </a:p>
          <a:p>
            <a:pPr marL="342900" lvl="1" indent="12700" algn="just">
              <a:lnSpc>
                <a:spcPct val="130000"/>
              </a:lnSpc>
              <a:buFont typeface="Arial" panose="020B0604020202020204" pitchFamily="34" charset="0"/>
              <a:buChar char="•"/>
            </a:pPr>
            <a:r>
              <a:rPr lang="zh-CN" altLang="en-US" sz="2400" dirty="0">
                <a:solidFill>
                  <a:srgbClr val="000000"/>
                </a:solidFill>
                <a:cs typeface="+mn-ea"/>
                <a:sym typeface="+mn-lt"/>
              </a:rPr>
              <a:t>  现实世界中的</a:t>
            </a:r>
            <a:r>
              <a:rPr lang="zh-CN" altLang="en-US" sz="2400" dirty="0">
                <a:solidFill>
                  <a:srgbClr val="FF0000"/>
                </a:solidFill>
                <a:cs typeface="+mn-ea"/>
                <a:sym typeface="+mn-lt"/>
              </a:rPr>
              <a:t>彩色</a:t>
            </a:r>
            <a:r>
              <a:rPr lang="zh-CN" altLang="en-US" sz="2400" dirty="0">
                <a:solidFill>
                  <a:srgbClr val="000000"/>
                </a:solidFill>
                <a:cs typeface="+mn-ea"/>
                <a:sym typeface="+mn-lt"/>
              </a:rPr>
              <a:t>由红绿蓝三原色构成。</a:t>
            </a:r>
            <a:endParaRPr lang="en-US" altLang="zh-CN" sz="2400" dirty="0">
              <a:solidFill>
                <a:srgbClr val="000000"/>
              </a:solidFill>
              <a:cs typeface="+mn-ea"/>
              <a:sym typeface="+mn-lt"/>
            </a:endParaRPr>
          </a:p>
          <a:p>
            <a:pPr marL="342900" lvl="1" algn="just">
              <a:lnSpc>
                <a:spcPct val="130000"/>
              </a:lnSpc>
            </a:pPr>
            <a:r>
              <a:rPr lang="zh-CN" altLang="en-US" sz="2400" dirty="0">
                <a:solidFill>
                  <a:srgbClr val="000000"/>
                </a:solidFill>
                <a:cs typeface="+mn-ea"/>
                <a:sym typeface="+mn-lt"/>
              </a:rPr>
              <a:t>对每个像素点采用了三个值来分别</a:t>
            </a:r>
            <a:endParaRPr lang="en-US" altLang="zh-CN" sz="2400" dirty="0">
              <a:solidFill>
                <a:srgbClr val="000000"/>
              </a:solidFill>
              <a:cs typeface="+mn-ea"/>
              <a:sym typeface="+mn-lt"/>
            </a:endParaRPr>
          </a:p>
          <a:p>
            <a:pPr marL="342900" lvl="1" algn="just">
              <a:lnSpc>
                <a:spcPct val="130000"/>
              </a:lnSpc>
            </a:pPr>
            <a:r>
              <a:rPr lang="zh-CN" altLang="en-US" sz="2400" dirty="0">
                <a:solidFill>
                  <a:srgbClr val="000000"/>
                </a:solidFill>
                <a:cs typeface="+mn-ea"/>
                <a:sym typeface="+mn-lt"/>
              </a:rPr>
              <a:t>描述构成该点的红</a:t>
            </a:r>
            <a:r>
              <a:rPr lang="en-US" altLang="zh-CN" sz="2400" dirty="0">
                <a:solidFill>
                  <a:srgbClr val="000000"/>
                </a:solidFill>
                <a:cs typeface="+mn-ea"/>
                <a:sym typeface="+mn-lt"/>
              </a:rPr>
              <a:t>(R)</a:t>
            </a:r>
            <a:r>
              <a:rPr lang="zh-CN" altLang="en-US" sz="2400" dirty="0">
                <a:solidFill>
                  <a:srgbClr val="000000"/>
                </a:solidFill>
                <a:cs typeface="+mn-ea"/>
                <a:sym typeface="+mn-lt"/>
              </a:rPr>
              <a:t>、绿</a:t>
            </a:r>
            <a:r>
              <a:rPr lang="en-US" altLang="zh-CN" sz="2400" dirty="0">
                <a:solidFill>
                  <a:srgbClr val="000000"/>
                </a:solidFill>
                <a:cs typeface="+mn-ea"/>
                <a:sym typeface="+mn-lt"/>
              </a:rPr>
              <a:t>(</a:t>
            </a:r>
            <a:r>
              <a:rPr lang="zh-CN" altLang="en-US" sz="2400" dirty="0">
                <a:solidFill>
                  <a:srgbClr val="000000"/>
                </a:solidFill>
                <a:cs typeface="+mn-ea"/>
                <a:sym typeface="+mn-lt"/>
              </a:rPr>
              <a:t>G</a:t>
            </a:r>
            <a:r>
              <a:rPr lang="en-US" altLang="zh-CN" sz="2400" dirty="0">
                <a:solidFill>
                  <a:srgbClr val="000000"/>
                </a:solidFill>
                <a:cs typeface="+mn-ea"/>
                <a:sym typeface="+mn-lt"/>
              </a:rPr>
              <a:t>)</a:t>
            </a:r>
            <a:r>
              <a:rPr lang="zh-CN" altLang="en-US" sz="2400" dirty="0">
                <a:solidFill>
                  <a:srgbClr val="000000"/>
                </a:solidFill>
                <a:cs typeface="+mn-ea"/>
                <a:sym typeface="+mn-lt"/>
              </a:rPr>
              <a:t>、</a:t>
            </a:r>
            <a:endParaRPr lang="en-US" altLang="zh-CN" sz="2400" dirty="0">
              <a:solidFill>
                <a:srgbClr val="000000"/>
              </a:solidFill>
              <a:cs typeface="+mn-ea"/>
              <a:sym typeface="+mn-lt"/>
            </a:endParaRPr>
          </a:p>
          <a:p>
            <a:pPr marL="342900" lvl="1" algn="just">
              <a:lnSpc>
                <a:spcPct val="130000"/>
              </a:lnSpc>
            </a:pPr>
            <a:r>
              <a:rPr lang="zh-CN" altLang="en-US" sz="2400" dirty="0">
                <a:solidFill>
                  <a:srgbClr val="000000"/>
                </a:solidFill>
                <a:cs typeface="+mn-ea"/>
                <a:sym typeface="+mn-lt"/>
              </a:rPr>
              <a:t>蓝</a:t>
            </a:r>
            <a:r>
              <a:rPr lang="en-US" altLang="zh-CN" sz="2400" dirty="0">
                <a:solidFill>
                  <a:srgbClr val="000000"/>
                </a:solidFill>
                <a:cs typeface="+mn-ea"/>
                <a:sym typeface="+mn-lt"/>
              </a:rPr>
              <a:t>(</a:t>
            </a:r>
            <a:r>
              <a:rPr lang="zh-CN" altLang="en-US" sz="2400" dirty="0">
                <a:solidFill>
                  <a:srgbClr val="000000"/>
                </a:solidFill>
                <a:cs typeface="+mn-ea"/>
                <a:sym typeface="+mn-lt"/>
              </a:rPr>
              <a:t>B</a:t>
            </a:r>
            <a:r>
              <a:rPr lang="en-US" altLang="zh-CN" sz="2400" dirty="0">
                <a:solidFill>
                  <a:srgbClr val="000000"/>
                </a:solidFill>
                <a:cs typeface="+mn-ea"/>
                <a:sym typeface="+mn-lt"/>
              </a:rPr>
              <a:t>)</a:t>
            </a:r>
            <a:r>
              <a:rPr lang="zh-CN" altLang="en-US" sz="2400" dirty="0">
                <a:solidFill>
                  <a:srgbClr val="000000"/>
                </a:solidFill>
                <a:cs typeface="+mn-ea"/>
                <a:sym typeface="+mn-lt"/>
              </a:rPr>
              <a:t>三个颜色的值。每个红、</a:t>
            </a:r>
            <a:endParaRPr lang="en-US" altLang="zh-CN" sz="2400" dirty="0">
              <a:solidFill>
                <a:srgbClr val="000000"/>
              </a:solidFill>
              <a:cs typeface="+mn-ea"/>
              <a:sym typeface="+mn-lt"/>
            </a:endParaRPr>
          </a:p>
          <a:p>
            <a:pPr marL="342900" lvl="1" algn="just">
              <a:lnSpc>
                <a:spcPct val="130000"/>
              </a:lnSpc>
            </a:pPr>
            <a:r>
              <a:rPr lang="zh-CN" altLang="en-US" sz="2400" dirty="0">
                <a:solidFill>
                  <a:srgbClr val="000000"/>
                </a:solidFill>
                <a:cs typeface="+mn-ea"/>
                <a:sym typeface="+mn-lt"/>
              </a:rPr>
              <a:t>绿、蓝色的值也可以分别分为</a:t>
            </a:r>
            <a:endParaRPr lang="en-US" altLang="zh-CN" sz="2400" dirty="0">
              <a:solidFill>
                <a:srgbClr val="000000"/>
              </a:solidFill>
              <a:cs typeface="+mn-ea"/>
              <a:sym typeface="+mn-lt"/>
            </a:endParaRPr>
          </a:p>
          <a:p>
            <a:pPr marL="342900" lvl="1" algn="just">
              <a:lnSpc>
                <a:spcPct val="130000"/>
              </a:lnSpc>
            </a:pPr>
            <a:r>
              <a:rPr lang="zh-CN" altLang="en-US" sz="2400" dirty="0">
                <a:solidFill>
                  <a:srgbClr val="000000"/>
                </a:solidFill>
                <a:cs typeface="+mn-ea"/>
                <a:sym typeface="+mn-lt"/>
              </a:rPr>
              <a:t>256级。</a:t>
            </a:r>
          </a:p>
        </p:txBody>
      </p:sp>
      <p:pic>
        <p:nvPicPr>
          <p:cNvPr id="10" name="图片 10"/>
          <p:cNvPicPr>
            <a:picLocks noChangeAspect="1"/>
          </p:cNvPicPr>
          <p:nvPr/>
        </p:nvPicPr>
        <p:blipFill>
          <a:blip r:embed="rId2">
            <a:extLst>
              <a:ext uri="{28A0092B-C50C-407E-A947-70E740481C1C}">
                <a14:useLocalDpi xmlns:a14="http://schemas.microsoft.com/office/drawing/2010/main" val="0"/>
              </a:ext>
            </a:extLst>
          </a:blip>
          <a:srcRect t="12152" r="10587"/>
          <a:stretch>
            <a:fillRect/>
          </a:stretch>
        </p:blipFill>
        <p:spPr>
          <a:xfrm>
            <a:off x="5049521" y="3591560"/>
            <a:ext cx="3908266" cy="2891464"/>
          </a:xfrm>
          <a:prstGeom prst="rect">
            <a:avLst/>
          </a:prstGeom>
          <a:ln>
            <a:noFill/>
          </a:ln>
        </p:spPr>
      </p:pic>
      <p:sp>
        <p:nvSpPr>
          <p:cNvPr id="7" name="标题 1">
            <a:extLst>
              <a:ext uri="{FF2B5EF4-FFF2-40B4-BE49-F238E27FC236}">
                <a16:creationId xmlns:a16="http://schemas.microsoft.com/office/drawing/2014/main" id="{7B1196C6-A400-4E8E-3895-2A50AAF73AB5}"/>
              </a:ext>
            </a:extLst>
          </p:cNvPr>
          <p:cNvSpPr txBox="1">
            <a:spLocks/>
          </p:cNvSpPr>
          <p:nvPr/>
        </p:nvSpPr>
        <p:spPr>
          <a:xfrm>
            <a:off x="352987" y="109593"/>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155015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75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animEffect transition="in" filter="fade">
                                      <p:cBhvr>
                                        <p:cTn id="36" dur="500"/>
                                        <p:tgtEl>
                                          <p:spTgt spid="5">
                                            <p:txEl>
                                              <p:pRg st="8" end="8"/>
                                            </p:txEl>
                                          </p:spTgt>
                                        </p:tgtEl>
                                      </p:cBhvr>
                                    </p:animEffect>
                                  </p:childTnLst>
                                </p:cTn>
                              </p:par>
                            </p:childTnLst>
                          </p:cTn>
                        </p:par>
                        <p:par>
                          <p:cTn id="37" fill="hold">
                            <p:stCondLst>
                              <p:cond delay="500"/>
                            </p:stCondLst>
                            <p:childTnLst>
                              <p:par>
                                <p:cTn id="38" presetID="42" presetClass="entr" presetSubtype="0" fill="hold" nodeType="afterEffect">
                                  <p:stCondLst>
                                    <p:cond delay="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片 72" descr="图像处理的各种效果图"/>
          <p:cNvPicPr>
            <a:picLocks noChangeAspect="1"/>
          </p:cNvPicPr>
          <p:nvPr/>
        </p:nvPicPr>
        <p:blipFill>
          <a:blip r:embed="rId2"/>
          <a:stretch>
            <a:fillRect/>
          </a:stretch>
        </p:blipFill>
        <p:spPr>
          <a:xfrm>
            <a:off x="4734560" y="1179036"/>
            <a:ext cx="4220528" cy="4916963"/>
          </a:xfrm>
          <a:prstGeom prst="rect">
            <a:avLst/>
          </a:prstGeom>
        </p:spPr>
      </p:pic>
      <p:sp>
        <p:nvSpPr>
          <p:cNvPr id="7" name="标题 1">
            <a:extLst>
              <a:ext uri="{FF2B5EF4-FFF2-40B4-BE49-F238E27FC236}">
                <a16:creationId xmlns:a16="http://schemas.microsoft.com/office/drawing/2014/main" id="{9EF1625D-C508-C371-B87B-A83C6AFC0053}"/>
              </a:ext>
            </a:extLst>
          </p:cNvPr>
          <p:cNvSpPr txBox="1">
            <a:spLocks/>
          </p:cNvSpPr>
          <p:nvPr/>
        </p:nvSpPr>
        <p:spPr>
          <a:xfrm>
            <a:off x="352987" y="109593"/>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8" name="TextBox 2">
            <a:extLst>
              <a:ext uri="{FF2B5EF4-FFF2-40B4-BE49-F238E27FC236}">
                <a16:creationId xmlns:a16="http://schemas.microsoft.com/office/drawing/2014/main" id="{E436D4F3-9A31-A69D-FBA3-EBD740C6C4FA}"/>
              </a:ext>
            </a:extLst>
          </p:cNvPr>
          <p:cNvSpPr txBox="1"/>
          <p:nvPr/>
        </p:nvSpPr>
        <p:spPr>
          <a:xfrm>
            <a:off x="521493" y="1043892"/>
            <a:ext cx="4131787" cy="4922053"/>
          </a:xfrm>
          <a:prstGeom prst="rect">
            <a:avLst/>
          </a:prstGeom>
          <a:noFill/>
        </p:spPr>
        <p:txBody>
          <a:bodyPr wrap="square" rtlCol="0">
            <a:spAutoFit/>
          </a:bodyPr>
          <a:lstStyle/>
          <a:p>
            <a:pPr marL="355600" lvl="1" indent="-355600" algn="just">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a:p>
            <a:pPr marL="342900" lvl="1" algn="just">
              <a:lnSpc>
                <a:spcPct val="130000"/>
              </a:lnSpc>
            </a:pPr>
            <a:r>
              <a:rPr lang="zh-CN" altLang="en-US" sz="2400" dirty="0">
                <a:solidFill>
                  <a:srgbClr val="000000"/>
                </a:solidFill>
                <a:cs typeface="+mn-ea"/>
                <a:sym typeface="+mn-lt"/>
              </a:rPr>
              <a:t>为了让图像中的某些特征</a:t>
            </a:r>
            <a:endParaRPr lang="en-US" altLang="zh-CN" sz="2400" dirty="0">
              <a:solidFill>
                <a:srgbClr val="000000"/>
              </a:solidFill>
              <a:cs typeface="+mn-ea"/>
              <a:sym typeface="+mn-lt"/>
            </a:endParaRPr>
          </a:p>
          <a:p>
            <a:pPr marL="342900" lvl="1" algn="just">
              <a:lnSpc>
                <a:spcPct val="130000"/>
              </a:lnSpc>
            </a:pPr>
            <a:r>
              <a:rPr lang="zh-CN" altLang="en-US" sz="2400" dirty="0">
                <a:solidFill>
                  <a:srgbClr val="000000"/>
                </a:solidFill>
                <a:cs typeface="+mn-ea"/>
                <a:sym typeface="+mn-lt"/>
              </a:rPr>
              <a:t>更加显著，往往会对图像</a:t>
            </a:r>
            <a:endParaRPr lang="en-US" altLang="zh-CN" sz="2400" dirty="0">
              <a:solidFill>
                <a:srgbClr val="000000"/>
              </a:solidFill>
              <a:cs typeface="+mn-ea"/>
              <a:sym typeface="+mn-lt"/>
            </a:endParaRPr>
          </a:p>
          <a:p>
            <a:pPr marL="342900" lvl="1" algn="just">
              <a:lnSpc>
                <a:spcPct val="130000"/>
              </a:lnSpc>
            </a:pPr>
            <a:r>
              <a:rPr lang="zh-CN" altLang="en-US" sz="2400" dirty="0">
                <a:solidFill>
                  <a:srgbClr val="000000"/>
                </a:solidFill>
                <a:cs typeface="+mn-ea"/>
                <a:sym typeface="+mn-lt"/>
              </a:rPr>
              <a:t>进行相应的处理：</a:t>
            </a:r>
          </a:p>
          <a:p>
            <a:pPr marL="538163" lvl="1" indent="-274638" algn="just">
              <a:lnSpc>
                <a:spcPct val="130000"/>
              </a:lnSpc>
              <a:buFont typeface="Arial" panose="020B0604020202020204" pitchFamily="34" charset="0"/>
              <a:buChar char="•"/>
            </a:pPr>
            <a:r>
              <a:rPr lang="zh-CN" altLang="en-US" sz="2400" dirty="0">
                <a:solidFill>
                  <a:srgbClr val="FF0000"/>
                </a:solidFill>
                <a:cs typeface="+mn-ea"/>
                <a:sym typeface="+mn-lt"/>
              </a:rPr>
              <a:t>边缘检测：</a:t>
            </a:r>
            <a:endParaRPr lang="en-US" altLang="zh-CN" sz="2400" dirty="0">
              <a:solidFill>
                <a:srgbClr val="FF0000"/>
              </a:solidFill>
              <a:cs typeface="+mn-ea"/>
              <a:sym typeface="+mn-lt"/>
            </a:endParaRPr>
          </a:p>
          <a:p>
            <a:pPr marL="263525" lvl="1" algn="just">
              <a:lnSpc>
                <a:spcPct val="130000"/>
              </a:lnSpc>
            </a:pPr>
            <a:r>
              <a:rPr lang="zh-CN" altLang="en-US" sz="2400" dirty="0">
                <a:solidFill>
                  <a:srgbClr val="000000"/>
                </a:solidFill>
                <a:cs typeface="+mn-ea"/>
                <a:sym typeface="+mn-lt"/>
              </a:rPr>
              <a:t>强化图像的轮廓或边缘信息。</a:t>
            </a:r>
          </a:p>
          <a:p>
            <a:pPr marL="538163" lvl="1" indent="-274638" algn="just">
              <a:lnSpc>
                <a:spcPct val="130000"/>
              </a:lnSpc>
              <a:buFont typeface="Arial" panose="020B0604020202020204" pitchFamily="34" charset="0"/>
              <a:buChar char="•"/>
            </a:pPr>
            <a:r>
              <a:rPr lang="zh-CN" altLang="en-US" sz="2400" dirty="0">
                <a:solidFill>
                  <a:srgbClr val="FF0000"/>
                </a:solidFill>
                <a:cs typeface="+mn-ea"/>
                <a:sym typeface="+mn-lt"/>
              </a:rPr>
              <a:t>锐化操作：</a:t>
            </a:r>
            <a:endParaRPr lang="en-US" altLang="zh-CN" sz="2400" dirty="0">
              <a:solidFill>
                <a:srgbClr val="FF0000"/>
              </a:solidFill>
              <a:cs typeface="+mn-ea"/>
              <a:sym typeface="+mn-lt"/>
            </a:endParaRPr>
          </a:p>
          <a:p>
            <a:pPr marL="263525" lvl="1" algn="just">
              <a:lnSpc>
                <a:spcPct val="130000"/>
              </a:lnSpc>
            </a:pPr>
            <a:r>
              <a:rPr lang="zh-CN" altLang="en-US" sz="2400" dirty="0">
                <a:solidFill>
                  <a:srgbClr val="000000"/>
                </a:solidFill>
                <a:cs typeface="+mn-ea"/>
                <a:sym typeface="+mn-lt"/>
              </a:rPr>
              <a:t>使图像更加清晰。</a:t>
            </a:r>
          </a:p>
          <a:p>
            <a:pPr marL="538163" lvl="1" indent="-274638" algn="just">
              <a:lnSpc>
                <a:spcPct val="130000"/>
              </a:lnSpc>
              <a:buFont typeface="Arial" panose="020B0604020202020204" pitchFamily="34" charset="0"/>
              <a:buChar char="•"/>
            </a:pPr>
            <a:r>
              <a:rPr lang="zh-CN" altLang="en-US" sz="2400" dirty="0">
                <a:solidFill>
                  <a:srgbClr val="FF0000"/>
                </a:solidFill>
                <a:cs typeface="+mn-ea"/>
                <a:sym typeface="+mn-lt"/>
              </a:rPr>
              <a:t>模糊操作：</a:t>
            </a:r>
            <a:endParaRPr lang="en-US" altLang="zh-CN" sz="2400" dirty="0">
              <a:solidFill>
                <a:srgbClr val="FF0000"/>
              </a:solidFill>
              <a:cs typeface="+mn-ea"/>
              <a:sym typeface="+mn-lt"/>
            </a:endParaRPr>
          </a:p>
          <a:p>
            <a:pPr marL="263525" lvl="1" algn="just">
              <a:lnSpc>
                <a:spcPct val="130000"/>
              </a:lnSpc>
            </a:pPr>
            <a:r>
              <a:rPr lang="zh-CN" altLang="en-US" sz="2400" dirty="0">
                <a:solidFill>
                  <a:srgbClr val="000000"/>
                </a:solidFill>
                <a:cs typeface="+mn-ea"/>
                <a:sym typeface="+mn-lt"/>
              </a:rPr>
              <a:t>降低图像预处理时的噪声。</a:t>
            </a:r>
          </a:p>
        </p:txBody>
      </p:sp>
    </p:spTree>
    <p:extLst>
      <p:ext uri="{BB962C8B-B14F-4D97-AF65-F5344CB8AC3E}">
        <p14:creationId xmlns:p14="http://schemas.microsoft.com/office/powerpoint/2010/main" val="184689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42" presetClass="entr" presetSubtype="0" fill="hold" nodeType="withEffect">
                                  <p:stCondLst>
                                    <p:cond delay="50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anim calcmode="lin" valueType="num">
                                      <p:cBhvr>
                                        <p:cTn id="20" dur="1000" fill="hold"/>
                                        <p:tgtEl>
                                          <p:spTgt spid="72"/>
                                        </p:tgtEl>
                                        <p:attrNameLst>
                                          <p:attrName>ppt_x</p:attrName>
                                        </p:attrNameLst>
                                      </p:cBhvr>
                                      <p:tavLst>
                                        <p:tav tm="0">
                                          <p:val>
                                            <p:strVal val="#ppt_x"/>
                                          </p:val>
                                        </p:tav>
                                        <p:tav tm="100000">
                                          <p:val>
                                            <p:strVal val="#ppt_x"/>
                                          </p:val>
                                        </p:tav>
                                      </p:tavLst>
                                    </p:anim>
                                    <p:anim calcmode="lin" valueType="num">
                                      <p:cBhvr>
                                        <p:cTn id="21"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6" end="6"/>
                                            </p:txEl>
                                          </p:spTgt>
                                        </p:tgtEl>
                                        <p:attrNameLst>
                                          <p:attrName>style.visibility</p:attrName>
                                        </p:attrNameLst>
                                      </p:cBhvr>
                                      <p:to>
                                        <p:strVal val="visible"/>
                                      </p:to>
                                    </p:set>
                                    <p:animEffect transition="in" filter="fade">
                                      <p:cBhvr>
                                        <p:cTn id="34" dur="500"/>
                                        <p:tgtEl>
                                          <p:spTgt spid="8">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animEffect transition="in" filter="fade">
                                      <p:cBhvr>
                                        <p:cTn id="42" dur="500"/>
                                        <p:tgtEl>
                                          <p:spTgt spid="8">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Effect transition="in" filter="fade">
                                      <p:cBhvr>
                                        <p:cTn id="45"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5787" y="102898"/>
            <a:ext cx="837635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神经元</a:t>
            </a:r>
          </a:p>
        </p:txBody>
      </p:sp>
      <p:grpSp>
        <p:nvGrpSpPr>
          <p:cNvPr id="2" name="组合 1">
            <a:extLst>
              <a:ext uri="{FF2B5EF4-FFF2-40B4-BE49-F238E27FC236}">
                <a16:creationId xmlns:a16="http://schemas.microsoft.com/office/drawing/2014/main" id="{3069A35F-EB06-2C04-6379-F3EC66C04F72}"/>
              </a:ext>
            </a:extLst>
          </p:cNvPr>
          <p:cNvGrpSpPr/>
          <p:nvPr/>
        </p:nvGrpSpPr>
        <p:grpSpPr>
          <a:xfrm>
            <a:off x="3635216" y="3287882"/>
            <a:ext cx="5005982" cy="2550096"/>
            <a:chOff x="1186144" y="3260765"/>
            <a:chExt cx="6458940" cy="2996052"/>
          </a:xfrm>
        </p:grpSpPr>
        <mc:AlternateContent xmlns:mc="http://schemas.openxmlformats.org/markup-compatibility/2006" xmlns:a14="http://schemas.microsoft.com/office/drawing/2010/main">
          <mc:Choice Requires="a14">
            <p:sp>
              <p:nvSpPr>
                <p:cNvPr id="5" name="流程图: 延期 4">
                  <a:extLst>
                    <a:ext uri="{FF2B5EF4-FFF2-40B4-BE49-F238E27FC236}">
                      <a16:creationId xmlns:a16="http://schemas.microsoft.com/office/drawing/2014/main" id="{A58974FC-8CE3-46D4-8816-CF7819BB8AF1}"/>
                    </a:ext>
                  </a:extLst>
                </p:cNvPr>
                <p:cNvSpPr/>
                <p:nvPr/>
              </p:nvSpPr>
              <p:spPr>
                <a:xfrm>
                  <a:off x="5103429" y="4266567"/>
                  <a:ext cx="921488" cy="1145363"/>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rPr>
                    <a:t>输出</a:t>
                  </a:r>
                  <a:endParaRPr kumimoji="0" lang="en-US" altLang="zh-CN"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𝑂𝑢𝑡</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5" name="流程图: 延期 4">
                  <a:extLst>
                    <a:ext uri="{FF2B5EF4-FFF2-40B4-BE49-F238E27FC236}">
                      <a16:creationId xmlns:a16="http://schemas.microsoft.com/office/drawing/2014/main" id="{A58974FC-8CE3-46D4-8816-CF7819BB8AF1}"/>
                    </a:ext>
                  </a:extLst>
                </p:cNvPr>
                <p:cNvSpPr>
                  <a:spLocks noRot="1" noChangeAspect="1" noMove="1" noResize="1" noEditPoints="1" noAdjustHandles="1" noChangeArrowheads="1" noChangeShapeType="1" noTextEdit="1"/>
                </p:cNvSpPr>
                <p:nvPr/>
              </p:nvSpPr>
              <p:spPr>
                <a:xfrm>
                  <a:off x="5103429" y="4266567"/>
                  <a:ext cx="921488" cy="1145363"/>
                </a:xfrm>
                <a:prstGeom prst="flowChartDelay">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32ED554-DE56-4DD8-B5FB-38E5EE543DA4}"/>
                    </a:ext>
                  </a:extLst>
                </p:cNvPr>
                <p:cNvSpPr/>
                <p:nvPr/>
              </p:nvSpPr>
              <p:spPr>
                <a:xfrm>
                  <a:off x="3990555" y="4266567"/>
                  <a:ext cx="1112874" cy="114536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rPr>
                    <a:t>激活函数</a:t>
                  </a:r>
                  <a:endParaRPr kumimoji="0" lang="en-US" altLang="zh-CN"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𝑔</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12" name="矩形 11">
                  <a:extLst>
                    <a:ext uri="{FF2B5EF4-FFF2-40B4-BE49-F238E27FC236}">
                      <a16:creationId xmlns:a16="http://schemas.microsoft.com/office/drawing/2014/main" id="{A32ED554-DE56-4DD8-B5FB-38E5EE543DA4}"/>
                    </a:ext>
                  </a:extLst>
                </p:cNvPr>
                <p:cNvSpPr>
                  <a:spLocks noRot="1" noChangeAspect="1" noMove="1" noResize="1" noEditPoints="1" noAdjustHandles="1" noChangeArrowheads="1" noChangeShapeType="1" noTextEdit="1"/>
                </p:cNvSpPr>
                <p:nvPr/>
              </p:nvSpPr>
              <p:spPr>
                <a:xfrm>
                  <a:off x="3990555" y="4266567"/>
                  <a:ext cx="1112874" cy="114536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流程图: 延期 31">
                  <a:extLst>
                    <a:ext uri="{FF2B5EF4-FFF2-40B4-BE49-F238E27FC236}">
                      <a16:creationId xmlns:a16="http://schemas.microsoft.com/office/drawing/2014/main" id="{A5B870AB-0237-45FE-86E0-ECB209EE1F71}"/>
                    </a:ext>
                  </a:extLst>
                </p:cNvPr>
                <p:cNvSpPr/>
                <p:nvPr/>
              </p:nvSpPr>
              <p:spPr>
                <a:xfrm flipH="1">
                  <a:off x="3069067" y="4266567"/>
                  <a:ext cx="921488" cy="1145363"/>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rPr>
                    <a:t>输入</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anose="02010609060101010101" pitchFamily="49" charset="-122"/>
                          <a:cs typeface="+mn-cs"/>
                        </a:rPr>
                        <m:t>𝐼𝑛</m:t>
                      </m:r>
                    </m:oMath>
                  </a14:m>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32" name="流程图: 延期 31">
                  <a:extLst>
                    <a:ext uri="{FF2B5EF4-FFF2-40B4-BE49-F238E27FC236}">
                      <a16:creationId xmlns:a16="http://schemas.microsoft.com/office/drawing/2014/main" id="{A5B870AB-0237-45FE-86E0-ECB209EE1F71}"/>
                    </a:ext>
                  </a:extLst>
                </p:cNvPr>
                <p:cNvSpPr>
                  <a:spLocks noRot="1" noChangeAspect="1" noMove="1" noResize="1" noEditPoints="1" noAdjustHandles="1" noChangeArrowheads="1" noChangeShapeType="1" noTextEdit="1"/>
                </p:cNvSpPr>
                <p:nvPr/>
              </p:nvSpPr>
              <p:spPr>
                <a:xfrm flipH="1">
                  <a:off x="3069067" y="4266567"/>
                  <a:ext cx="921488" cy="1145363"/>
                </a:xfrm>
                <a:prstGeom prst="flowChartDelay">
                  <a:avLst/>
                </a:prstGeom>
                <a:blipFill>
                  <a:blip r:embed="rId4"/>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C1246A57-5E1B-4119-BFE8-7AEAD84CB4AF}"/>
                </a:ext>
              </a:extLst>
            </p:cNvPr>
            <p:cNvCxnSpPr>
              <a:cxnSpLocks/>
              <a:stCxn id="19" idx="5"/>
            </p:cNvCxnSpPr>
            <p:nvPr/>
          </p:nvCxnSpPr>
          <p:spPr>
            <a:xfrm>
              <a:off x="2001781" y="3822170"/>
              <a:ext cx="1040718" cy="7435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06E3568-E027-4F82-9DEB-E794864660A6}"/>
                </a:ext>
              </a:extLst>
            </p:cNvPr>
            <p:cNvCxnSpPr>
              <a:cxnSpLocks/>
              <a:stCxn id="34" idx="5"/>
            </p:cNvCxnSpPr>
            <p:nvPr/>
          </p:nvCxnSpPr>
          <p:spPr>
            <a:xfrm>
              <a:off x="1628627" y="4663746"/>
              <a:ext cx="1413873" cy="1755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E741B014-7E41-48F8-AA8D-E55B78335902}"/>
                    </a:ext>
                  </a:extLst>
                </p:cNvPr>
                <p:cNvSpPr/>
                <p:nvPr/>
              </p:nvSpPr>
              <p:spPr>
                <a:xfrm>
                  <a:off x="1559299" y="326076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𝑎</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19" name="椭圆 18">
                  <a:extLst>
                    <a:ext uri="{FF2B5EF4-FFF2-40B4-BE49-F238E27FC236}">
                      <a16:creationId xmlns:a16="http://schemas.microsoft.com/office/drawing/2014/main" id="{E741B014-7E41-48F8-AA8D-E55B78335902}"/>
                    </a:ext>
                  </a:extLst>
                </p:cNvPr>
                <p:cNvSpPr>
                  <a:spLocks noRot="1" noChangeAspect="1" noMove="1" noResize="1" noEditPoints="1" noAdjustHandles="1" noChangeArrowheads="1" noChangeShapeType="1" noTextEdit="1"/>
                </p:cNvSpPr>
                <p:nvPr/>
              </p:nvSpPr>
              <p:spPr>
                <a:xfrm>
                  <a:off x="1559299" y="3260765"/>
                  <a:ext cx="518400" cy="657727"/>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0F581B86-09BF-4FB5-92C1-DD5BAF4CA307}"/>
                    </a:ext>
                  </a:extLst>
                </p:cNvPr>
                <p:cNvSpPr/>
                <p:nvPr/>
              </p:nvSpPr>
              <p:spPr>
                <a:xfrm>
                  <a:off x="1186144" y="410234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𝑎</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34" name="椭圆 33">
                  <a:extLst>
                    <a:ext uri="{FF2B5EF4-FFF2-40B4-BE49-F238E27FC236}">
                      <a16:creationId xmlns:a16="http://schemas.microsoft.com/office/drawing/2014/main" id="{0F581B86-09BF-4FB5-92C1-DD5BAF4CA307}"/>
                    </a:ext>
                  </a:extLst>
                </p:cNvPr>
                <p:cNvSpPr>
                  <a:spLocks noRot="1" noChangeAspect="1" noMove="1" noResize="1" noEditPoints="1" noAdjustHandles="1" noChangeArrowheads="1" noChangeShapeType="1" noTextEdit="1"/>
                </p:cNvSpPr>
                <p:nvPr/>
              </p:nvSpPr>
              <p:spPr>
                <a:xfrm>
                  <a:off x="1186144" y="4102341"/>
                  <a:ext cx="518400" cy="65772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290081B2-5202-408E-AD0A-11583988EC43}"/>
                    </a:ext>
                  </a:extLst>
                </p:cNvPr>
                <p:cNvSpPr txBox="1"/>
                <p:nvPr/>
              </p:nvSpPr>
              <p:spPr>
                <a:xfrm>
                  <a:off x="2374323" y="3798607"/>
                  <a:ext cx="46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𝑤</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36" name="文本框 35">
                  <a:extLst>
                    <a:ext uri="{FF2B5EF4-FFF2-40B4-BE49-F238E27FC236}">
                      <a16:creationId xmlns:a16="http://schemas.microsoft.com/office/drawing/2014/main" id="{290081B2-5202-408E-AD0A-11583988EC43}"/>
                    </a:ext>
                  </a:extLst>
                </p:cNvPr>
                <p:cNvSpPr txBox="1">
                  <a:spLocks noRot="1" noChangeAspect="1" noMove="1" noResize="1" noEditPoints="1" noAdjustHandles="1" noChangeArrowheads="1" noChangeShapeType="1" noTextEdit="1"/>
                </p:cNvSpPr>
                <p:nvPr/>
              </p:nvSpPr>
              <p:spPr>
                <a:xfrm>
                  <a:off x="2374323" y="3798607"/>
                  <a:ext cx="468000" cy="369332"/>
                </a:xfrm>
                <a:prstGeom prst="rect">
                  <a:avLst/>
                </a:prstGeom>
                <a:blipFill>
                  <a:blip r:embed="rId7"/>
                  <a:stretch>
                    <a:fillRect r="-11667"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2670006-D4F1-4384-B37C-949D211F65A4}"/>
                    </a:ext>
                  </a:extLst>
                </p:cNvPr>
                <p:cNvSpPr txBox="1"/>
                <p:nvPr/>
              </p:nvSpPr>
              <p:spPr>
                <a:xfrm>
                  <a:off x="2001168" y="4262616"/>
                  <a:ext cx="46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𝑤</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黑体" pitchFamily="49" charset="-122"/>
                                <a:cs typeface="+mn-cs"/>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39" name="文本框 38">
                  <a:extLst>
                    <a:ext uri="{FF2B5EF4-FFF2-40B4-BE49-F238E27FC236}">
                      <a16:creationId xmlns:a16="http://schemas.microsoft.com/office/drawing/2014/main" id="{52670006-D4F1-4384-B37C-949D211F65A4}"/>
                    </a:ext>
                  </a:extLst>
                </p:cNvPr>
                <p:cNvSpPr txBox="1">
                  <a:spLocks noRot="1" noChangeAspect="1" noMove="1" noResize="1" noEditPoints="1" noAdjustHandles="1" noChangeArrowheads="1" noChangeShapeType="1" noTextEdit="1"/>
                </p:cNvSpPr>
                <p:nvPr/>
              </p:nvSpPr>
              <p:spPr>
                <a:xfrm>
                  <a:off x="2001168" y="4262616"/>
                  <a:ext cx="468000" cy="369332"/>
                </a:xfrm>
                <a:prstGeom prst="rect">
                  <a:avLst/>
                </a:prstGeom>
                <a:blipFill>
                  <a:blip r:embed="rId8"/>
                  <a:stretch>
                    <a:fillRect r="-13559" b="-17308"/>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4AD26B77-6613-4D28-AAE3-C86EC9D2E06D}"/>
                </a:ext>
              </a:extLst>
            </p:cNvPr>
            <p:cNvSpPr txBox="1"/>
            <p:nvPr/>
          </p:nvSpPr>
          <p:spPr>
            <a:xfrm>
              <a:off x="1328467" y="5043479"/>
              <a:ext cx="461665" cy="49244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a:ea typeface="黑体"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cxnSp>
          <p:nvCxnSpPr>
            <p:cNvPr id="41" name="直接箭头连接符 40">
              <a:extLst>
                <a:ext uri="{FF2B5EF4-FFF2-40B4-BE49-F238E27FC236}">
                  <a16:creationId xmlns:a16="http://schemas.microsoft.com/office/drawing/2014/main" id="{A78B3969-90CC-4E40-A418-5D9BA72F3599}"/>
                </a:ext>
              </a:extLst>
            </p:cNvPr>
            <p:cNvCxnSpPr>
              <a:cxnSpLocks/>
              <a:stCxn id="42" idx="6"/>
            </p:cNvCxnSpPr>
            <p:nvPr/>
          </p:nvCxnSpPr>
          <p:spPr>
            <a:xfrm flipV="1">
              <a:off x="1704545" y="5036305"/>
              <a:ext cx="1337955" cy="8916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3D764704-849B-408D-8D32-B6F2081648FA}"/>
                    </a:ext>
                  </a:extLst>
                </p:cNvPr>
                <p:cNvSpPr/>
                <p:nvPr/>
              </p:nvSpPr>
              <p:spPr>
                <a:xfrm>
                  <a:off x="1186144" y="5599090"/>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𝑛</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42" name="椭圆 41">
                  <a:extLst>
                    <a:ext uri="{FF2B5EF4-FFF2-40B4-BE49-F238E27FC236}">
                      <a16:creationId xmlns:a16="http://schemas.microsoft.com/office/drawing/2014/main" id="{3D764704-849B-408D-8D32-B6F2081648FA}"/>
                    </a:ext>
                  </a:extLst>
                </p:cNvPr>
                <p:cNvSpPr>
                  <a:spLocks noRot="1" noChangeAspect="1" noMove="1" noResize="1" noEditPoints="1" noAdjustHandles="1" noChangeArrowheads="1" noChangeShapeType="1" noTextEdit="1"/>
                </p:cNvSpPr>
                <p:nvPr/>
              </p:nvSpPr>
              <p:spPr>
                <a:xfrm>
                  <a:off x="1186144" y="5599090"/>
                  <a:ext cx="518400" cy="65772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7AC8A25-AFAF-4F6F-B4AB-9F00C1D71ED7}"/>
                    </a:ext>
                  </a:extLst>
                </p:cNvPr>
                <p:cNvSpPr txBox="1"/>
                <p:nvPr/>
              </p:nvSpPr>
              <p:spPr>
                <a:xfrm>
                  <a:off x="2150192" y="5500313"/>
                  <a:ext cx="46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𝑤</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mn-cs"/>
                              </a:rPr>
                              <m:t>𝑛</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mc:Choice>
          <mc:Fallback xmlns="">
            <p:sp>
              <p:nvSpPr>
                <p:cNvPr id="43" name="文本框 42">
                  <a:extLst>
                    <a:ext uri="{FF2B5EF4-FFF2-40B4-BE49-F238E27FC236}">
                      <a16:creationId xmlns:a16="http://schemas.microsoft.com/office/drawing/2014/main" id="{E7AC8A25-AFAF-4F6F-B4AB-9F00C1D71ED7}"/>
                    </a:ext>
                  </a:extLst>
                </p:cNvPr>
                <p:cNvSpPr txBox="1">
                  <a:spLocks noRot="1" noChangeAspect="1" noMove="1" noResize="1" noEditPoints="1" noAdjustHandles="1" noChangeArrowheads="1" noChangeShapeType="1" noTextEdit="1"/>
                </p:cNvSpPr>
                <p:nvPr/>
              </p:nvSpPr>
              <p:spPr>
                <a:xfrm>
                  <a:off x="2150192" y="5500313"/>
                  <a:ext cx="468000" cy="369332"/>
                </a:xfrm>
                <a:prstGeom prst="rect">
                  <a:avLst/>
                </a:prstGeom>
                <a:blipFill>
                  <a:blip r:embed="rId10"/>
                  <a:stretch>
                    <a:fillRect r="-11864" b="-13462"/>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D9221A66-9535-48E5-8591-2989D1E9A76C}"/>
                </a:ext>
              </a:extLst>
            </p:cNvPr>
            <p:cNvCxnSpPr>
              <a:cxnSpLocks/>
            </p:cNvCxnSpPr>
            <p:nvPr/>
          </p:nvCxnSpPr>
          <p:spPr>
            <a:xfrm flipV="1">
              <a:off x="6120611" y="3942607"/>
              <a:ext cx="949367" cy="5892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616F9B65-63C9-417A-ACEF-9C8EA11B77C1}"/>
                </a:ext>
              </a:extLst>
            </p:cNvPr>
            <p:cNvSpPr/>
            <p:nvPr/>
          </p:nvSpPr>
          <p:spPr>
            <a:xfrm>
              <a:off x="7069977" y="3469743"/>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cxnSp>
          <p:nvCxnSpPr>
            <p:cNvPr id="55" name="直接箭头连接符 54">
              <a:extLst>
                <a:ext uri="{FF2B5EF4-FFF2-40B4-BE49-F238E27FC236}">
                  <a16:creationId xmlns:a16="http://schemas.microsoft.com/office/drawing/2014/main" id="{7CD1B228-3AEA-4D6F-AD81-51639A9C7044}"/>
                </a:ext>
              </a:extLst>
            </p:cNvPr>
            <p:cNvCxnSpPr>
              <a:cxnSpLocks/>
              <a:endCxn id="56" idx="2"/>
            </p:cNvCxnSpPr>
            <p:nvPr/>
          </p:nvCxnSpPr>
          <p:spPr>
            <a:xfrm flipV="1">
              <a:off x="6120610" y="4835224"/>
              <a:ext cx="1006074" cy="40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795AFA2C-12DF-4EF3-9595-03BA6CFD114D}"/>
                </a:ext>
              </a:extLst>
            </p:cNvPr>
            <p:cNvSpPr/>
            <p:nvPr/>
          </p:nvSpPr>
          <p:spPr>
            <a:xfrm>
              <a:off x="7126684" y="450636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cxnSp>
          <p:nvCxnSpPr>
            <p:cNvPr id="59" name="直接箭头连接符 58">
              <a:extLst>
                <a:ext uri="{FF2B5EF4-FFF2-40B4-BE49-F238E27FC236}">
                  <a16:creationId xmlns:a16="http://schemas.microsoft.com/office/drawing/2014/main" id="{AA8468A3-B983-4228-96B7-516F3774DF98}"/>
                </a:ext>
              </a:extLst>
            </p:cNvPr>
            <p:cNvCxnSpPr>
              <a:cxnSpLocks/>
            </p:cNvCxnSpPr>
            <p:nvPr/>
          </p:nvCxnSpPr>
          <p:spPr>
            <a:xfrm>
              <a:off x="6081624" y="5142610"/>
              <a:ext cx="1033338" cy="4828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7CB58689-B40C-423B-8026-4E0F7C056340}"/>
                </a:ext>
              </a:extLst>
            </p:cNvPr>
            <p:cNvSpPr/>
            <p:nvPr/>
          </p:nvSpPr>
          <p:spPr>
            <a:xfrm>
              <a:off x="7102770" y="547669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gr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47928EF5-1121-40F8-B3E8-73630DF05CC7}"/>
                  </a:ext>
                </a:extLst>
              </p:cNvPr>
              <p:cNvSpPr/>
              <p:nvPr/>
            </p:nvSpPr>
            <p:spPr>
              <a:xfrm>
                <a:off x="426720" y="991929"/>
                <a:ext cx="8514079" cy="2121286"/>
              </a:xfrm>
              <a:prstGeom prst="rect">
                <a:avLst/>
              </a:prstGeom>
            </p:spPr>
            <p:txBody>
              <a:bodyPr wrap="square">
                <a:spAutoFit/>
              </a:bodyPr>
              <a:lstStyle/>
              <a:p>
                <a:pPr marL="355600" marR="0" lvl="0" indent="-35560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深度学习模型中基本单位，刻画神经元功能：</a:t>
                </a:r>
                <a:endParaRPr lang="en-US" altLang="zh-CN" sz="2800" dirty="0">
                  <a:solidFill>
                    <a:prstClr val="black"/>
                  </a:solidFill>
                  <a:latin typeface="黑体" panose="02010609060101010101" pitchFamily="49" charset="-122"/>
                  <a:ea typeface="黑体" panose="02010609060101010101" pitchFamily="49" charset="-122"/>
                </a:endParaRPr>
              </a:p>
              <a:p>
                <a:pPr marR="0" lvl="0" algn="l" defTabSz="914400" rtl="0" eaLnBrk="1" fontAlgn="auto" latinLnBrk="0" hangingPunct="1">
                  <a:lnSpc>
                    <a:spcPct val="130000"/>
                  </a:lnSpc>
                  <a:spcBef>
                    <a:spcPts val="0"/>
                  </a:spcBef>
                  <a:spcAft>
                    <a:spcPts val="0"/>
                  </a:spcAft>
                  <a:buClrTx/>
                  <a:buSzTx/>
                  <a:tabLst/>
                  <a:defRPr/>
                </a:pPr>
                <a:r>
                  <a:rPr lang="en-US" altLang="zh-CN" sz="2400" noProof="0" dirty="0">
                    <a:solidFill>
                      <a:prstClr val="black"/>
                    </a:solidFill>
                    <a:ea typeface="黑体" panose="02010609060101010101" pitchFamily="49" charset="-122"/>
                    <a:cs typeface="Times New Roman" panose="02020603050405020304" pitchFamily="18" charset="0"/>
                  </a:rPr>
                  <a:t>(1)</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对相邻前向神经元输入信息进行加权累加：</a:t>
                </a:r>
                <a14:m>
                  <m:oMath xmlns:m="http://schemas.openxmlformats.org/officeDocument/2006/math">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𝐼𝑛</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 </m:t>
                    </m:r>
                    <m:nary>
                      <m:naryPr>
                        <m:chr m:val="∑"/>
                        <m:limLoc m:val="subSup"/>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ctrlPr>
                      </m:naryPr>
                      <m:sub>
                        <m:r>
                          <m:rPr>
                            <m:brk m:alnAt="25"/>
                          </m:r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𝑖</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1</m:t>
                        </m:r>
                      </m:sub>
                      <m:sup>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𝑛</m:t>
                        </m:r>
                      </m:sup>
                      <m:e>
                        <m:sSub>
                          <m:sSubPr>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ctrlPr>
                          </m:sSubPr>
                          <m:e>
                            <m:sSub>
                              <m:sSubPr>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ctrlPr>
                              </m:sSubPr>
                              <m:e>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𝑤</m:t>
                                </m:r>
                              </m:e>
                              <m:sub>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𝑖</m:t>
                                </m:r>
                              </m:sub>
                            </m:sSub>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𝑎</m:t>
                            </m:r>
                          </m:e>
                          <m:sub>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𝑖</m:t>
                            </m:r>
                          </m:sub>
                        </m:sSub>
                      </m:e>
                    </m:nary>
                  </m:oMath>
                </a14:m>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endParaRPr>
              </a:p>
              <a:p>
                <a:pPr marR="0" lvl="0" algn="l" defTabSz="914400" rtl="0" eaLnBrk="1" fontAlgn="auto" latinLnBrk="0" hangingPunct="1">
                  <a:lnSpc>
                    <a:spcPct val="130000"/>
                  </a:lnSpc>
                  <a:spcBef>
                    <a:spcPts val="0"/>
                  </a:spcBef>
                  <a:spcAft>
                    <a:spcPts val="0"/>
                  </a:spcAft>
                  <a:buClrTx/>
                  <a:buSzTx/>
                  <a:tabLst/>
                  <a:defRPr/>
                </a:pPr>
                <a:r>
                  <a:rPr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对累加结果进行非线性变换（通过激活函数）：</a:t>
                </a:r>
                <a14:m>
                  <m:oMath xmlns:m="http://schemas.openxmlformats.org/officeDocument/2006/math">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rPr>
                      <m:t>𝑔</m:t>
                    </m:r>
                    <m:d>
                      <m:dPr>
                        <m:ctrlP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rPr>
                        </m:ctrlPr>
                      </m:dPr>
                      <m:e>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rPr>
                          <m:t>𝑥</m:t>
                        </m:r>
                      </m:e>
                    </m:d>
                  </m:oMath>
                </a14:m>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ndParaRPr>
              </a:p>
              <a:p>
                <a:pPr marR="0" lvl="0" algn="l" defTabSz="914400" rtl="0" eaLnBrk="1" fontAlgn="auto" latinLnBrk="0" hangingPunct="1">
                  <a:lnSpc>
                    <a:spcPct val="130000"/>
                  </a:lnSpc>
                  <a:spcBef>
                    <a:spcPts val="0"/>
                  </a:spcBef>
                  <a:spcAft>
                    <a:spcPts val="0"/>
                  </a:spcAft>
                  <a:buClrTx/>
                  <a:buSzTx/>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神经元的输出：</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𝑂𝑢𝑡</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𝑔</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m:t>
                    </m:r>
                    <m:r>
                      <a:rPr kumimoji="0" lang="en-US" altLang="zh-CN" sz="2400" b="0" i="1" u="none" strike="noStrike" kern="1200" cap="none" spc="0" normalizeH="0" baseline="0" noProof="0" smtClean="0">
                        <a:ln>
                          <a:noFill/>
                        </a:ln>
                        <a:solidFill>
                          <a:prstClr val="black"/>
                        </a:solidFill>
                        <a:effectLst/>
                        <a:uLnTx/>
                        <a:uFillTx/>
                        <a:latin typeface="Cambria Math"/>
                        <a:ea typeface="黑体" panose="02010609060101010101" pitchFamily="49" charset="-122"/>
                      </a:rPr>
                      <m:t>𝐼</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𝑛</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黑体" panose="02010609060101010101" pitchFamily="49" charset="-122"/>
                      </a:rPr>
                      <m:t>)</m:t>
                    </m:r>
                  </m:oMath>
                </a14:m>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5" name="矩形 64">
                <a:extLst>
                  <a:ext uri="{FF2B5EF4-FFF2-40B4-BE49-F238E27FC236}">
                    <a16:creationId xmlns:a16="http://schemas.microsoft.com/office/drawing/2014/main" id="{47928EF5-1121-40F8-B3E8-73630DF05CC7}"/>
                  </a:ext>
                </a:extLst>
              </p:cNvPr>
              <p:cNvSpPr>
                <a:spLocks noRot="1" noChangeAspect="1" noMove="1" noResize="1" noEditPoints="1" noAdjustHandles="1" noChangeArrowheads="1" noChangeShapeType="1" noTextEdit="1"/>
              </p:cNvSpPr>
              <p:nvPr/>
            </p:nvSpPr>
            <p:spPr>
              <a:xfrm>
                <a:off x="426720" y="991929"/>
                <a:ext cx="8514079" cy="2121286"/>
              </a:xfrm>
              <a:prstGeom prst="rect">
                <a:avLst/>
              </a:prstGeom>
              <a:blipFill>
                <a:blip r:embed="rId11"/>
                <a:stretch>
                  <a:fillRect l="-1217" t="-862" b="-2299"/>
                </a:stretch>
              </a:blipFill>
            </p:spPr>
            <p:txBody>
              <a:bodyPr/>
              <a:lstStyle/>
              <a:p>
                <a:r>
                  <a:rPr lang="zh-CN" altLang="en-US">
                    <a:noFill/>
                  </a:rPr>
                  <a:t> </a:t>
                </a:r>
              </a:p>
            </p:txBody>
          </p:sp>
        </mc:Fallback>
      </mc:AlternateContent>
      <p:sp>
        <p:nvSpPr>
          <p:cNvPr id="23" name="云形标注 22"/>
          <p:cNvSpPr/>
          <p:nvPr/>
        </p:nvSpPr>
        <p:spPr>
          <a:xfrm>
            <a:off x="521337" y="3902846"/>
            <a:ext cx="2574953" cy="1621578"/>
          </a:xfrm>
          <a:prstGeom prst="cloudCallout">
            <a:avLst>
              <a:gd name="adj1" fmla="val 50097"/>
              <a:gd name="adj2" fmla="val -100385"/>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a:ea typeface="黑体" pitchFamily="49" charset="-122"/>
                <a:cs typeface="+mn-cs"/>
              </a:rPr>
              <a:t>神经元越多、非线性映射越复杂</a:t>
            </a:r>
          </a:p>
        </p:txBody>
      </p:sp>
    </p:spTree>
    <p:extLst>
      <p:ext uri="{BB962C8B-B14F-4D97-AF65-F5344CB8AC3E}">
        <p14:creationId xmlns:p14="http://schemas.microsoft.com/office/powerpoint/2010/main" val="407601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p:nvPr/>
        </p:nvSpPr>
        <p:spPr>
          <a:xfrm>
            <a:off x="521493" y="1653540"/>
            <a:ext cx="8023623" cy="2616807"/>
          </a:xfrm>
          <a:prstGeom prst="rect">
            <a:avLst/>
          </a:prstGeom>
          <a:noFill/>
        </p:spPr>
        <p:txBody>
          <a:bodyPr wrap="square" rtlCol="0">
            <a:spAutoFit/>
          </a:bodyPr>
          <a:lstStyle/>
          <a:p>
            <a:pPr marL="447675" lvl="1" indent="-265113" algn="just">
              <a:lnSpc>
                <a:spcPct val="140000"/>
              </a:lnSpc>
              <a:buFont typeface="Arial" panose="020B0604020202020204" pitchFamily="34" charset="0"/>
              <a:buChar char="•"/>
            </a:pPr>
            <a:r>
              <a:rPr lang="zh-CN" altLang="en-US" sz="2400" dirty="0">
                <a:solidFill>
                  <a:srgbClr val="000000"/>
                </a:solidFill>
                <a:cs typeface="+mn-ea"/>
                <a:sym typeface="+mn-lt"/>
              </a:rPr>
              <a:t>假设有一个尺寸是4*4的灰度图像，用一个4*4矩阵表示，每个像素点的灰度值用英文字母</a:t>
            </a:r>
            <a:r>
              <a:rPr lang="zh-CN" altLang="en-US" sz="2400" i="1" dirty="0">
                <a:solidFill>
                  <a:srgbClr val="000000"/>
                </a:solidFill>
                <a:cs typeface="+mn-ea"/>
                <a:sym typeface="+mn-lt"/>
              </a:rPr>
              <a:t>a</a:t>
            </a:r>
            <a:r>
              <a:rPr lang="zh-CN" altLang="en-US" sz="2400" dirty="0">
                <a:solidFill>
                  <a:srgbClr val="000000"/>
                </a:solidFill>
                <a:cs typeface="+mn-ea"/>
                <a:sym typeface="+mn-lt"/>
              </a:rPr>
              <a:t>到</a:t>
            </a:r>
            <a:r>
              <a:rPr lang="zh-CN" altLang="en-US" sz="2400" i="1" dirty="0">
                <a:solidFill>
                  <a:srgbClr val="000000"/>
                </a:solidFill>
                <a:cs typeface="+mn-ea"/>
                <a:sym typeface="+mn-lt"/>
              </a:rPr>
              <a:t>p</a:t>
            </a:r>
            <a:r>
              <a:rPr lang="zh-CN" altLang="en-US" sz="2400" dirty="0">
                <a:solidFill>
                  <a:srgbClr val="000000"/>
                </a:solidFill>
                <a:cs typeface="+mn-ea"/>
                <a:sym typeface="+mn-lt"/>
              </a:rPr>
              <a:t>来代表</a:t>
            </a:r>
          </a:p>
          <a:p>
            <a:pPr marL="447675" lvl="1" indent="-265113" algn="just">
              <a:lnSpc>
                <a:spcPct val="140000"/>
              </a:lnSpc>
              <a:buFont typeface="Arial" panose="020B0604020202020204" pitchFamily="34" charset="0"/>
              <a:buChar char="•"/>
            </a:pPr>
            <a:r>
              <a:rPr lang="zh-CN" altLang="en-US" sz="2400" dirty="0">
                <a:solidFill>
                  <a:srgbClr val="000000"/>
                </a:solidFill>
                <a:cs typeface="+mn-ea"/>
                <a:sym typeface="+mn-lt"/>
              </a:rPr>
              <a:t>卷积核是一个矩阵，里面的参数一般是根据经验来人为设置。如图所示，这是一个尺寸为2*2的卷积核，卷积核中的参数用数字编号1到4来代表。</a:t>
            </a:r>
          </a:p>
        </p:txBody>
      </p:sp>
      <p:pic>
        <p:nvPicPr>
          <p:cNvPr id="79" name="图片 79" descr="特征图1"/>
          <p:cNvPicPr>
            <a:picLocks noChangeAspect="1"/>
          </p:cNvPicPr>
          <p:nvPr/>
        </p:nvPicPr>
        <p:blipFill>
          <a:blip r:embed="rId2"/>
          <a:srcRect l="8415" t="6831" r="19879" b="53616"/>
          <a:stretch>
            <a:fillRect/>
          </a:stretch>
        </p:blipFill>
        <p:spPr>
          <a:xfrm>
            <a:off x="3925748" y="4297734"/>
            <a:ext cx="4609208" cy="1907129"/>
          </a:xfrm>
          <a:prstGeom prst="rect">
            <a:avLst/>
          </a:prstGeom>
        </p:spPr>
      </p:pic>
      <p:sp>
        <p:nvSpPr>
          <p:cNvPr id="10" name="标题 1">
            <a:extLst>
              <a:ext uri="{FF2B5EF4-FFF2-40B4-BE49-F238E27FC236}">
                <a16:creationId xmlns:a16="http://schemas.microsoft.com/office/drawing/2014/main" id="{33B6C0E9-C378-66E8-F8F1-4C280C9DAD8A}"/>
              </a:ext>
            </a:extLst>
          </p:cNvPr>
          <p:cNvSpPr txBox="1">
            <a:spLocks/>
          </p:cNvSpPr>
          <p:nvPr/>
        </p:nvSpPr>
        <p:spPr>
          <a:xfrm>
            <a:off x="352987" y="109593"/>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54D837AD-1598-2D2C-07C2-5E0C296B9C96}"/>
              </a:ext>
            </a:extLst>
          </p:cNvPr>
          <p:cNvSpPr txBox="1"/>
          <p:nvPr/>
        </p:nvSpPr>
        <p:spPr>
          <a:xfrm>
            <a:off x="485538" y="1033940"/>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22516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000"/>
                                        <p:tgtEl>
                                          <p:spTgt spid="79"/>
                                        </p:tgtEl>
                                      </p:cBhvr>
                                    </p:animEffect>
                                    <p:anim calcmode="lin" valueType="num">
                                      <p:cBhvr>
                                        <p:cTn id="17" dur="1000" fill="hold"/>
                                        <p:tgtEl>
                                          <p:spTgt spid="79"/>
                                        </p:tgtEl>
                                        <p:attrNameLst>
                                          <p:attrName>ppt_x</p:attrName>
                                        </p:attrNameLst>
                                      </p:cBhvr>
                                      <p:tavLst>
                                        <p:tav tm="0">
                                          <p:val>
                                            <p:strVal val="#ppt_x"/>
                                          </p:val>
                                        </p:tav>
                                        <p:tav tm="100000">
                                          <p:val>
                                            <p:strVal val="#ppt_x"/>
                                          </p:val>
                                        </p:tav>
                                      </p:tavLst>
                                    </p:anim>
                                    <p:anim calcmode="lin" valueType="num">
                                      <p:cBhvr>
                                        <p:cTn id="1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9" descr="特征图1"/>
          <p:cNvPicPr>
            <a:picLocks noChangeAspect="1"/>
          </p:cNvPicPr>
          <p:nvPr/>
        </p:nvPicPr>
        <p:blipFill>
          <a:blip r:embed="rId2"/>
          <a:srcRect l="8415" t="6831" r="19879" b="53616"/>
          <a:stretch>
            <a:fillRect/>
          </a:stretch>
        </p:blipFill>
        <p:spPr>
          <a:xfrm>
            <a:off x="3260836" y="4270347"/>
            <a:ext cx="5142042" cy="2127597"/>
          </a:xfrm>
          <a:prstGeom prst="rect">
            <a:avLst/>
          </a:prstGeom>
        </p:spPr>
      </p:pic>
      <p:sp>
        <p:nvSpPr>
          <p:cNvPr id="100" name="文本框 99"/>
          <p:cNvSpPr txBox="1"/>
          <p:nvPr/>
        </p:nvSpPr>
        <p:spPr>
          <a:xfrm>
            <a:off x="485538" y="1627607"/>
            <a:ext cx="8220789" cy="3133871"/>
          </a:xfrm>
          <a:prstGeom prst="rect">
            <a:avLst/>
          </a:prstGeom>
          <a:noFill/>
        </p:spPr>
        <p:txBody>
          <a:bodyPr wrap="square" rtlCol="0">
            <a:spAutoFit/>
          </a:bodyPr>
          <a:lstStyle/>
          <a:p>
            <a:pPr marL="360363" indent="-180975" algn="just" defTabSz="685800">
              <a:lnSpc>
                <a:spcPct val="140000"/>
              </a:lnSpc>
              <a:buFont typeface="Arial" panose="020B0604020202020204" pitchFamily="34" charset="0"/>
              <a:buChar char="•"/>
            </a:pPr>
            <a:r>
              <a:rPr sz="2400" dirty="0">
                <a:sym typeface="+mn-ea"/>
              </a:rPr>
              <a:t>卷积核从图像左上方开始，从左至右，从上到下依次滑动，每次滑动间隔1个或多个像素点，称为</a:t>
            </a:r>
            <a:r>
              <a:rPr sz="2400" dirty="0">
                <a:solidFill>
                  <a:srgbClr val="FF0000"/>
                </a:solidFill>
                <a:sym typeface="+mn-ea"/>
              </a:rPr>
              <a:t>步长</a:t>
            </a:r>
            <a:r>
              <a:rPr sz="2400" dirty="0">
                <a:sym typeface="+mn-ea"/>
              </a:rPr>
              <a:t>。每滑动一次，卷积核中的各参数与对应图像区域的像素点值进行</a:t>
            </a:r>
            <a:r>
              <a:rPr sz="2400" dirty="0">
                <a:solidFill>
                  <a:srgbClr val="FF0000"/>
                </a:solidFill>
                <a:sym typeface="+mn-ea"/>
              </a:rPr>
              <a:t>点乘</a:t>
            </a:r>
            <a:r>
              <a:rPr sz="2400" dirty="0">
                <a:sym typeface="+mn-ea"/>
              </a:rPr>
              <a:t>运算（即对应点的值相乘，</a:t>
            </a:r>
            <a:r>
              <a:rPr lang="zh-CN" altLang="en-US" sz="2400" dirty="0">
                <a:sym typeface="+mn-ea"/>
              </a:rPr>
              <a:t>再</a:t>
            </a:r>
            <a:r>
              <a:rPr sz="2400" dirty="0" err="1">
                <a:sym typeface="+mn-ea"/>
              </a:rPr>
              <a:t>对所有乘积相加</a:t>
            </a:r>
            <a:r>
              <a:rPr sz="2400" dirty="0">
                <a:sym typeface="+mn-ea"/>
              </a:rPr>
              <a:t>），</a:t>
            </a:r>
            <a:r>
              <a:rPr sz="2400" dirty="0" err="1">
                <a:sym typeface="+mn-ea"/>
              </a:rPr>
              <a:t>得到</a:t>
            </a:r>
            <a:r>
              <a:rPr lang="zh-CN" altLang="en-US" sz="2400" dirty="0">
                <a:sym typeface="+mn-ea"/>
              </a:rPr>
              <a:t>一个</a:t>
            </a:r>
            <a:r>
              <a:rPr sz="2400" dirty="0" err="1">
                <a:sym typeface="+mn-ea"/>
              </a:rPr>
              <a:t>新的像素点值</a:t>
            </a:r>
            <a:r>
              <a:rPr lang="zh-CN" altLang="en-US" sz="2400" dirty="0">
                <a:sym typeface="+mn-ea"/>
              </a:rPr>
              <a:t>，构成一个新的图像，作为卷积计算的最终结果（也称为特征图）。</a:t>
            </a:r>
          </a:p>
        </p:txBody>
      </p:sp>
      <p:sp>
        <p:nvSpPr>
          <p:cNvPr id="10" name="标题 1">
            <a:extLst>
              <a:ext uri="{FF2B5EF4-FFF2-40B4-BE49-F238E27FC236}">
                <a16:creationId xmlns:a16="http://schemas.microsoft.com/office/drawing/2014/main" id="{33B6C0E9-C378-66E8-F8F1-4C280C9DAD8A}"/>
              </a:ext>
            </a:extLst>
          </p:cNvPr>
          <p:cNvSpPr txBox="1">
            <a:spLocks/>
          </p:cNvSpPr>
          <p:nvPr/>
        </p:nvSpPr>
        <p:spPr>
          <a:xfrm>
            <a:off x="352987" y="109593"/>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54D837AD-1598-2D2C-07C2-5E0C296B9C96}"/>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33628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75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79" descr="特征图1">
            <a:extLst>
              <a:ext uri="{FF2B5EF4-FFF2-40B4-BE49-F238E27FC236}">
                <a16:creationId xmlns:a16="http://schemas.microsoft.com/office/drawing/2014/main" id="{FF8BC08F-B630-E64E-9580-F091CB0F3A23}"/>
              </a:ext>
            </a:extLst>
          </p:cNvPr>
          <p:cNvPicPr>
            <a:picLocks noChangeAspect="1"/>
          </p:cNvPicPr>
          <p:nvPr/>
        </p:nvPicPr>
        <p:blipFill>
          <a:blip r:embed="rId2"/>
          <a:srcRect l="8415" t="6831" r="19879" b="53616"/>
          <a:stretch>
            <a:fillRect/>
          </a:stretch>
        </p:blipFill>
        <p:spPr>
          <a:xfrm>
            <a:off x="4145650" y="4544290"/>
            <a:ext cx="4436118" cy="1835510"/>
          </a:xfrm>
          <a:prstGeom prst="rect">
            <a:avLst/>
          </a:prstGeom>
        </p:spPr>
      </p:pic>
      <mc:AlternateContent xmlns:mc="http://schemas.openxmlformats.org/markup-compatibility/2006" xmlns:a14="http://schemas.microsoft.com/office/drawing/2010/main">
        <mc:Choice Requires="a14">
          <p:sp>
            <p:nvSpPr>
              <p:cNvPr id="5" name="TextBox 2"/>
              <p:cNvSpPr txBox="1"/>
              <p:nvPr/>
            </p:nvSpPr>
            <p:spPr>
              <a:xfrm>
                <a:off x="521494" y="1714500"/>
                <a:ext cx="8060274" cy="2921505"/>
              </a:xfrm>
              <a:prstGeom prst="rect">
                <a:avLst/>
              </a:prstGeom>
              <a:noFill/>
            </p:spPr>
            <p:txBody>
              <a:bodyPr wrap="square" rtlCol="0">
                <a:spAutoFit/>
              </a:bodyPr>
              <a:lstStyle/>
              <a:p>
                <a:pPr marL="539750" lvl="1" indent="-269875" algn="just">
                  <a:lnSpc>
                    <a:spcPct val="130000"/>
                  </a:lnSpc>
                  <a:buFont typeface="Arial" panose="020B0604020202020204" pitchFamily="34" charset="0"/>
                  <a:buChar char="•"/>
                </a:pPr>
                <a:r>
                  <a:rPr lang="zh-CN" altLang="en-US" sz="2400" kern="100" dirty="0">
                    <a:solidFill>
                      <a:srgbClr val="000000"/>
                    </a:solidFill>
                    <a:cs typeface="宋体" panose="02010600030101010101" pitchFamily="2" charset="-122"/>
                  </a:rPr>
                  <a:t>如图所示，</a:t>
                </a:r>
                <a:r>
                  <a:rPr lang="zh-CN" altLang="zh-CN" sz="2400" kern="100" dirty="0">
                    <a:solidFill>
                      <a:srgbClr val="000000"/>
                    </a:solidFill>
                    <a:cs typeface="宋体" panose="02010600030101010101" pitchFamily="2" charset="-122"/>
                  </a:rPr>
                  <a:t>按水平和垂直方向步长均为</a:t>
                </a:r>
                <a:r>
                  <a:rPr lang="en-US" altLang="zh-CN" sz="2400" kern="100" dirty="0">
                    <a:solidFill>
                      <a:srgbClr val="000000"/>
                    </a:solidFill>
                    <a:cs typeface="宋体" panose="02010600030101010101" pitchFamily="2" charset="-122"/>
                  </a:rPr>
                  <a:t>1</a:t>
                </a:r>
                <a:r>
                  <a:rPr lang="zh-CN" altLang="zh-CN" sz="2400" kern="100" dirty="0">
                    <a:solidFill>
                      <a:srgbClr val="000000"/>
                    </a:solidFill>
                    <a:cs typeface="宋体" panose="02010600030101010101" pitchFamily="2" charset="-122"/>
                  </a:rPr>
                  <a:t>（每次滑动</a:t>
                </a:r>
                <a:r>
                  <a:rPr lang="en-US" altLang="zh-CN" sz="2400" kern="100" dirty="0">
                    <a:solidFill>
                      <a:srgbClr val="000000"/>
                    </a:solidFill>
                    <a:cs typeface="宋体" panose="02010600030101010101" pitchFamily="2" charset="-122"/>
                  </a:rPr>
                  <a:t>1</a:t>
                </a:r>
                <a:r>
                  <a:rPr lang="zh-CN" altLang="zh-CN" sz="2400" kern="100" dirty="0">
                    <a:solidFill>
                      <a:srgbClr val="000000"/>
                    </a:solidFill>
                    <a:cs typeface="宋体" panose="02010600030101010101" pitchFamily="2" charset="-122"/>
                  </a:rPr>
                  <a:t>个点）进行计算得到的特征图各像素点值，用符号来代表</a:t>
                </a:r>
                <a:r>
                  <a:rPr lang="zh-CN" altLang="en-US"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marL="539750" lvl="1" indent="-269875"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计算特征图左上角的像素点值</a:t>
                </a:r>
                <a:r>
                  <a:rPr lang="en-US" altLang="zh-CN" sz="2400" kern="100" dirty="0">
                    <a:solidFill>
                      <a:srgbClr val="000000"/>
                    </a:solidFill>
                    <a:cs typeface="宋体" panose="02010600030101010101" pitchFamily="2" charset="-122"/>
                  </a:rPr>
                  <a:t>I</a:t>
                </a:r>
                <a:r>
                  <a:rPr lang="zh-CN" altLang="zh-CN" sz="2400" kern="100" dirty="0">
                    <a:solidFill>
                      <a:srgbClr val="000000"/>
                    </a:solidFill>
                    <a:cs typeface="宋体" panose="02010600030101010101" pitchFamily="2" charset="-122"/>
                  </a:rPr>
                  <a:t>时，图像点</a:t>
                </a:r>
                <a:r>
                  <a:rPr lang="en-US" altLang="zh-CN" sz="2400" kern="100" dirty="0">
                    <a:solidFill>
                      <a:srgbClr val="000000"/>
                    </a:solidFill>
                    <a:cs typeface="宋体" panose="02010600030101010101" pitchFamily="2" charset="-122"/>
                  </a:rPr>
                  <a:t>a</a:t>
                </a:r>
                <a:r>
                  <a:rPr lang="zh-CN" altLang="zh-CN" sz="2400" kern="100" dirty="0">
                    <a:solidFill>
                      <a:srgbClr val="000000"/>
                    </a:solidFill>
                    <a:cs typeface="宋体" panose="02010600030101010101" pitchFamily="2" charset="-122"/>
                  </a:rPr>
                  <a:t>与卷积核参数</a:t>
                </a:r>
                <a:r>
                  <a:rPr lang="en-US" altLang="zh-CN" sz="2400" kern="100" dirty="0">
                    <a:solidFill>
                      <a:srgbClr val="000000"/>
                    </a:solidFill>
                    <a:cs typeface="宋体" panose="02010600030101010101" pitchFamily="2" charset="-122"/>
                  </a:rPr>
                  <a:t>1</a:t>
                </a:r>
                <a:r>
                  <a:rPr lang="zh-CN" altLang="zh-CN" sz="2400" kern="100" dirty="0">
                    <a:solidFill>
                      <a:srgbClr val="000000"/>
                    </a:solidFill>
                    <a:cs typeface="宋体" panose="02010600030101010101" pitchFamily="2" charset="-122"/>
                  </a:rPr>
                  <a:t>相对应，图像点</a:t>
                </a:r>
                <a:r>
                  <a:rPr lang="en-US" altLang="zh-CN" sz="2400" kern="100" dirty="0">
                    <a:solidFill>
                      <a:srgbClr val="000000"/>
                    </a:solidFill>
                    <a:cs typeface="宋体" panose="02010600030101010101" pitchFamily="2" charset="-122"/>
                  </a:rPr>
                  <a:t>b</a:t>
                </a:r>
                <a:r>
                  <a:rPr lang="zh-CN" altLang="zh-CN" sz="2400" kern="100" dirty="0">
                    <a:solidFill>
                      <a:srgbClr val="000000"/>
                    </a:solidFill>
                    <a:cs typeface="宋体" panose="02010600030101010101" pitchFamily="2" charset="-122"/>
                  </a:rPr>
                  <a:t>与卷积核参数</a:t>
                </a:r>
                <a:r>
                  <a:rPr lang="en-US" altLang="zh-CN" sz="2400" kern="100" dirty="0">
                    <a:solidFill>
                      <a:srgbClr val="000000"/>
                    </a:solidFill>
                    <a:cs typeface="宋体" panose="02010600030101010101" pitchFamily="2" charset="-122"/>
                  </a:rPr>
                  <a:t>2</a:t>
                </a:r>
                <a:r>
                  <a:rPr lang="zh-CN" altLang="zh-CN" sz="2400" kern="100" dirty="0">
                    <a:solidFill>
                      <a:srgbClr val="000000"/>
                    </a:solidFill>
                    <a:cs typeface="宋体" panose="02010600030101010101" pitchFamily="2" charset="-122"/>
                  </a:rPr>
                  <a:t>相对应，图像点</a:t>
                </a:r>
                <a:r>
                  <a:rPr lang="en-US" altLang="zh-CN" sz="2400" kern="100" dirty="0">
                    <a:solidFill>
                      <a:srgbClr val="000000"/>
                    </a:solidFill>
                    <a:cs typeface="宋体" panose="02010600030101010101" pitchFamily="2" charset="-122"/>
                  </a:rPr>
                  <a:t>e</a:t>
                </a:r>
                <a:r>
                  <a:rPr lang="zh-CN" altLang="zh-CN" sz="2400" kern="100" dirty="0">
                    <a:solidFill>
                      <a:srgbClr val="000000"/>
                    </a:solidFill>
                    <a:cs typeface="宋体" panose="02010600030101010101" pitchFamily="2" charset="-122"/>
                  </a:rPr>
                  <a:t>与卷积核参数</a:t>
                </a:r>
                <a:r>
                  <a:rPr lang="en-US" altLang="zh-CN" sz="2400" kern="100" dirty="0">
                    <a:solidFill>
                      <a:srgbClr val="000000"/>
                    </a:solidFill>
                    <a:cs typeface="宋体" panose="02010600030101010101" pitchFamily="2" charset="-122"/>
                  </a:rPr>
                  <a:t>3</a:t>
                </a:r>
                <a:r>
                  <a:rPr lang="zh-CN" altLang="zh-CN" sz="2400" kern="100" dirty="0">
                    <a:solidFill>
                      <a:srgbClr val="000000"/>
                    </a:solidFill>
                    <a:cs typeface="宋体" panose="02010600030101010101" pitchFamily="2" charset="-122"/>
                  </a:rPr>
                  <a:t>相对应，图像点</a:t>
                </a:r>
                <a:r>
                  <a:rPr lang="en-US" altLang="zh-CN" sz="2400" kern="100" dirty="0">
                    <a:solidFill>
                      <a:srgbClr val="000000"/>
                    </a:solidFill>
                    <a:cs typeface="宋体" panose="02010600030101010101" pitchFamily="2" charset="-122"/>
                  </a:rPr>
                  <a:t>f</a:t>
                </a:r>
                <a:r>
                  <a:rPr lang="zh-CN" altLang="zh-CN" sz="2400" kern="100" dirty="0">
                    <a:solidFill>
                      <a:srgbClr val="000000"/>
                    </a:solidFill>
                    <a:cs typeface="宋体" panose="02010600030101010101" pitchFamily="2" charset="-122"/>
                  </a:rPr>
                  <a:t>与卷积核参数</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相对应，因此</a:t>
                </a:r>
                <a14:m>
                  <m:oMath xmlns:m="http://schemas.openxmlformats.org/officeDocument/2006/math">
                    <m:r>
                      <a:rPr lang="en-US" altLang="zh-CN" sz="2400" i="1" kern="100" dirty="0">
                        <a:solidFill>
                          <a:srgbClr val="000000"/>
                        </a:solidFill>
                        <a:latin typeface="Cambria Math" panose="02040503050406030204" pitchFamily="18" charset="0"/>
                        <a:cs typeface="宋体" panose="02010600030101010101" pitchFamily="2" charset="-122"/>
                      </a:rPr>
                      <m:t>𝐼</m:t>
                    </m:r>
                    <m:r>
                      <a:rPr lang="en-US" altLang="zh-CN" sz="2400" i="1" kern="100" dirty="0">
                        <a:solidFill>
                          <a:srgbClr val="000000"/>
                        </a:solidFill>
                        <a:latin typeface="Cambria Math" panose="02040503050406030204" pitchFamily="18" charset="0"/>
                        <a:cs typeface="宋体" panose="02010600030101010101" pitchFamily="2" charset="-122"/>
                      </a:rPr>
                      <m:t>=(</m:t>
                    </m:r>
                    <m:r>
                      <a:rPr lang="en-US" altLang="zh-CN" sz="2400" i="1" kern="100" dirty="0">
                        <a:solidFill>
                          <a:srgbClr val="000000"/>
                        </a:solidFill>
                        <a:latin typeface="Cambria Math" panose="02040503050406030204" pitchFamily="18" charset="0"/>
                        <a:cs typeface="宋体" panose="02010600030101010101" pitchFamily="2" charset="-122"/>
                      </a:rPr>
                      <m:t>𝑎</m:t>
                    </m:r>
                    <m:r>
                      <a:rPr lang="en-US" altLang="zh-CN" sz="2400" i="1" kern="100" dirty="0">
                        <a:solidFill>
                          <a:srgbClr val="000000"/>
                        </a:solidFill>
                        <a:latin typeface="Cambria Math" panose="02040503050406030204" pitchFamily="18" charset="0"/>
                        <a:cs typeface="宋体" panose="02010600030101010101" pitchFamily="2" charset="-122"/>
                      </a:rPr>
                      <m:t>∗</m:t>
                    </m:r>
                    <m:r>
                      <a:rPr lang="en-US" altLang="zh-CN" sz="2400" i="1" kern="100" dirty="0">
                        <a:solidFill>
                          <a:srgbClr val="000000"/>
                        </a:solidFill>
                        <a:latin typeface="Cambria Math" panose="02040503050406030204" pitchFamily="18" charset="0"/>
                        <a:cs typeface="宋体" panose="02010600030101010101" pitchFamily="2" charset="-122"/>
                      </a:rPr>
                      <m:t>1</m:t>
                    </m:r>
                    <m:r>
                      <a:rPr lang="en-US" altLang="zh-CN" sz="2400" i="1" kern="100" dirty="0">
                        <a:solidFill>
                          <a:srgbClr val="000000"/>
                        </a:solidFill>
                        <a:latin typeface="Cambria Math" panose="02040503050406030204" pitchFamily="18" charset="0"/>
                        <a:cs typeface="宋体" panose="02010600030101010101" pitchFamily="2" charset="-122"/>
                      </a:rPr>
                      <m:t>+</m:t>
                    </m:r>
                    <m:r>
                      <a:rPr lang="en-US" altLang="zh-CN" sz="2400" i="1" kern="100" dirty="0">
                        <a:solidFill>
                          <a:srgbClr val="000000"/>
                        </a:solidFill>
                        <a:latin typeface="Cambria Math" panose="02040503050406030204" pitchFamily="18" charset="0"/>
                        <a:cs typeface="宋体" panose="02010600030101010101" pitchFamily="2" charset="-122"/>
                      </a:rPr>
                      <m:t>𝑏</m:t>
                    </m:r>
                    <m:r>
                      <a:rPr lang="en-US" altLang="zh-CN" sz="2400" i="1" kern="100" dirty="0">
                        <a:solidFill>
                          <a:srgbClr val="000000"/>
                        </a:solidFill>
                        <a:latin typeface="Cambria Math" panose="02040503050406030204" pitchFamily="18" charset="0"/>
                        <a:cs typeface="宋体" panose="02010600030101010101" pitchFamily="2" charset="-122"/>
                      </a:rPr>
                      <m:t>∗</m:t>
                    </m:r>
                    <m:r>
                      <a:rPr lang="en-US" altLang="zh-CN" sz="2400" i="1" kern="100" dirty="0">
                        <a:solidFill>
                          <a:srgbClr val="000000"/>
                        </a:solidFill>
                        <a:latin typeface="Cambria Math" panose="02040503050406030204" pitchFamily="18" charset="0"/>
                        <a:cs typeface="宋体" panose="02010600030101010101" pitchFamily="2" charset="-122"/>
                      </a:rPr>
                      <m:t>2</m:t>
                    </m:r>
                    <m:r>
                      <a:rPr lang="en-US" altLang="zh-CN" sz="2400" i="1" kern="100" dirty="0">
                        <a:solidFill>
                          <a:srgbClr val="000000"/>
                        </a:solidFill>
                        <a:latin typeface="Cambria Math" panose="02040503050406030204" pitchFamily="18" charset="0"/>
                        <a:cs typeface="宋体" panose="02010600030101010101" pitchFamily="2" charset="-122"/>
                      </a:rPr>
                      <m:t>+</m:t>
                    </m:r>
                    <m:r>
                      <a:rPr lang="en-US" altLang="zh-CN" sz="2400" i="1" kern="100" dirty="0">
                        <a:solidFill>
                          <a:srgbClr val="000000"/>
                        </a:solidFill>
                        <a:latin typeface="Cambria Math" panose="02040503050406030204" pitchFamily="18" charset="0"/>
                        <a:cs typeface="宋体" panose="02010600030101010101" pitchFamily="2" charset="-122"/>
                      </a:rPr>
                      <m:t>𝑒</m:t>
                    </m:r>
                    <m:r>
                      <a:rPr lang="en-US" altLang="zh-CN" sz="2400" i="1" kern="100" dirty="0">
                        <a:solidFill>
                          <a:srgbClr val="000000"/>
                        </a:solidFill>
                        <a:latin typeface="Cambria Math" panose="02040503050406030204" pitchFamily="18" charset="0"/>
                        <a:cs typeface="宋体" panose="02010600030101010101" pitchFamily="2" charset="-122"/>
                      </a:rPr>
                      <m:t>∗</m:t>
                    </m:r>
                    <m:r>
                      <a:rPr lang="en-US" altLang="zh-CN" sz="2400" i="1" kern="100" dirty="0">
                        <a:solidFill>
                          <a:srgbClr val="000000"/>
                        </a:solidFill>
                        <a:latin typeface="Cambria Math" panose="02040503050406030204" pitchFamily="18" charset="0"/>
                        <a:cs typeface="宋体" panose="02010600030101010101" pitchFamily="2" charset="-122"/>
                      </a:rPr>
                      <m:t>3</m:t>
                    </m:r>
                    <m:r>
                      <a:rPr lang="en-US" altLang="zh-CN" sz="2400" i="1" kern="100" dirty="0">
                        <a:solidFill>
                          <a:srgbClr val="000000"/>
                        </a:solidFill>
                        <a:latin typeface="Cambria Math" panose="02040503050406030204" pitchFamily="18" charset="0"/>
                        <a:cs typeface="宋体" panose="02010600030101010101" pitchFamily="2" charset="-122"/>
                      </a:rPr>
                      <m:t>+</m:t>
                    </m:r>
                    <m:r>
                      <a:rPr lang="en-US" altLang="zh-CN" sz="2400" i="1" kern="100" dirty="0">
                        <a:solidFill>
                          <a:srgbClr val="000000"/>
                        </a:solidFill>
                        <a:latin typeface="Cambria Math" panose="02040503050406030204" pitchFamily="18" charset="0"/>
                        <a:cs typeface="宋体" panose="02010600030101010101" pitchFamily="2" charset="-122"/>
                      </a:rPr>
                      <m:t>𝑓</m:t>
                    </m:r>
                    <m:r>
                      <a:rPr lang="en-US" altLang="zh-CN" sz="2400" i="1" kern="100" dirty="0">
                        <a:solidFill>
                          <a:srgbClr val="000000"/>
                        </a:solidFill>
                        <a:latin typeface="Cambria Math" panose="02040503050406030204" pitchFamily="18" charset="0"/>
                        <a:cs typeface="宋体" panose="02010600030101010101" pitchFamily="2" charset="-122"/>
                      </a:rPr>
                      <m:t>∗</m:t>
                    </m:r>
                    <m:r>
                      <a:rPr lang="en-US" altLang="zh-CN" sz="2400" i="1" kern="100" dirty="0">
                        <a:solidFill>
                          <a:srgbClr val="000000"/>
                        </a:solidFill>
                        <a:latin typeface="Cambria Math" panose="02040503050406030204" pitchFamily="18" charset="0"/>
                        <a:cs typeface="宋体" panose="02010600030101010101" pitchFamily="2" charset="-122"/>
                      </a:rPr>
                      <m:t>4</m:t>
                    </m:r>
                    <m:r>
                      <a:rPr lang="en-US" altLang="zh-CN" sz="2400" i="1" kern="100" dirty="0">
                        <a:solidFill>
                          <a:srgbClr val="000000"/>
                        </a:solidFill>
                        <a:latin typeface="Cambria Math" panose="02040503050406030204" pitchFamily="18" charset="0"/>
                        <a:cs typeface="宋体" panose="02010600030101010101" pitchFamily="2" charset="-122"/>
                      </a:rPr>
                      <m:t>)</m:t>
                    </m:r>
                  </m:oMath>
                </a14:m>
                <a:r>
                  <a:rPr lang="zh-CN" altLang="zh-CN" sz="2400" kern="100" dirty="0">
                    <a:solidFill>
                      <a:srgbClr val="000000"/>
                    </a:solidFill>
                    <a:cs typeface="宋体" panose="02010600030101010101" pitchFamily="2" charset="-122"/>
                  </a:rPr>
                  <a:t>，以此类推</a:t>
                </a:r>
                <a:r>
                  <a:rPr lang="zh-CN" altLang="en-US" sz="2400" kern="100" dirty="0">
                    <a:solidFill>
                      <a:srgbClr val="000000"/>
                    </a:solidFill>
                    <a:cs typeface="宋体" panose="02010600030101010101" pitchFamily="2" charset="-122"/>
                  </a:rPr>
                  <a:t>。</a:t>
                </a:r>
                <a:endParaRPr lang="zh-CN" altLang="en-US" sz="2400" dirty="0">
                  <a:solidFill>
                    <a:srgbClr val="000000"/>
                  </a:solidFill>
                  <a:cs typeface="+mn-ea"/>
                  <a:sym typeface="+mn-lt"/>
                </a:endParaRPr>
              </a:p>
            </p:txBody>
          </p:sp>
        </mc:Choice>
        <mc:Fallback xmlns="">
          <p:sp>
            <p:nvSpPr>
              <p:cNvPr id="5" name="TextBox 2"/>
              <p:cNvSpPr txBox="1">
                <a:spLocks noRot="1" noChangeAspect="1" noMove="1" noResize="1" noEditPoints="1" noAdjustHandles="1" noChangeArrowheads="1" noChangeShapeType="1" noTextEdit="1"/>
              </p:cNvSpPr>
              <p:nvPr/>
            </p:nvSpPr>
            <p:spPr>
              <a:xfrm>
                <a:off x="521494" y="1714500"/>
                <a:ext cx="8060274" cy="2921505"/>
              </a:xfrm>
              <a:prstGeom prst="rect">
                <a:avLst/>
              </a:prstGeom>
              <a:blipFill>
                <a:blip r:embed="rId3"/>
                <a:stretch>
                  <a:fillRect t="-209" r="-4992" b="-3340"/>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C6B7F3D5-904C-98EA-31FA-A2497526CF28}"/>
              </a:ext>
            </a:extLst>
          </p:cNvPr>
          <p:cNvSpPr txBox="1">
            <a:spLocks/>
          </p:cNvSpPr>
          <p:nvPr/>
        </p:nvSpPr>
        <p:spPr>
          <a:xfrm>
            <a:off x="352987" y="149336"/>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CBDD4EBA-4D08-955F-A51C-777848E73DE2}"/>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54452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8101012" y="6405564"/>
            <a:ext cx="1042988" cy="365125"/>
          </a:xfrm>
        </p:spPr>
        <p:txBody>
          <a:bodyPr/>
          <a:lstStyle/>
          <a:p>
            <a:pPr>
              <a:defRPr/>
            </a:pPr>
            <a:fld id="{5B081EB6-D196-45DC-8112-82044C796D0F}" type="slidenum">
              <a:rPr lang="zh-CN" altLang="en-US"/>
              <a:t>23</a:t>
            </a:fld>
            <a:endParaRPr lang="zh-CN" altLang="en-US" dirty="0"/>
          </a:p>
        </p:txBody>
      </p:sp>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pic>
        <p:nvPicPr>
          <p:cNvPr id="6" name="图片 5" descr="特征图2"/>
          <p:cNvPicPr/>
          <p:nvPr/>
        </p:nvPicPr>
        <p:blipFill>
          <a:blip r:embed="rId2"/>
          <a:srcRect l="8475" t="7216" r="19904" b="54613"/>
          <a:stretch>
            <a:fillRect/>
          </a:stretch>
        </p:blipFill>
        <p:spPr>
          <a:xfrm>
            <a:off x="952499" y="1721495"/>
            <a:ext cx="4866409" cy="1904241"/>
          </a:xfrm>
          <a:prstGeom prst="rect">
            <a:avLst/>
          </a:prstGeom>
        </p:spPr>
      </p:pic>
      <p:pic>
        <p:nvPicPr>
          <p:cNvPr id="7" name="图片 6" descr="特征图3"/>
          <p:cNvPicPr/>
          <p:nvPr/>
        </p:nvPicPr>
        <p:blipFill>
          <a:blip r:embed="rId3"/>
          <a:srcRect l="9343" t="7361" r="19855" b="54918"/>
          <a:stretch>
            <a:fillRect/>
          </a:stretch>
        </p:blipFill>
        <p:spPr>
          <a:xfrm>
            <a:off x="3773630" y="3805844"/>
            <a:ext cx="4707904" cy="2075409"/>
          </a:xfrm>
          <a:prstGeom prst="rect">
            <a:avLst/>
          </a:prstGeom>
        </p:spPr>
      </p:pic>
      <p:sp>
        <p:nvSpPr>
          <p:cNvPr id="8" name="标题 1">
            <a:extLst>
              <a:ext uri="{FF2B5EF4-FFF2-40B4-BE49-F238E27FC236}">
                <a16:creationId xmlns:a16="http://schemas.microsoft.com/office/drawing/2014/main" id="{214D83C4-5FFA-3167-1036-DF371229C228}"/>
              </a:ext>
            </a:extLst>
          </p:cNvPr>
          <p:cNvSpPr txBox="1">
            <a:spLocks/>
          </p:cNvSpPr>
          <p:nvPr/>
        </p:nvSpPr>
        <p:spPr>
          <a:xfrm>
            <a:off x="352987" y="149336"/>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B6034CD-81E4-D1C0-2E51-F27027D662C7}"/>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266583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pic>
        <p:nvPicPr>
          <p:cNvPr id="4" name="图片 3" descr="特征图4"/>
          <p:cNvPicPr/>
          <p:nvPr/>
        </p:nvPicPr>
        <p:blipFill>
          <a:blip r:embed="rId2"/>
          <a:srcRect l="8475" t="6429" r="18590" b="52314"/>
          <a:stretch>
            <a:fillRect/>
          </a:stretch>
        </p:blipFill>
        <p:spPr>
          <a:xfrm>
            <a:off x="722147" y="1653279"/>
            <a:ext cx="4029962" cy="2135937"/>
          </a:xfrm>
          <a:prstGeom prst="rect">
            <a:avLst/>
          </a:prstGeom>
        </p:spPr>
      </p:pic>
      <p:pic>
        <p:nvPicPr>
          <p:cNvPr id="5" name="图片 4" descr="特征图5"/>
          <p:cNvPicPr/>
          <p:nvPr/>
        </p:nvPicPr>
        <p:blipFill>
          <a:blip r:embed="rId3"/>
          <a:srcRect l="9500" t="14947" r="11561" b="44246"/>
          <a:stretch>
            <a:fillRect/>
          </a:stretch>
        </p:blipFill>
        <p:spPr>
          <a:xfrm>
            <a:off x="722147" y="4163290"/>
            <a:ext cx="4029962" cy="2001982"/>
          </a:xfrm>
          <a:prstGeom prst="rect">
            <a:avLst/>
          </a:prstGeom>
        </p:spPr>
      </p:pic>
      <p:sp>
        <p:nvSpPr>
          <p:cNvPr id="6" name="文本框 5"/>
          <p:cNvSpPr txBox="1"/>
          <p:nvPr/>
        </p:nvSpPr>
        <p:spPr>
          <a:xfrm>
            <a:off x="4996384" y="1016398"/>
            <a:ext cx="3606165" cy="5562228"/>
          </a:xfrm>
          <a:prstGeom prst="rect">
            <a:avLst/>
          </a:prstGeom>
          <a:noFill/>
        </p:spPr>
        <p:txBody>
          <a:bodyPr wrap="square">
            <a:spAutoFit/>
          </a:bodyPr>
          <a:lstStyle/>
          <a:p>
            <a:pPr marL="360363" lvl="1" indent="-360363" algn="just">
              <a:lnSpc>
                <a:spcPct val="150000"/>
              </a:lnSpc>
              <a:spcAft>
                <a:spcPts val="450"/>
              </a:spcAft>
              <a:buFont typeface="Arial" panose="020B0604020202020204" pitchFamily="34" charset="0"/>
              <a:buChar char="•"/>
            </a:pPr>
            <a:r>
              <a:rPr lang="zh-CN" altLang="zh-CN" sz="2400" dirty="0"/>
              <a:t>从上述计算中可以看出，用卷积核每做一次计算，可得出特征图的一个点，这个点包含了原来图像中对应</a:t>
            </a:r>
            <a:r>
              <a:rPr lang="en-US" altLang="zh-CN" sz="2400" dirty="0"/>
              <a:t>4</a:t>
            </a:r>
            <a:r>
              <a:rPr lang="zh-CN" altLang="zh-CN" sz="2400" dirty="0"/>
              <a:t>个点的信息，因此可理解为该点包含了原始图像的部分信息。同时，卷积核的尺寸也意味着视觉感受区域（感受野）的大小。</a:t>
            </a:r>
          </a:p>
        </p:txBody>
      </p:sp>
      <p:sp>
        <p:nvSpPr>
          <p:cNvPr id="9" name="标题 1">
            <a:extLst>
              <a:ext uri="{FF2B5EF4-FFF2-40B4-BE49-F238E27FC236}">
                <a16:creationId xmlns:a16="http://schemas.microsoft.com/office/drawing/2014/main" id="{E3223778-579D-6779-5A2D-44670D58A99E}"/>
              </a:ext>
            </a:extLst>
          </p:cNvPr>
          <p:cNvSpPr txBox="1">
            <a:spLocks/>
          </p:cNvSpPr>
          <p:nvPr/>
        </p:nvSpPr>
        <p:spPr>
          <a:xfrm>
            <a:off x="352987" y="149336"/>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4CFACB2B-2493-0E1B-A188-E2DEC57CCBD5}"/>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214260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pic>
        <p:nvPicPr>
          <p:cNvPr id="4" name="图片 3"/>
          <p:cNvPicPr/>
          <p:nvPr/>
        </p:nvPicPr>
        <p:blipFill>
          <a:blip r:embed="rId2">
            <a:extLst>
              <a:ext uri="{28A0092B-C50C-407E-A947-70E740481C1C}">
                <a14:useLocalDpi xmlns:a14="http://schemas.microsoft.com/office/drawing/2010/main" val="0"/>
              </a:ext>
            </a:extLst>
          </a:blip>
          <a:srcRect l="-126" t="3365" r="2576" b="29843"/>
          <a:stretch>
            <a:fillRect/>
          </a:stretch>
        </p:blipFill>
        <p:spPr>
          <a:xfrm>
            <a:off x="4818985" y="921205"/>
            <a:ext cx="4279392" cy="1928051"/>
          </a:xfrm>
          <a:prstGeom prst="rect">
            <a:avLst/>
          </a:prstGeom>
          <a:ln>
            <a:noFill/>
          </a:ln>
        </p:spPr>
      </p:pic>
      <p:sp>
        <p:nvSpPr>
          <p:cNvPr id="9" name="TextBox 2"/>
          <p:cNvSpPr txBox="1"/>
          <p:nvPr/>
        </p:nvSpPr>
        <p:spPr>
          <a:xfrm>
            <a:off x="485538" y="1749967"/>
            <a:ext cx="8096229" cy="4361900"/>
          </a:xfrm>
          <a:prstGeom prst="rect">
            <a:avLst/>
          </a:prstGeom>
          <a:noFill/>
        </p:spPr>
        <p:txBody>
          <a:bodyPr wrap="square" rtlCol="0">
            <a:spAutoFit/>
          </a:bodyPr>
          <a:lstStyle/>
          <a:p>
            <a:pPr marL="539750" lvl="1" indent="-269875" algn="just">
              <a:lnSpc>
                <a:spcPct val="130000"/>
              </a:lnSpc>
              <a:buFont typeface="Arial" panose="020B0604020202020204" pitchFamily="34" charset="0"/>
              <a:buChar char="•"/>
            </a:pPr>
            <a:r>
              <a:rPr lang="zh-CN" altLang="zh-CN" sz="2400" dirty="0">
                <a:solidFill>
                  <a:srgbClr val="000000"/>
                </a:solidFill>
                <a:cs typeface="+mn-ea"/>
              </a:rPr>
              <a:t>对于由三原色（红、绿、蓝）</a:t>
            </a:r>
            <a:endParaRPr lang="en-US" altLang="zh-CN" sz="2400" dirty="0">
              <a:solidFill>
                <a:srgbClr val="000000"/>
              </a:solidFill>
              <a:cs typeface="+mn-ea"/>
            </a:endParaRPr>
          </a:p>
          <a:p>
            <a:pPr marL="269875" lvl="1" algn="just">
              <a:lnSpc>
                <a:spcPct val="130000"/>
              </a:lnSpc>
            </a:pPr>
            <a:r>
              <a:rPr lang="en-US" altLang="zh-CN" sz="2400" dirty="0">
                <a:solidFill>
                  <a:srgbClr val="000000"/>
                </a:solidFill>
                <a:cs typeface="+mn-ea"/>
              </a:rPr>
              <a:t>   </a:t>
            </a:r>
            <a:r>
              <a:rPr lang="zh-CN" altLang="zh-CN" sz="2400" dirty="0">
                <a:solidFill>
                  <a:srgbClr val="000000"/>
                </a:solidFill>
                <a:cs typeface="+mn-ea"/>
              </a:rPr>
              <a:t>构成的彩色图像，则需要把三</a:t>
            </a:r>
            <a:endParaRPr lang="en-US" altLang="zh-CN" sz="2400" dirty="0">
              <a:solidFill>
                <a:srgbClr val="000000"/>
              </a:solidFill>
              <a:cs typeface="+mn-ea"/>
            </a:endParaRPr>
          </a:p>
          <a:p>
            <a:pPr marL="269875" lvl="1" algn="just">
              <a:lnSpc>
                <a:spcPct val="130000"/>
              </a:lnSpc>
            </a:pPr>
            <a:r>
              <a:rPr lang="en-US" altLang="zh-CN" sz="2400" dirty="0">
                <a:solidFill>
                  <a:srgbClr val="000000"/>
                </a:solidFill>
                <a:cs typeface="+mn-ea"/>
              </a:rPr>
              <a:t>   </a:t>
            </a:r>
            <a:r>
              <a:rPr lang="zh-CN" altLang="zh-CN" sz="2400" dirty="0">
                <a:solidFill>
                  <a:srgbClr val="000000"/>
                </a:solidFill>
                <a:cs typeface="+mn-ea"/>
              </a:rPr>
              <a:t>种原色当作三个独立的图（也称为三个通道），各使用</a:t>
            </a:r>
            <a:r>
              <a:rPr lang="en-US" altLang="zh-CN" sz="2400" dirty="0">
                <a:solidFill>
                  <a:srgbClr val="000000"/>
                </a:solidFill>
                <a:cs typeface="+mn-ea"/>
              </a:rPr>
              <a:t>  </a:t>
            </a:r>
          </a:p>
          <a:p>
            <a:pPr marL="269875" lvl="1" algn="just">
              <a:lnSpc>
                <a:spcPct val="130000"/>
              </a:lnSpc>
            </a:pPr>
            <a:r>
              <a:rPr lang="en-US" altLang="zh-CN" sz="2400" dirty="0">
                <a:solidFill>
                  <a:srgbClr val="000000"/>
                </a:solidFill>
                <a:cs typeface="+mn-ea"/>
              </a:rPr>
              <a:t>   </a:t>
            </a:r>
            <a:r>
              <a:rPr lang="zh-CN" altLang="zh-CN" sz="2400" dirty="0">
                <a:solidFill>
                  <a:srgbClr val="000000"/>
                </a:solidFill>
                <a:cs typeface="+mn-ea"/>
              </a:rPr>
              <a:t>一个卷积核来处理。</a:t>
            </a:r>
            <a:endParaRPr lang="en-US" altLang="zh-CN" sz="2400" dirty="0">
              <a:solidFill>
                <a:srgbClr val="000000"/>
              </a:solidFill>
              <a:cs typeface="+mn-ea"/>
            </a:endParaRPr>
          </a:p>
          <a:p>
            <a:pPr marL="539750" lvl="1" indent="-269875" algn="just">
              <a:lnSpc>
                <a:spcPct val="130000"/>
              </a:lnSpc>
              <a:buFont typeface="Arial" panose="020B0604020202020204" pitchFamily="34" charset="0"/>
              <a:buChar char="•"/>
            </a:pPr>
            <a:r>
              <a:rPr lang="zh-CN" altLang="zh-CN" sz="2400" dirty="0">
                <a:solidFill>
                  <a:srgbClr val="000000"/>
                </a:solidFill>
                <a:cs typeface="+mn-ea"/>
              </a:rPr>
              <a:t>然后将三个图处理后的三个特征图上对应点直接通过求和方式叠加，得到该彩色图像的特征图</a:t>
            </a:r>
            <a:r>
              <a:rPr lang="zh-CN" altLang="en-US" sz="2400" dirty="0">
                <a:solidFill>
                  <a:srgbClr val="000000"/>
                </a:solidFill>
                <a:cs typeface="+mn-ea"/>
              </a:rPr>
              <a:t>。</a:t>
            </a:r>
            <a:endParaRPr lang="en-US" altLang="zh-CN" sz="2400" dirty="0">
              <a:solidFill>
                <a:srgbClr val="000000"/>
              </a:solidFill>
              <a:cs typeface="+mn-ea"/>
            </a:endParaRPr>
          </a:p>
          <a:p>
            <a:pPr marL="539750" lvl="1" indent="-269875" algn="just">
              <a:lnSpc>
                <a:spcPct val="130000"/>
              </a:lnSpc>
              <a:buFont typeface="Arial" panose="020B0604020202020204" pitchFamily="34" charset="0"/>
              <a:buChar char="•"/>
            </a:pPr>
            <a:r>
              <a:rPr lang="zh-CN" altLang="zh-CN" sz="2400" dirty="0">
                <a:solidFill>
                  <a:srgbClr val="000000"/>
                </a:solidFill>
                <a:cs typeface="+mn-ea"/>
              </a:rPr>
              <a:t>如图所示：每个通道图像的尺寸是</a:t>
            </a:r>
            <a:r>
              <a:rPr lang="en-US" altLang="zh-CN" sz="2400" dirty="0">
                <a:solidFill>
                  <a:srgbClr val="000000"/>
                </a:solidFill>
                <a:cs typeface="+mn-ea"/>
              </a:rPr>
              <a:t>3*3</a:t>
            </a:r>
            <a:r>
              <a:rPr lang="zh-CN" altLang="zh-CN" sz="2400" dirty="0">
                <a:solidFill>
                  <a:srgbClr val="000000"/>
                </a:solidFill>
                <a:cs typeface="+mn-ea"/>
              </a:rPr>
              <a:t>，卷积核大小是</a:t>
            </a:r>
            <a:r>
              <a:rPr lang="en-US" altLang="zh-CN" sz="2400" dirty="0">
                <a:solidFill>
                  <a:srgbClr val="000000"/>
                </a:solidFill>
                <a:cs typeface="+mn-ea"/>
              </a:rPr>
              <a:t>2*2, </a:t>
            </a:r>
            <a:r>
              <a:rPr lang="zh-CN" altLang="zh-CN" sz="2400" dirty="0">
                <a:solidFill>
                  <a:srgbClr val="000000"/>
                </a:solidFill>
                <a:cs typeface="+mn-ea"/>
              </a:rPr>
              <a:t>卷积和叠加运算后的最终特征图的尺寸是</a:t>
            </a:r>
            <a:r>
              <a:rPr lang="en-US" altLang="zh-CN" sz="2400" dirty="0">
                <a:solidFill>
                  <a:srgbClr val="000000"/>
                </a:solidFill>
                <a:cs typeface="+mn-ea"/>
              </a:rPr>
              <a:t>2*2</a:t>
            </a:r>
            <a:r>
              <a:rPr lang="zh-CN" altLang="zh-CN" sz="2400" dirty="0">
                <a:solidFill>
                  <a:srgbClr val="000000"/>
                </a:solidFill>
                <a:cs typeface="+mn-ea"/>
              </a:rPr>
              <a:t>的一幅图像。</a:t>
            </a:r>
            <a:endParaRPr lang="zh-CN" altLang="en-US" sz="2400" dirty="0">
              <a:solidFill>
                <a:srgbClr val="000000"/>
              </a:solidFill>
              <a:cs typeface="+mn-ea"/>
              <a:sym typeface="+mn-lt"/>
            </a:endParaRPr>
          </a:p>
        </p:txBody>
      </p:sp>
      <p:sp>
        <p:nvSpPr>
          <p:cNvPr id="8" name="标题 1">
            <a:extLst>
              <a:ext uri="{FF2B5EF4-FFF2-40B4-BE49-F238E27FC236}">
                <a16:creationId xmlns:a16="http://schemas.microsoft.com/office/drawing/2014/main" id="{88FE44C0-AEB9-51DD-9A5B-51BD65CB9D63}"/>
              </a:ext>
            </a:extLst>
          </p:cNvPr>
          <p:cNvSpPr txBox="1">
            <a:spLocks/>
          </p:cNvSpPr>
          <p:nvPr/>
        </p:nvSpPr>
        <p:spPr>
          <a:xfrm>
            <a:off x="352987" y="149336"/>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4872C42B-B563-B1C8-72D6-EDD0AE0EE333}"/>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398722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47"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graphicFrame>
        <p:nvGraphicFramePr>
          <p:cNvPr id="4" name="对象 3"/>
          <p:cNvGraphicFramePr>
            <a:graphicFrameLocks noChangeAspect="1"/>
          </p:cNvGraphicFramePr>
          <p:nvPr>
            <p:extLst>
              <p:ext uri="{D42A27DB-BD31-4B8C-83A1-F6EECF244321}">
                <p14:modId xmlns:p14="http://schemas.microsoft.com/office/powerpoint/2010/main" val="786377675"/>
              </p:ext>
            </p:extLst>
          </p:nvPr>
        </p:nvGraphicFramePr>
        <p:xfrm>
          <a:off x="3704709" y="1331500"/>
          <a:ext cx="4792836" cy="4785282"/>
        </p:xfrm>
        <a:graphic>
          <a:graphicData uri="http://schemas.openxmlformats.org/presentationml/2006/ole">
            <mc:AlternateContent xmlns:mc="http://schemas.openxmlformats.org/markup-compatibility/2006">
              <mc:Choice xmlns:v="urn:schemas-microsoft-com:vml" Requires="v">
                <p:oleObj spid="_x0000_s2075" name="BMP 图像" r:id="rId3" imgW="5029200" imgH="5016500" progId="Paint.Picture">
                  <p:embed/>
                </p:oleObj>
              </mc:Choice>
              <mc:Fallback>
                <p:oleObj name="BMP 图像" r:id="rId3" imgW="5029200" imgH="5016500" progId="Paint.Picture">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4709" y="1331500"/>
                        <a:ext cx="4792836" cy="4785282"/>
                      </a:xfrm>
                      <a:prstGeom prst="rect">
                        <a:avLst/>
                      </a:prstGeom>
                      <a:noFill/>
                    </p:spPr>
                  </p:pic>
                </p:oleObj>
              </mc:Fallback>
            </mc:AlternateContent>
          </a:graphicData>
        </a:graphic>
      </p:graphicFrame>
      <p:sp>
        <p:nvSpPr>
          <p:cNvPr id="6" name="文本框 5"/>
          <p:cNvSpPr txBox="1"/>
          <p:nvPr/>
        </p:nvSpPr>
        <p:spPr>
          <a:xfrm>
            <a:off x="352987" y="1711998"/>
            <a:ext cx="3153728" cy="616579"/>
          </a:xfrm>
          <a:prstGeom prst="rect">
            <a:avLst/>
          </a:prstGeom>
          <a:noFill/>
        </p:spPr>
        <p:txBody>
          <a:bodyPr wrap="square" rtlCol="0" anchor="t">
            <a:spAutoFit/>
          </a:bodyPr>
          <a:lstStyle/>
          <a:p>
            <a:pPr marL="539750" lvl="1" indent="-269875">
              <a:lnSpc>
                <a:spcPct val="150000"/>
              </a:lnSpc>
              <a:spcAft>
                <a:spcPts val="450"/>
              </a:spcAft>
              <a:buFont typeface="Arial" panose="020B0604020202020204" pitchFamily="34" charset="0"/>
              <a:buChar char="•"/>
            </a:pPr>
            <a:r>
              <a:rPr lang="zh-CN" altLang="en-US" sz="2600" dirty="0">
                <a:solidFill>
                  <a:srgbClr val="000000"/>
                </a:solidFill>
                <a:cs typeface="+mn-ea"/>
                <a:sym typeface="+mn-lt"/>
              </a:rPr>
              <a:t>卷积处理效果图</a:t>
            </a:r>
            <a:endParaRPr sz="2600" dirty="0">
              <a:solidFill>
                <a:srgbClr val="000000"/>
              </a:solidFill>
              <a:cs typeface="+mn-ea"/>
              <a:sym typeface="+mn-lt"/>
            </a:endParaRPr>
          </a:p>
        </p:txBody>
      </p:sp>
      <p:sp>
        <p:nvSpPr>
          <p:cNvPr id="9" name="标题 1">
            <a:extLst>
              <a:ext uri="{FF2B5EF4-FFF2-40B4-BE49-F238E27FC236}">
                <a16:creationId xmlns:a16="http://schemas.microsoft.com/office/drawing/2014/main" id="{33D59D3C-A274-068A-18FE-B6CC677FC3C1}"/>
              </a:ext>
            </a:extLst>
          </p:cNvPr>
          <p:cNvSpPr txBox="1">
            <a:spLocks/>
          </p:cNvSpPr>
          <p:nvPr/>
        </p:nvSpPr>
        <p:spPr>
          <a:xfrm>
            <a:off x="352987" y="149336"/>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BD38C9CD-684F-5122-DF5C-35984D9F7205}"/>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367712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6" name="文本框 5"/>
          <p:cNvSpPr txBox="1"/>
          <p:nvPr/>
        </p:nvSpPr>
        <p:spPr>
          <a:xfrm>
            <a:off x="368177" y="1705927"/>
            <a:ext cx="4480914" cy="4361900"/>
          </a:xfrm>
          <a:prstGeom prst="rect">
            <a:avLst/>
          </a:prstGeom>
          <a:noFill/>
        </p:spPr>
        <p:txBody>
          <a:bodyPr wrap="square" rtlCol="0" anchor="t">
            <a:spAutoFit/>
          </a:bodyPr>
          <a:lstStyle/>
          <a:p>
            <a:pPr marL="539750" lvl="1" indent="-269875"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卷积运算是一种将图像的各点进行</a:t>
            </a:r>
            <a:r>
              <a:rPr lang="zh-CN" altLang="zh-CN" sz="2400" kern="100" dirty="0">
                <a:solidFill>
                  <a:srgbClr val="FF0000"/>
                </a:solidFill>
                <a:cs typeface="宋体" panose="02010600030101010101" pitchFamily="2" charset="-122"/>
              </a:rPr>
              <a:t>线性变换</a:t>
            </a:r>
            <a:r>
              <a:rPr lang="zh-CN" altLang="zh-CN" sz="2400" kern="100" dirty="0">
                <a:solidFill>
                  <a:srgbClr val="000000"/>
                </a:solidFill>
                <a:cs typeface="宋体" panose="02010600030101010101" pitchFamily="2" charset="-122"/>
              </a:rPr>
              <a:t>获取新值的过程，卷积核中的参数可以看作线性变换过程中的</a:t>
            </a:r>
            <a:r>
              <a:rPr lang="zh-CN" altLang="zh-CN" sz="2400" kern="100" dirty="0">
                <a:solidFill>
                  <a:srgbClr val="FF0000"/>
                </a:solidFill>
                <a:cs typeface="宋体" panose="02010600030101010101" pitchFamily="2" charset="-122"/>
              </a:rPr>
              <a:t>权重</a:t>
            </a:r>
            <a:r>
              <a:rPr lang="zh-CN" altLang="zh-CN" sz="2400" kern="100" dirty="0">
                <a:solidFill>
                  <a:srgbClr val="000000"/>
                </a:solidFill>
                <a:cs typeface="宋体" panose="02010600030101010101" pitchFamily="2" charset="-122"/>
              </a:rPr>
              <a:t>参数。</a:t>
            </a:r>
            <a:endParaRPr lang="en-US" altLang="zh-CN" sz="2400" kern="100" dirty="0">
              <a:solidFill>
                <a:srgbClr val="000000"/>
              </a:solidFill>
              <a:cs typeface="宋体" panose="02010600030101010101" pitchFamily="2" charset="-122"/>
            </a:endParaRPr>
          </a:p>
          <a:p>
            <a:pPr marL="539750" lvl="1" indent="-269875"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因此，可以转换为对应的神经网络计算</a:t>
            </a:r>
            <a:r>
              <a:rPr lang="zh-CN" altLang="en-US" sz="2400" kern="100" dirty="0">
                <a:solidFill>
                  <a:srgbClr val="000000"/>
                </a:solidFill>
                <a:cs typeface="宋体" panose="02010600030101010101" pitchFamily="2" charset="-122"/>
              </a:rPr>
              <a:t>。</a:t>
            </a:r>
            <a:r>
              <a:rPr lang="zh-CN" altLang="zh-CN" sz="2400" kern="100" dirty="0">
                <a:solidFill>
                  <a:srgbClr val="000000"/>
                </a:solidFill>
                <a:cs typeface="宋体" panose="02010600030101010101" pitchFamily="2" charset="-122"/>
              </a:rPr>
              <a:t>以前面对</a:t>
            </a:r>
            <a:r>
              <a:rPr lang="en-US" altLang="zh-CN" sz="2400" kern="100" dirty="0">
                <a:solidFill>
                  <a:srgbClr val="000000"/>
                </a:solidFill>
                <a:cs typeface="宋体" panose="02010600030101010101" pitchFamily="2" charset="-122"/>
              </a:rPr>
              <a:t>4*4</a:t>
            </a:r>
            <a:r>
              <a:rPr lang="zh-CN" altLang="zh-CN" sz="2400" kern="100" dirty="0">
                <a:solidFill>
                  <a:srgbClr val="000000"/>
                </a:solidFill>
                <a:cs typeface="宋体" panose="02010600030101010101" pitchFamily="2" charset="-122"/>
              </a:rPr>
              <a:t>的灰度图进行卷积运算为例，其对应的神经网络如图所示</a:t>
            </a:r>
            <a:r>
              <a:rPr lang="zh-CN" altLang="en-US"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p:txBody>
      </p:sp>
      <p:pic>
        <p:nvPicPr>
          <p:cNvPr id="7" name="图片 6" descr="局部连接1"/>
          <p:cNvPicPr/>
          <p:nvPr/>
        </p:nvPicPr>
        <p:blipFill>
          <a:blip r:embed="rId2"/>
          <a:stretch>
            <a:fillRect/>
          </a:stretch>
        </p:blipFill>
        <p:spPr>
          <a:xfrm>
            <a:off x="5042520" y="1149432"/>
            <a:ext cx="3615942" cy="2334786"/>
          </a:xfrm>
          <a:prstGeom prst="rect">
            <a:avLst/>
          </a:prstGeom>
        </p:spPr>
      </p:pic>
      <p:pic>
        <p:nvPicPr>
          <p:cNvPr id="8" name="图片 7" descr="神经元Ⅳ的输入"/>
          <p:cNvPicPr/>
          <p:nvPr/>
        </p:nvPicPr>
        <p:blipFill>
          <a:blip r:embed="rId3"/>
          <a:srcRect l="8258" t="22324" r="40784" b="41128"/>
          <a:stretch>
            <a:fillRect/>
          </a:stretch>
        </p:blipFill>
        <p:spPr>
          <a:xfrm>
            <a:off x="5211174" y="3728410"/>
            <a:ext cx="3278633" cy="2256754"/>
          </a:xfrm>
          <a:prstGeom prst="rect">
            <a:avLst/>
          </a:prstGeom>
        </p:spPr>
      </p:pic>
      <p:sp>
        <p:nvSpPr>
          <p:cNvPr id="10" name="标题 1">
            <a:extLst>
              <a:ext uri="{FF2B5EF4-FFF2-40B4-BE49-F238E27FC236}">
                <a16:creationId xmlns:a16="http://schemas.microsoft.com/office/drawing/2014/main" id="{DD24B016-653E-DA68-26CB-E062C906AC29}"/>
              </a:ext>
            </a:extLst>
          </p:cNvPr>
          <p:cNvSpPr txBox="1">
            <a:spLocks/>
          </p:cNvSpPr>
          <p:nvPr/>
        </p:nvSpPr>
        <p:spPr>
          <a:xfrm>
            <a:off x="352987" y="149336"/>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84206078-2C9B-9BC0-D14B-E11DE9028620}"/>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38544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cTn>
                              </p:par>
                            </p:childTnLst>
                          </p:cTn>
                        </p:par>
                        <p:par>
                          <p:cTn id="13" fill="hold">
                            <p:stCondLst>
                              <p:cond delay="1000"/>
                            </p:stCondLst>
                            <p:childTnLst>
                              <p:par>
                                <p:cTn id="14" presetID="42" presetClass="entr" presetSubtype="0" fill="hold" nodeType="after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42" presetClass="entr" presetSubtype="0" fill="hold" nodeType="after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局部连接1"/>
          <p:cNvPicPr/>
          <p:nvPr/>
        </p:nvPicPr>
        <p:blipFill>
          <a:blip r:embed="rId2"/>
          <a:stretch>
            <a:fillRect/>
          </a:stretch>
        </p:blipFill>
        <p:spPr>
          <a:xfrm>
            <a:off x="5328285" y="4141280"/>
            <a:ext cx="3294221" cy="2105879"/>
          </a:xfrm>
          <a:prstGeom prst="rect">
            <a:avLst/>
          </a:prstGeom>
        </p:spPr>
      </p:pic>
      <p:sp>
        <p:nvSpPr>
          <p:cNvPr id="2" name="灯片编号占位符 1"/>
          <p:cNvSpPr>
            <a:spLocks noGrp="1"/>
          </p:cNvSpPr>
          <p:nvPr>
            <p:ph type="sldNum" sz="quarter" idx="4294967295"/>
          </p:nvPr>
        </p:nvSpPr>
        <p:spPr>
          <a:xfrm>
            <a:off x="8101012" y="6405564"/>
            <a:ext cx="1042988" cy="365125"/>
          </a:xfrm>
        </p:spPr>
        <p:txBody>
          <a:bodyPr/>
          <a:lstStyle/>
          <a:p>
            <a:pPr>
              <a:defRPr/>
            </a:pPr>
            <a:fld id="{5B081EB6-D196-45DC-8112-82044C796D0F}" type="slidenum">
              <a:rPr lang="zh-CN" altLang="en-US"/>
              <a:t>28</a:t>
            </a:fld>
            <a:endParaRPr lang="zh-CN" altLang="en-US" dirty="0"/>
          </a:p>
        </p:txBody>
      </p:sp>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6" name="文本框 5"/>
          <p:cNvSpPr txBox="1"/>
          <p:nvPr/>
        </p:nvSpPr>
        <p:spPr>
          <a:xfrm>
            <a:off x="368176" y="1705927"/>
            <a:ext cx="8213592" cy="2921505"/>
          </a:xfrm>
          <a:prstGeom prst="rect">
            <a:avLst/>
          </a:prstGeom>
          <a:noFill/>
        </p:spPr>
        <p:txBody>
          <a:bodyPr wrap="square" rtlCol="0" anchor="t">
            <a:spAutoFit/>
          </a:bodyPr>
          <a:lstStyle/>
          <a:p>
            <a:pPr marL="539750" lvl="1" indent="-269875"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图像中的每个像素点值都是一个输入，因此有</a:t>
            </a:r>
            <a:r>
              <a:rPr lang="en-US" altLang="zh-CN" sz="2400" kern="100" dirty="0">
                <a:solidFill>
                  <a:srgbClr val="000000"/>
                </a:solidFill>
                <a:cs typeface="宋体" panose="02010600030101010101" pitchFamily="2" charset="-122"/>
              </a:rPr>
              <a:t>16</a:t>
            </a:r>
            <a:r>
              <a:rPr lang="zh-CN" altLang="zh-CN" sz="2400" kern="100" dirty="0">
                <a:solidFill>
                  <a:srgbClr val="000000"/>
                </a:solidFill>
                <a:cs typeface="宋体" panose="02010600030101010101" pitchFamily="2" charset="-122"/>
              </a:rPr>
              <a:t>个输入值，分别用</a:t>
            </a:r>
            <a:r>
              <a:rPr lang="en-US" altLang="zh-CN" sz="2400" i="1" kern="100" dirty="0">
                <a:solidFill>
                  <a:srgbClr val="000000"/>
                </a:solidFill>
                <a:cs typeface="宋体" panose="02010600030101010101" pitchFamily="2" charset="-122"/>
              </a:rPr>
              <a:t>a</a:t>
            </a:r>
            <a:r>
              <a:rPr lang="en-US" altLang="zh-CN"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p</a:t>
            </a:r>
            <a:r>
              <a:rPr lang="zh-CN" altLang="zh-CN" sz="2400" kern="100" dirty="0">
                <a:solidFill>
                  <a:srgbClr val="000000"/>
                </a:solidFill>
                <a:cs typeface="宋体" panose="02010600030101010101" pitchFamily="2" charset="-122"/>
              </a:rPr>
              <a:t>表示；特征图的每个点值分别用一个神经元来计算，因此有</a:t>
            </a:r>
            <a:r>
              <a:rPr lang="en-US" altLang="zh-CN" sz="2400" kern="100" dirty="0">
                <a:solidFill>
                  <a:srgbClr val="000000"/>
                </a:solidFill>
                <a:cs typeface="宋体" panose="02010600030101010101" pitchFamily="2" charset="-122"/>
              </a:rPr>
              <a:t>9</a:t>
            </a:r>
            <a:r>
              <a:rPr lang="zh-CN" altLang="zh-CN" sz="2400" kern="100" dirty="0">
                <a:solidFill>
                  <a:srgbClr val="000000"/>
                </a:solidFill>
                <a:cs typeface="宋体" panose="02010600030101010101" pitchFamily="2" charset="-122"/>
              </a:rPr>
              <a:t>个神经元</a:t>
            </a:r>
            <a:r>
              <a:rPr lang="zh-CN" altLang="en-US" sz="2400" kern="100" dirty="0">
                <a:solidFill>
                  <a:srgbClr val="000000"/>
                </a:solidFill>
                <a:cs typeface="宋体" panose="02010600030101010101" pitchFamily="2" charset="-122"/>
              </a:rPr>
              <a:t>，</a:t>
            </a:r>
            <a:r>
              <a:rPr lang="zh-CN" altLang="zh-CN" sz="2400" kern="100" dirty="0">
                <a:solidFill>
                  <a:srgbClr val="000000"/>
                </a:solidFill>
                <a:cs typeface="宋体" panose="02010600030101010101" pitchFamily="2" charset="-122"/>
              </a:rPr>
              <a:t>输出值分别为</a:t>
            </a:r>
            <a:r>
              <a:rPr lang="en-US" altLang="zh-CN" sz="2400" kern="100" dirty="0">
                <a:solidFill>
                  <a:srgbClr val="000000"/>
                </a:solidFill>
                <a:cs typeface="宋体" panose="02010600030101010101" pitchFamily="2" charset="-122"/>
              </a:rPr>
              <a:t>I...IX</a:t>
            </a:r>
            <a:r>
              <a:rPr lang="zh-CN" altLang="zh-CN"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marL="539750" lvl="1" indent="-269875"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将图像中进行</a:t>
            </a:r>
            <a:r>
              <a:rPr lang="en-US" altLang="zh-CN" sz="2400" kern="100" dirty="0">
                <a:solidFill>
                  <a:srgbClr val="000000"/>
                </a:solidFill>
                <a:cs typeface="宋体" panose="02010600030101010101" pitchFamily="2" charset="-122"/>
              </a:rPr>
              <a:t>1</a:t>
            </a:r>
            <a:r>
              <a:rPr lang="zh-CN" altLang="zh-CN" sz="2400" kern="100" dirty="0">
                <a:solidFill>
                  <a:srgbClr val="000000"/>
                </a:solidFill>
                <a:cs typeface="宋体" panose="02010600030101010101" pitchFamily="2" charset="-122"/>
              </a:rPr>
              <a:t>次卷积计算用到的四个像素点连接到对应的神经元（即每个神经元只有</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个输入），</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个连接各自的权值正好分别是卷积核的</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个参数。</a:t>
            </a:r>
            <a:endParaRPr lang="en-US" altLang="zh-CN" sz="2400" kern="100" dirty="0">
              <a:solidFill>
                <a:srgbClr val="000000"/>
              </a:solidFill>
              <a:cs typeface="宋体" panose="02010600030101010101" pitchFamily="2" charset="-122"/>
            </a:endParaRPr>
          </a:p>
        </p:txBody>
      </p:sp>
      <p:sp>
        <p:nvSpPr>
          <p:cNvPr id="9" name="标题 1">
            <a:extLst>
              <a:ext uri="{FF2B5EF4-FFF2-40B4-BE49-F238E27FC236}">
                <a16:creationId xmlns:a16="http://schemas.microsoft.com/office/drawing/2014/main" id="{B7B27FCF-79AF-2ACF-ABF0-9BAB7DB1E37C}"/>
              </a:ext>
            </a:extLst>
          </p:cNvPr>
          <p:cNvSpPr txBox="1">
            <a:spLocks/>
          </p:cNvSpPr>
          <p:nvPr/>
        </p:nvSpPr>
        <p:spPr>
          <a:xfrm>
            <a:off x="352987" y="149336"/>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7FEE1615-5A0E-8F1F-A770-0916B9D27D20}"/>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142144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68177" y="1705927"/>
                <a:ext cx="8213591" cy="4361900"/>
              </a:xfrm>
              <a:prstGeom prst="rect">
                <a:avLst/>
              </a:prstGeom>
              <a:noFill/>
            </p:spPr>
            <p:txBody>
              <a:bodyPr wrap="square" rtlCol="0" anchor="t">
                <a:spAutoFit/>
              </a:bodyPr>
              <a:lstStyle/>
              <a:p>
                <a:pPr marL="539750" lvl="1" indent="-269875">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图</a:t>
                </a:r>
                <a:r>
                  <a:rPr lang="en-US" altLang="zh-CN" sz="2400" kern="100" dirty="0">
                    <a:solidFill>
                      <a:srgbClr val="000000"/>
                    </a:solidFill>
                    <a:cs typeface="宋体" panose="02010600030101010101" pitchFamily="2" charset="-122"/>
                  </a:rPr>
                  <a:t>(a)</a:t>
                </a:r>
                <a:r>
                  <a:rPr lang="zh-CN" altLang="zh-CN" sz="2400" kern="100" dirty="0">
                    <a:solidFill>
                      <a:srgbClr val="000000"/>
                    </a:solidFill>
                    <a:cs typeface="宋体" panose="02010600030101010101" pitchFamily="2" charset="-122"/>
                  </a:rPr>
                  <a:t>所示：</a:t>
                </a:r>
                <a:r>
                  <a:rPr lang="en-US" altLang="zh-CN" sz="2400" i="1" kern="100" dirty="0">
                    <a:solidFill>
                      <a:srgbClr val="000000"/>
                    </a:solidFill>
                    <a:cs typeface="宋体" panose="02010600030101010101" pitchFamily="2" charset="-122"/>
                  </a:rPr>
                  <a:t>a</a:t>
                </a:r>
                <a:r>
                  <a:rPr lang="zh-CN" altLang="en-US"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b</a:t>
                </a:r>
                <a:r>
                  <a:rPr lang="zh-CN" altLang="en-US"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e</a:t>
                </a:r>
                <a:r>
                  <a:rPr lang="zh-CN" altLang="en-US"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f</a:t>
                </a:r>
                <a:r>
                  <a:rPr lang="en-US" altLang="zh-CN" sz="2400" kern="100" dirty="0">
                    <a:solidFill>
                      <a:srgbClr val="000000"/>
                    </a:solidFill>
                    <a:cs typeface="宋体" panose="02010600030101010101" pitchFamily="2" charset="-122"/>
                  </a:rPr>
                  <a:t> </a:t>
                </a:r>
                <a:r>
                  <a:rPr lang="zh-CN" altLang="zh-CN" sz="2400" kern="100" dirty="0">
                    <a:solidFill>
                      <a:srgbClr val="000000"/>
                    </a:solidFill>
                    <a:cs typeface="宋体" panose="02010600030101010101" pitchFamily="2" charset="-122"/>
                  </a:rPr>
                  <a:t>四个点连接到输出</a:t>
                </a:r>
                <a:r>
                  <a:rPr lang="en-US" altLang="zh-CN" sz="2400" kern="100" dirty="0">
                    <a:solidFill>
                      <a:srgbClr val="000000"/>
                    </a:solidFill>
                    <a:cs typeface="宋体" panose="02010600030101010101" pitchFamily="2" charset="-122"/>
                  </a:rPr>
                  <a:t>I</a:t>
                </a:r>
                <a:r>
                  <a:rPr lang="zh-CN" altLang="zh-CN" sz="2400" kern="100" dirty="0">
                    <a:solidFill>
                      <a:srgbClr val="000000"/>
                    </a:solidFill>
                    <a:cs typeface="宋体" panose="02010600030101010101" pitchFamily="2" charset="-122"/>
                  </a:rPr>
                  <a:t>的神经元（用</a:t>
                </a:r>
                <a:r>
                  <a:rPr lang="en-US" altLang="zh-CN" sz="2400" i="1" kern="100" dirty="0">
                    <a:solidFill>
                      <a:srgbClr val="000000"/>
                    </a:solidFill>
                    <a:cs typeface="宋体" panose="02010600030101010101" pitchFamily="2" charset="-122"/>
                  </a:rPr>
                  <a:t>a-</a:t>
                </a:r>
                <a:r>
                  <a:rPr lang="en-US" altLang="zh-CN" sz="2400" kern="100" dirty="0">
                    <a:solidFill>
                      <a:srgbClr val="000000"/>
                    </a:solidFill>
                    <a:cs typeface="宋体" panose="02010600030101010101" pitchFamily="2" charset="-122"/>
                  </a:rPr>
                  <a:t>&gt;I</a:t>
                </a:r>
                <a:r>
                  <a:rPr lang="zh-CN" altLang="zh-CN" sz="2400" kern="100" dirty="0">
                    <a:solidFill>
                      <a:srgbClr val="000000"/>
                    </a:solidFill>
                    <a:cs typeface="宋体" panose="02010600030101010101" pitchFamily="2" charset="-122"/>
                  </a:rPr>
                  <a:t>表示</a:t>
                </a:r>
                <a:r>
                  <a:rPr lang="en-US" altLang="zh-CN" sz="2400" kern="100" dirty="0">
                    <a:solidFill>
                      <a:srgbClr val="000000"/>
                    </a:solidFill>
                    <a:cs typeface="宋体" panose="02010600030101010101" pitchFamily="2" charset="-122"/>
                  </a:rPr>
                  <a:t>a</a:t>
                </a:r>
                <a:r>
                  <a:rPr lang="zh-CN" altLang="zh-CN" sz="2400" kern="100" dirty="0">
                    <a:solidFill>
                      <a:srgbClr val="000000"/>
                    </a:solidFill>
                    <a:cs typeface="宋体" panose="02010600030101010101" pitchFamily="2" charset="-122"/>
                  </a:rPr>
                  <a:t>连接到输出</a:t>
                </a:r>
                <a:r>
                  <a:rPr lang="en-US" altLang="zh-CN" sz="2400" kern="100" dirty="0">
                    <a:solidFill>
                      <a:srgbClr val="000000"/>
                    </a:solidFill>
                    <a:cs typeface="宋体" panose="02010600030101010101" pitchFamily="2" charset="-122"/>
                  </a:rPr>
                  <a:t>I</a:t>
                </a:r>
                <a:r>
                  <a:rPr lang="zh-CN" altLang="zh-CN" sz="2400" kern="100" dirty="0">
                    <a:solidFill>
                      <a:srgbClr val="000000"/>
                    </a:solidFill>
                    <a:cs typeface="宋体" panose="02010600030101010101" pitchFamily="2" charset="-122"/>
                  </a:rPr>
                  <a:t>的神经元）</a:t>
                </a:r>
                <a:r>
                  <a:rPr lang="zh-CN" altLang="en-US" sz="2400" kern="100" dirty="0">
                    <a:solidFill>
                      <a:srgbClr val="000000"/>
                    </a:solidFill>
                    <a:cs typeface="宋体" panose="02010600030101010101" pitchFamily="2" charset="-122"/>
                  </a:rPr>
                  <a:t>，</a:t>
                </a:r>
                <a:r>
                  <a:rPr lang="zh-CN" altLang="zh-CN" sz="2400" kern="100" dirty="0">
                    <a:solidFill>
                      <a:srgbClr val="000000"/>
                    </a:solidFill>
                    <a:cs typeface="宋体" panose="02010600030101010101" pitchFamily="2" charset="-122"/>
                  </a:rPr>
                  <a:t>则有</a:t>
                </a:r>
                <a:r>
                  <a:rPr lang="en-US" altLang="zh-CN" sz="2400" i="1" kern="100" dirty="0">
                    <a:solidFill>
                      <a:srgbClr val="000000"/>
                    </a:solidFill>
                    <a:cs typeface="宋体" panose="02010600030101010101" pitchFamily="2" charset="-122"/>
                  </a:rPr>
                  <a:t>a</a:t>
                </a:r>
                <a:r>
                  <a:rPr lang="en-US" altLang="zh-CN" sz="2400" kern="100" dirty="0">
                    <a:solidFill>
                      <a:srgbClr val="000000"/>
                    </a:solidFill>
                    <a:cs typeface="宋体" panose="02010600030101010101" pitchFamily="2" charset="-122"/>
                  </a:rPr>
                  <a:t>-&gt;I</a:t>
                </a:r>
                <a:r>
                  <a:rPr lang="zh-CN" altLang="zh-CN" sz="2400" kern="100" dirty="0">
                    <a:solidFill>
                      <a:srgbClr val="000000"/>
                    </a:solidFill>
                    <a:cs typeface="宋体" panose="02010600030101010101" pitchFamily="2" charset="-122"/>
                  </a:rPr>
                  <a:t>的权值为编号</a:t>
                </a:r>
                <a:r>
                  <a:rPr lang="en-US" altLang="zh-CN" sz="2400" kern="100" dirty="0">
                    <a:solidFill>
                      <a:srgbClr val="000000"/>
                    </a:solidFill>
                    <a:cs typeface="宋体" panose="02010600030101010101" pitchFamily="2" charset="-122"/>
                  </a:rPr>
                  <a:t>1</a:t>
                </a:r>
                <a:r>
                  <a:rPr lang="zh-CN" altLang="zh-CN"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b</a:t>
                </a:r>
                <a:r>
                  <a:rPr lang="en-US" altLang="zh-CN" sz="2400" kern="100" dirty="0">
                    <a:solidFill>
                      <a:srgbClr val="000000"/>
                    </a:solidFill>
                    <a:cs typeface="宋体" panose="02010600030101010101" pitchFamily="2" charset="-122"/>
                  </a:rPr>
                  <a:t>-&gt;I</a:t>
                </a:r>
                <a:r>
                  <a:rPr lang="zh-CN" altLang="zh-CN" sz="2400" kern="100" dirty="0">
                    <a:solidFill>
                      <a:srgbClr val="000000"/>
                    </a:solidFill>
                    <a:cs typeface="宋体" panose="02010600030101010101" pitchFamily="2" charset="-122"/>
                  </a:rPr>
                  <a:t>的权值为编号</a:t>
                </a:r>
                <a:r>
                  <a:rPr lang="en-US" altLang="zh-CN" sz="2400" kern="100" dirty="0">
                    <a:solidFill>
                      <a:srgbClr val="000000"/>
                    </a:solidFill>
                    <a:cs typeface="宋体" panose="02010600030101010101" pitchFamily="2" charset="-122"/>
                  </a:rPr>
                  <a:t>2</a:t>
                </a:r>
                <a:r>
                  <a:rPr lang="zh-CN" altLang="zh-CN"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e</a:t>
                </a:r>
                <a:r>
                  <a:rPr lang="en-US" altLang="zh-CN" sz="2400" kern="100" dirty="0">
                    <a:solidFill>
                      <a:srgbClr val="000000"/>
                    </a:solidFill>
                    <a:cs typeface="宋体" panose="02010600030101010101" pitchFamily="2" charset="-122"/>
                  </a:rPr>
                  <a:t>-&gt;I</a:t>
                </a:r>
                <a:r>
                  <a:rPr lang="zh-CN" altLang="zh-CN" sz="2400" kern="100" dirty="0">
                    <a:solidFill>
                      <a:srgbClr val="000000"/>
                    </a:solidFill>
                    <a:cs typeface="宋体" panose="02010600030101010101" pitchFamily="2" charset="-122"/>
                  </a:rPr>
                  <a:t>的权值为编号</a:t>
                </a:r>
                <a:r>
                  <a:rPr lang="en-US" altLang="zh-CN" sz="2400" kern="100" dirty="0">
                    <a:solidFill>
                      <a:srgbClr val="000000"/>
                    </a:solidFill>
                    <a:cs typeface="宋体" panose="02010600030101010101" pitchFamily="2" charset="-122"/>
                  </a:rPr>
                  <a:t>3</a:t>
                </a:r>
                <a:r>
                  <a:rPr lang="zh-CN" altLang="zh-CN"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f</a:t>
                </a:r>
                <a:r>
                  <a:rPr lang="en-US" altLang="zh-CN" sz="2400" kern="100" dirty="0">
                    <a:solidFill>
                      <a:srgbClr val="000000"/>
                    </a:solidFill>
                    <a:cs typeface="宋体" panose="02010600030101010101" pitchFamily="2" charset="-122"/>
                  </a:rPr>
                  <a:t>-&gt;I</a:t>
                </a:r>
                <a:r>
                  <a:rPr lang="zh-CN" altLang="zh-CN" sz="2400" kern="100" dirty="0">
                    <a:solidFill>
                      <a:srgbClr val="000000"/>
                    </a:solidFill>
                    <a:cs typeface="宋体" panose="02010600030101010101" pitchFamily="2" charset="-122"/>
                  </a:rPr>
                  <a:t>的权值为编号</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a:t>
                </a:r>
                <a:endParaRPr lang="zh-CN" altLang="zh-CN" sz="2400" kern="100" dirty="0">
                  <a:cs typeface="Times New Roman" panose="02020603050405020304" pitchFamily="18" charset="0"/>
                </a:endParaRPr>
              </a:p>
              <a:p>
                <a:pPr marL="539750" lvl="1" indent="-269875">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神经元的激活函数取</a:t>
                </a:r>
                <a:r>
                  <a:rPr lang="en-US" altLang="zh-CN" sz="2400" i="1" kern="100" dirty="0">
                    <a:solidFill>
                      <a:srgbClr val="000000"/>
                    </a:solidFill>
                    <a:cs typeface="宋体" panose="02010600030101010101" pitchFamily="2" charset="-122"/>
                  </a:rPr>
                  <a:t>f</a:t>
                </a:r>
                <a:r>
                  <a:rPr lang="en-US" altLang="zh-CN"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x</a:t>
                </a:r>
                <a:r>
                  <a:rPr lang="en-US" altLang="zh-CN"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x</a:t>
                </a:r>
                <a:r>
                  <a:rPr lang="zh-CN" altLang="zh-CN" sz="2400" kern="100" dirty="0">
                    <a:solidFill>
                      <a:srgbClr val="000000"/>
                    </a:solidFill>
                    <a:cs typeface="宋体" panose="02010600030101010101" pitchFamily="2" charset="-122"/>
                  </a:rPr>
                  <a:t>，则</a:t>
                </a:r>
                <a:endParaRPr lang="en-US" altLang="zh-CN" sz="2400" kern="100" dirty="0">
                  <a:solidFill>
                    <a:srgbClr val="000000"/>
                  </a:solidFill>
                  <a:cs typeface="宋体" panose="02010600030101010101" pitchFamily="2" charset="-122"/>
                </a:endParaRPr>
              </a:p>
              <a:p>
                <a:pPr marL="269875" lvl="1">
                  <a:lnSpc>
                    <a:spcPct val="130000"/>
                  </a:lnSpc>
                </a:pPr>
                <a:r>
                  <a:rPr lang="en-US" altLang="zh-CN" sz="2400" kern="100" dirty="0">
                    <a:solidFill>
                      <a:srgbClr val="000000"/>
                    </a:solidFill>
                    <a:cs typeface="宋体" panose="02010600030101010101" pitchFamily="2" charset="-122"/>
                  </a:rPr>
                  <a:t>    </a:t>
                </a:r>
                <a:r>
                  <a:rPr lang="zh-CN" altLang="zh-CN" sz="2400" kern="100" dirty="0">
                    <a:solidFill>
                      <a:srgbClr val="000000"/>
                    </a:solidFill>
                    <a:cs typeface="宋体" panose="02010600030101010101" pitchFamily="2" charset="-122"/>
                  </a:rPr>
                  <a:t>根据神经网络的前向运算方法</a:t>
                </a:r>
                <a14:m>
                  <m:oMath xmlns:m="http://schemas.openxmlformats.org/officeDocument/2006/math">
                    <m:r>
                      <a:rPr lang="zh-CN" altLang="zh-CN" sz="2400" i="1" kern="100" dirty="0">
                        <a:solidFill>
                          <a:srgbClr val="000000"/>
                        </a:solidFill>
                        <a:latin typeface="Cambria Math" panose="02040503050406030204" pitchFamily="18" charset="0"/>
                        <a:cs typeface="宋体" panose="02010600030101010101" pitchFamily="2" charset="-122"/>
                      </a:rPr>
                      <m:t>：</m:t>
                    </m:r>
                  </m:oMath>
                </a14:m>
                <a:endParaRPr lang="en-US" altLang="zh-CN" sz="2400" i="1" kern="100" dirty="0">
                  <a:solidFill>
                    <a:srgbClr val="000000"/>
                  </a:solidFill>
                  <a:cs typeface="宋体" panose="02010600030101010101" pitchFamily="2" charset="-122"/>
                </a:endParaRPr>
              </a:p>
              <a:p>
                <a:pPr marL="269875" lvl="1">
                  <a:lnSpc>
                    <a:spcPct val="130000"/>
                  </a:lnSpc>
                </a:pPr>
                <a:r>
                  <a:rPr lang="en-US" altLang="zh-CN" sz="2200" kern="100" dirty="0">
                    <a:solidFill>
                      <a:srgbClr val="000000"/>
                    </a:solidFill>
                    <a:cs typeface="宋体" panose="02010600030101010101" pitchFamily="2" charset="-122"/>
                  </a:rPr>
                  <a:t>   </a:t>
                </a:r>
                <a14:m>
                  <m:oMath xmlns:m="http://schemas.openxmlformats.org/officeDocument/2006/math">
                    <m:r>
                      <a:rPr lang="en-US" altLang="zh-CN" sz="2200" b="0" i="0" kern="100" dirty="0" smtClean="0">
                        <a:solidFill>
                          <a:srgbClr val="000000"/>
                        </a:solidFill>
                        <a:latin typeface="Cambria Math" panose="02040503050406030204" pitchFamily="18" charset="0"/>
                        <a:cs typeface="宋体" panose="02010600030101010101" pitchFamily="2" charset="-122"/>
                      </a:rPr>
                      <m:t>  </m:t>
                    </m:r>
                    <m:r>
                      <a:rPr lang="en-US" altLang="zh-CN" sz="2200" i="1" kern="100" dirty="0">
                        <a:solidFill>
                          <a:srgbClr val="000000"/>
                        </a:solidFill>
                        <a:latin typeface="Cambria Math" panose="02040503050406030204" pitchFamily="18" charset="0"/>
                        <a:cs typeface="宋体" panose="02010600030101010101" pitchFamily="2" charset="-122"/>
                      </a:rPr>
                      <m:t> </m:t>
                    </m:r>
                    <m:r>
                      <m:rPr>
                        <m:sty m:val="p"/>
                      </m:rPr>
                      <a:rPr lang="en-US" altLang="zh-CN" sz="2200" i="0" kern="100" dirty="0">
                        <a:solidFill>
                          <a:srgbClr val="000000"/>
                        </a:solidFill>
                        <a:latin typeface="Cambria Math" panose="02040503050406030204" pitchFamily="18" charset="0"/>
                        <a:cs typeface="宋体" panose="02010600030101010101" pitchFamily="2" charset="-122"/>
                      </a:rPr>
                      <m:t>I</m:t>
                    </m:r>
                    <m:r>
                      <a:rPr lang="en-US" altLang="zh-CN" sz="2200" i="1" kern="100" dirty="0">
                        <a:solidFill>
                          <a:srgbClr val="000000"/>
                        </a:solidFill>
                        <a:latin typeface="Cambria Math" panose="02040503050406030204" pitchFamily="18" charset="0"/>
                        <a:cs typeface="宋体" panose="02010600030101010101" pitchFamily="2" charset="-122"/>
                      </a:rPr>
                      <m:t>= </m:t>
                    </m:r>
                    <m:r>
                      <a:rPr lang="en-US" altLang="zh-CN" sz="2200" i="1" kern="100" dirty="0">
                        <a:solidFill>
                          <a:srgbClr val="000000"/>
                        </a:solidFill>
                        <a:latin typeface="Cambria Math" panose="02040503050406030204" pitchFamily="18" charset="0"/>
                        <a:cs typeface="宋体" panose="02010600030101010101" pitchFamily="2" charset="-122"/>
                      </a:rPr>
                      <m:t>𝑎</m:t>
                    </m:r>
                    <m:r>
                      <a:rPr lang="en-US" altLang="zh-CN" sz="2200" i="1" kern="100" dirty="0">
                        <a:solidFill>
                          <a:srgbClr val="000000"/>
                        </a:solidFill>
                        <a:latin typeface="Cambria Math" panose="02040503050406030204" pitchFamily="18" charset="0"/>
                        <a:cs typeface="宋体" panose="02010600030101010101" pitchFamily="2" charset="-122"/>
                      </a:rPr>
                      <m:t>∗1 +</m:t>
                    </m:r>
                    <m:r>
                      <a:rPr lang="en-US" altLang="zh-CN" sz="2200" i="1" kern="100" dirty="0">
                        <a:solidFill>
                          <a:srgbClr val="000000"/>
                        </a:solidFill>
                        <a:latin typeface="Cambria Math" panose="02040503050406030204" pitchFamily="18" charset="0"/>
                        <a:cs typeface="宋体" panose="02010600030101010101" pitchFamily="2" charset="-122"/>
                      </a:rPr>
                      <m:t>𝑏</m:t>
                    </m:r>
                    <m:r>
                      <a:rPr lang="en-US" altLang="zh-CN" sz="2200" i="1" kern="100" dirty="0">
                        <a:solidFill>
                          <a:srgbClr val="000000"/>
                        </a:solidFill>
                        <a:latin typeface="Cambria Math" panose="02040503050406030204" pitchFamily="18" charset="0"/>
                        <a:cs typeface="宋体" panose="02010600030101010101" pitchFamily="2" charset="-122"/>
                      </a:rPr>
                      <m:t>∗2+</m:t>
                    </m:r>
                    <m:r>
                      <a:rPr lang="en-US" altLang="zh-CN" sz="2200" i="1" kern="100" dirty="0">
                        <a:solidFill>
                          <a:srgbClr val="000000"/>
                        </a:solidFill>
                        <a:latin typeface="Cambria Math" panose="02040503050406030204" pitchFamily="18" charset="0"/>
                        <a:cs typeface="宋体" panose="02010600030101010101" pitchFamily="2" charset="-122"/>
                      </a:rPr>
                      <m:t>𝑒</m:t>
                    </m:r>
                    <m:r>
                      <a:rPr lang="en-US" altLang="zh-CN" sz="2200" i="1" kern="100" dirty="0">
                        <a:solidFill>
                          <a:srgbClr val="000000"/>
                        </a:solidFill>
                        <a:latin typeface="Cambria Math" panose="02040503050406030204" pitchFamily="18" charset="0"/>
                        <a:cs typeface="宋体" panose="02010600030101010101" pitchFamily="2" charset="-122"/>
                      </a:rPr>
                      <m:t>∗3+</m:t>
                    </m:r>
                    <m:r>
                      <a:rPr lang="en-US" altLang="zh-CN" sz="2200" i="1" kern="100" dirty="0">
                        <a:solidFill>
                          <a:srgbClr val="000000"/>
                        </a:solidFill>
                        <a:latin typeface="Cambria Math" panose="02040503050406030204" pitchFamily="18" charset="0"/>
                        <a:cs typeface="宋体" panose="02010600030101010101" pitchFamily="2" charset="-122"/>
                      </a:rPr>
                      <m:t>𝑓</m:t>
                    </m:r>
                    <m:r>
                      <a:rPr lang="en-US" altLang="zh-CN" sz="2200" i="1" kern="100" dirty="0">
                        <a:solidFill>
                          <a:srgbClr val="000000"/>
                        </a:solidFill>
                        <a:latin typeface="Cambria Math" panose="02040503050406030204" pitchFamily="18" charset="0"/>
                        <a:cs typeface="宋体" panose="02010600030101010101" pitchFamily="2" charset="-122"/>
                      </a:rPr>
                      <m:t>∗4 </m:t>
                    </m:r>
                  </m:oMath>
                </a14:m>
                <a:endParaRPr lang="en-US" altLang="zh-CN" sz="2200" kern="100" dirty="0">
                  <a:solidFill>
                    <a:srgbClr val="000000"/>
                  </a:solidFill>
                  <a:cs typeface="宋体" panose="02010600030101010101" pitchFamily="2" charset="-122"/>
                </a:endParaRPr>
              </a:p>
              <a:p>
                <a:pPr marL="269875" lvl="1">
                  <a:lnSpc>
                    <a:spcPct val="130000"/>
                  </a:lnSpc>
                </a:pPr>
                <a:r>
                  <a:rPr lang="en-US" altLang="zh-CN" sz="2400" kern="100" dirty="0">
                    <a:solidFill>
                      <a:srgbClr val="000000"/>
                    </a:solidFill>
                    <a:cs typeface="宋体" panose="02010600030101010101" pitchFamily="2" charset="-122"/>
                  </a:rPr>
                  <a:t>    </a:t>
                </a:r>
                <a:r>
                  <a:rPr lang="zh-CN" altLang="zh-CN" sz="2400" kern="100" dirty="0">
                    <a:solidFill>
                      <a:srgbClr val="000000"/>
                    </a:solidFill>
                    <a:cs typeface="宋体" panose="02010600030101010101" pitchFamily="2" charset="-122"/>
                  </a:rPr>
                  <a:t>从而得出了特征图中第一个点</a:t>
                </a:r>
                <a:r>
                  <a:rPr lang="en-US" altLang="zh-CN" sz="2400" kern="100" dirty="0">
                    <a:solidFill>
                      <a:srgbClr val="000000"/>
                    </a:solidFill>
                    <a:cs typeface="宋体" panose="02010600030101010101" pitchFamily="2" charset="-122"/>
                  </a:rPr>
                  <a:t>I</a:t>
                </a:r>
              </a:p>
              <a:p>
                <a:pPr marL="269875" lvl="1">
                  <a:lnSpc>
                    <a:spcPct val="130000"/>
                  </a:lnSpc>
                </a:pPr>
                <a:r>
                  <a:rPr lang="en-US" altLang="zh-CN" sz="2400" kern="100" dirty="0">
                    <a:solidFill>
                      <a:srgbClr val="000000"/>
                    </a:solidFill>
                    <a:cs typeface="宋体" panose="02010600030101010101" pitchFamily="2" charset="-122"/>
                  </a:rPr>
                  <a:t>    </a:t>
                </a:r>
                <a:r>
                  <a:rPr lang="zh-CN" altLang="zh-CN" sz="2400" kern="100" dirty="0">
                    <a:solidFill>
                      <a:srgbClr val="000000"/>
                    </a:solidFill>
                    <a:cs typeface="宋体" panose="02010600030101010101" pitchFamily="2" charset="-122"/>
                  </a:rPr>
                  <a:t>的值，与卷积运算完全一样。</a:t>
                </a:r>
                <a:endParaRPr lang="en-US" altLang="zh-CN" sz="2400" kern="100" dirty="0">
                  <a:solidFill>
                    <a:srgbClr val="000000"/>
                  </a:solidFill>
                  <a:cs typeface="宋体" panose="02010600030101010101" pitchFamily="2"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68177" y="1705927"/>
                <a:ext cx="8213591" cy="4361900"/>
              </a:xfrm>
              <a:prstGeom prst="rect">
                <a:avLst/>
              </a:prstGeom>
              <a:blipFill>
                <a:blip r:embed="rId2"/>
                <a:stretch>
                  <a:fillRect t="-140" r="-742" b="-979"/>
                </a:stretch>
              </a:blipFill>
            </p:spPr>
            <p:txBody>
              <a:bodyPr/>
              <a:lstStyle/>
              <a:p>
                <a:r>
                  <a:rPr lang="zh-CN" altLang="en-US">
                    <a:noFill/>
                  </a:rPr>
                  <a:t> </a:t>
                </a:r>
              </a:p>
            </p:txBody>
          </p:sp>
        </mc:Fallback>
      </mc:AlternateContent>
      <p:pic>
        <p:nvPicPr>
          <p:cNvPr id="7" name="图片 6" descr="局部连接1"/>
          <p:cNvPicPr/>
          <p:nvPr/>
        </p:nvPicPr>
        <p:blipFill>
          <a:blip r:embed="rId3"/>
          <a:stretch>
            <a:fillRect/>
          </a:stretch>
        </p:blipFill>
        <p:spPr>
          <a:xfrm>
            <a:off x="5124144" y="3525982"/>
            <a:ext cx="3672460" cy="2491251"/>
          </a:xfrm>
          <a:prstGeom prst="rect">
            <a:avLst/>
          </a:prstGeom>
        </p:spPr>
      </p:pic>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4" name="文本框 3"/>
          <p:cNvSpPr txBox="1"/>
          <p:nvPr/>
        </p:nvSpPr>
        <p:spPr>
          <a:xfrm>
            <a:off x="6643255" y="5908457"/>
            <a:ext cx="699505" cy="369332"/>
          </a:xfrm>
          <a:prstGeom prst="rect">
            <a:avLst/>
          </a:prstGeom>
          <a:noFill/>
        </p:spPr>
        <p:txBody>
          <a:bodyPr wrap="square" rtlCol="0">
            <a:spAutoFit/>
          </a:bodyPr>
          <a:lstStyle/>
          <a:p>
            <a:pPr algn="ctr"/>
            <a:r>
              <a:rPr lang="zh-CN" altLang="en-US" dirty="0">
                <a:latin typeface="+mj-ea"/>
                <a:ea typeface="+mj-ea"/>
              </a:rPr>
              <a:t>（</a:t>
            </a:r>
            <a:r>
              <a:rPr lang="en-US" altLang="zh-CN" dirty="0">
                <a:latin typeface="+mj-ea"/>
                <a:ea typeface="+mj-ea"/>
              </a:rPr>
              <a:t>a</a:t>
            </a:r>
            <a:r>
              <a:rPr lang="zh-CN" altLang="en-US" dirty="0">
                <a:latin typeface="+mj-ea"/>
                <a:ea typeface="+mj-ea"/>
              </a:rPr>
              <a:t>）</a:t>
            </a:r>
          </a:p>
        </p:txBody>
      </p:sp>
      <p:sp>
        <p:nvSpPr>
          <p:cNvPr id="10" name="标题 1">
            <a:extLst>
              <a:ext uri="{FF2B5EF4-FFF2-40B4-BE49-F238E27FC236}">
                <a16:creationId xmlns:a16="http://schemas.microsoft.com/office/drawing/2014/main" id="{DD7DBBD5-6D6C-5EA9-48FF-1C1B5589D3FB}"/>
              </a:ext>
            </a:extLst>
          </p:cNvPr>
          <p:cNvSpPr txBox="1">
            <a:spLocks/>
          </p:cNvSpPr>
          <p:nvPr/>
        </p:nvSpPr>
        <p:spPr>
          <a:xfrm>
            <a:off x="352987" y="128555"/>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131EF3C6-7241-B6FE-230E-120863ED4439}"/>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99068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1000"/>
                                        <p:tgtEl>
                                          <p:spTgt spid="6">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1000"/>
                                        <p:tgtEl>
                                          <p:spTgt spid="6">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1000"/>
                                        <p:tgtEl>
                                          <p:spTgt spid="6">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44050" y="111072"/>
            <a:ext cx="8656110"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激活函数：</a:t>
            </a:r>
            <a:r>
              <a:rPr lang="zh-CN" altLang="en-US" dirty="0">
                <a:latin typeface="方正姚体" panose="02010601030101010101" pitchFamily="2" charset="-122"/>
                <a:ea typeface="方正姚体" panose="02010601030101010101" pitchFamily="2" charset="-122"/>
                <a:cs typeface="Times New Roman" panose="02020603050405020304" pitchFamily="18" charset="0"/>
              </a:rPr>
              <a:t>对输入信息进行非线性变换</a:t>
            </a:r>
            <a:endParaRPr lang="zh-CN" altLang="en-US" sz="44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7" name="图片 6"/>
          <p:cNvPicPr/>
          <p:nvPr/>
        </p:nvPicPr>
        <p:blipFill>
          <a:blip r:embed="rId2"/>
          <a:stretch>
            <a:fillRect/>
          </a:stretch>
        </p:blipFill>
        <p:spPr>
          <a:xfrm>
            <a:off x="1206344" y="1042215"/>
            <a:ext cx="6799735" cy="3672025"/>
          </a:xfrm>
          <a:prstGeom prst="rect">
            <a:avLst/>
          </a:prstGeom>
        </p:spPr>
      </p:pic>
      <p:sp>
        <p:nvSpPr>
          <p:cNvPr id="2" name="矩形 1"/>
          <p:cNvSpPr/>
          <p:nvPr/>
        </p:nvSpPr>
        <p:spPr>
          <a:xfrm>
            <a:off x="596744" y="4703766"/>
            <a:ext cx="7968135" cy="1712520"/>
          </a:xfrm>
          <a:prstGeom prst="rect">
            <a:avLst/>
          </a:prstGeom>
        </p:spPr>
        <p:txBody>
          <a:bodyPr wrap="square">
            <a:spAutoFit/>
          </a:bodyPr>
          <a:lstStyle/>
          <a:p>
            <a:pPr marL="457200" marR="0" lvl="0" indent="-457200" algn="just"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zh-CN" sz="2800" b="0" i="0" u="none" strike="noStrike" kern="1200" cap="none" spc="0" normalizeH="0" baseline="0" noProof="0" dirty="0">
                <a:ln>
                  <a:noFill/>
                </a:ln>
                <a:solidFill>
                  <a:prstClr val="black"/>
                </a:solidFill>
                <a:effectLst/>
                <a:uLnTx/>
                <a:uFillTx/>
                <a:latin typeface="Times New Roman"/>
                <a:ea typeface="黑体"/>
                <a:cs typeface="+mn-cs"/>
              </a:rPr>
              <a:t>神经网络使用非线性函数作为激活函数</a:t>
            </a:r>
            <a:r>
              <a:rPr lang="zh-CN" altLang="en-US" sz="2800" dirty="0">
                <a:solidFill>
                  <a:prstClr val="black"/>
                </a:solidFill>
                <a:latin typeface="Times New Roman"/>
                <a:ea typeface="黑体"/>
              </a:rPr>
              <a:t>，</a:t>
            </a:r>
            <a:r>
              <a:rPr kumimoji="0" lang="zh-CN" altLang="zh-CN" sz="2800" b="0" i="0" u="none" strike="noStrike" kern="1200" cap="none" spc="0" normalizeH="0" baseline="0" noProof="0" dirty="0">
                <a:ln>
                  <a:noFill/>
                </a:ln>
                <a:solidFill>
                  <a:prstClr val="black"/>
                </a:solidFill>
                <a:effectLst/>
                <a:uLnTx/>
                <a:uFillTx/>
                <a:latin typeface="Times New Roman"/>
                <a:ea typeface="黑体"/>
                <a:cs typeface="+mn-cs"/>
              </a:rPr>
              <a:t>通过对多个非线性函数进行组合，来实现对输入信息的非线性变换</a:t>
            </a:r>
            <a:endParaRPr kumimoji="0" lang="zh-CN" altLang="en-US" sz="2800" b="0" i="0" u="none" strike="noStrike" kern="1200" cap="none" spc="0" normalizeH="0" baseline="0" noProof="0" dirty="0">
              <a:ln>
                <a:noFill/>
              </a:ln>
              <a:solidFill>
                <a:prstClr val="black"/>
              </a:solidFill>
              <a:effectLst/>
              <a:uLnTx/>
              <a:uFillTx/>
              <a:latin typeface="Times New Roman"/>
              <a:ea typeface="黑体"/>
              <a:cs typeface="+mn-cs"/>
            </a:endParaRPr>
          </a:p>
        </p:txBody>
      </p:sp>
    </p:spTree>
    <p:extLst>
      <p:ext uri="{BB962C8B-B14F-4D97-AF65-F5344CB8AC3E}">
        <p14:creationId xmlns:p14="http://schemas.microsoft.com/office/powerpoint/2010/main" val="287997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CDE8C3E-2D2F-00F9-B1F5-2BCAB37F67FD}"/>
              </a:ext>
            </a:extLst>
          </p:cNvPr>
          <p:cNvGrpSpPr/>
          <p:nvPr/>
        </p:nvGrpSpPr>
        <p:grpSpPr>
          <a:xfrm>
            <a:off x="4778360" y="3429000"/>
            <a:ext cx="3880103" cy="2836132"/>
            <a:chOff x="4724401" y="1460376"/>
            <a:chExt cx="3880103" cy="2836132"/>
          </a:xfrm>
        </p:grpSpPr>
        <p:sp>
          <p:nvSpPr>
            <p:cNvPr id="4" name="文本框 3"/>
            <p:cNvSpPr txBox="1"/>
            <p:nvPr/>
          </p:nvSpPr>
          <p:spPr>
            <a:xfrm>
              <a:off x="6268628" y="3927176"/>
              <a:ext cx="640080" cy="369332"/>
            </a:xfrm>
            <a:prstGeom prst="rect">
              <a:avLst/>
            </a:prstGeom>
            <a:noFill/>
          </p:spPr>
          <p:txBody>
            <a:bodyPr wrap="square" rtlCol="0">
              <a:spAutoFit/>
            </a:bodyPr>
            <a:lstStyle/>
            <a:p>
              <a:pPr algn="ctr"/>
              <a:r>
                <a:rPr lang="zh-CN" altLang="en-US" dirty="0">
                  <a:latin typeface="+mj-ea"/>
                  <a:ea typeface="+mj-ea"/>
                </a:rPr>
                <a:t>（</a:t>
              </a:r>
              <a:r>
                <a:rPr lang="en-US" altLang="zh-CN" dirty="0">
                  <a:latin typeface="+mj-ea"/>
                  <a:ea typeface="+mj-ea"/>
                </a:rPr>
                <a:t>b</a:t>
              </a:r>
              <a:r>
                <a:rPr lang="zh-CN" altLang="en-US" dirty="0">
                  <a:latin typeface="+mj-ea"/>
                  <a:ea typeface="+mj-ea"/>
                </a:rPr>
                <a:t>）</a:t>
              </a:r>
            </a:p>
          </p:txBody>
        </p:sp>
        <p:pic>
          <p:nvPicPr>
            <p:cNvPr id="10" name="图片 9" descr="神经元Ⅳ的输入"/>
            <p:cNvPicPr/>
            <p:nvPr/>
          </p:nvPicPr>
          <p:blipFill>
            <a:blip r:embed="rId2"/>
            <a:srcRect l="8258" t="22324" r="40784" b="41128"/>
            <a:stretch>
              <a:fillRect/>
            </a:stretch>
          </p:blipFill>
          <p:spPr>
            <a:xfrm>
              <a:off x="4724401" y="1460376"/>
              <a:ext cx="3880103" cy="2350383"/>
            </a:xfrm>
            <a:prstGeom prst="rect">
              <a:avLst/>
            </a:prstGeom>
          </p:spPr>
        </p:pic>
      </p:grpSp>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mc:AlternateContent xmlns:mc="http://schemas.openxmlformats.org/markup-compatibility/2006" xmlns:a14="http://schemas.microsoft.com/office/drawing/2010/main">
        <mc:Choice Requires="a14">
          <p:sp>
            <p:nvSpPr>
              <p:cNvPr id="6" name="文本框 5"/>
              <p:cNvSpPr txBox="1"/>
              <p:nvPr/>
            </p:nvSpPr>
            <p:spPr>
              <a:xfrm>
                <a:off x="485537" y="1715929"/>
                <a:ext cx="8096229" cy="2927340"/>
              </a:xfrm>
              <a:prstGeom prst="rect">
                <a:avLst/>
              </a:prstGeom>
              <a:noFill/>
            </p:spPr>
            <p:txBody>
              <a:bodyPr wrap="square" rtlCol="0" anchor="t">
                <a:spAutoFit/>
              </a:bodyPr>
              <a:lstStyle/>
              <a:p>
                <a:pPr marL="450850" lvl="1" indent="-271463" algn="just">
                  <a:lnSpc>
                    <a:spcPct val="150000"/>
                  </a:lnSpc>
                  <a:spcAft>
                    <a:spcPts val="450"/>
                  </a:spcAft>
                  <a:buFont typeface="Arial" panose="020B0604020202020204" pitchFamily="34" charset="0"/>
                  <a:buChar char="•"/>
                </a:pPr>
                <a:r>
                  <a:rPr lang="zh-CN" altLang="zh-CN" sz="2400" kern="100" dirty="0">
                    <a:solidFill>
                      <a:srgbClr val="000000"/>
                    </a:solidFill>
                    <a:cs typeface="宋体" panose="02010600030101010101" pitchFamily="2" charset="-122"/>
                  </a:rPr>
                  <a:t>如图</a:t>
                </a:r>
                <a:r>
                  <a:rPr lang="en-US" altLang="zh-CN" sz="2400" kern="100" dirty="0">
                    <a:solidFill>
                      <a:srgbClr val="000000"/>
                    </a:solidFill>
                    <a:cs typeface="宋体" panose="02010600030101010101" pitchFamily="2" charset="-122"/>
                  </a:rPr>
                  <a:t>(b)</a:t>
                </a:r>
                <a:r>
                  <a:rPr lang="zh-CN" altLang="zh-CN" sz="2400" kern="100" dirty="0">
                    <a:solidFill>
                      <a:srgbClr val="000000"/>
                    </a:solidFill>
                    <a:cs typeface="宋体" panose="02010600030101010101" pitchFamily="2" charset="-122"/>
                  </a:rPr>
                  <a:t>所示：</a:t>
                </a:r>
                <a:r>
                  <a:rPr lang="en-US" altLang="zh-CN" sz="2400" i="1" kern="100" dirty="0">
                    <a:solidFill>
                      <a:srgbClr val="000000"/>
                    </a:solidFill>
                    <a:cs typeface="宋体" panose="02010600030101010101" pitchFamily="2" charset="-122"/>
                  </a:rPr>
                  <a:t>e</a:t>
                </a:r>
                <a:r>
                  <a:rPr lang="zh-CN" altLang="en-US"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f</a:t>
                </a:r>
                <a:r>
                  <a:rPr lang="zh-CN" altLang="en-US" sz="2400" kern="100" dirty="0">
                    <a:solidFill>
                      <a:srgbClr val="000000"/>
                    </a:solidFill>
                    <a:cs typeface="宋体" panose="02010600030101010101" pitchFamily="2" charset="-122"/>
                  </a:rPr>
                  <a:t>、</a:t>
                </a:r>
                <a:r>
                  <a:rPr lang="en-US" altLang="zh-CN" sz="2400" i="1" kern="100" dirty="0" err="1">
                    <a:solidFill>
                      <a:srgbClr val="000000"/>
                    </a:solidFill>
                    <a:cs typeface="宋体" panose="02010600030101010101" pitchFamily="2" charset="-122"/>
                  </a:rPr>
                  <a:t>i</a:t>
                </a:r>
                <a:r>
                  <a:rPr lang="zh-CN" altLang="en-US"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j </a:t>
                </a:r>
                <a:r>
                  <a:rPr lang="zh-CN" altLang="zh-CN" sz="2400" kern="100" dirty="0">
                    <a:solidFill>
                      <a:srgbClr val="000000"/>
                    </a:solidFill>
                    <a:cs typeface="宋体" panose="02010600030101010101" pitchFamily="2" charset="-122"/>
                  </a:rPr>
                  <a:t>四个点连接到输出</a:t>
                </a:r>
                <a:r>
                  <a:rPr lang="en-US" altLang="zh-CN" sz="2400" kern="100" dirty="0">
                    <a:solidFill>
                      <a:srgbClr val="000000"/>
                    </a:solidFill>
                    <a:cs typeface="宋体" panose="02010600030101010101" pitchFamily="2" charset="-122"/>
                  </a:rPr>
                  <a:t>IV</a:t>
                </a:r>
                <a:r>
                  <a:rPr lang="zh-CN" altLang="zh-CN" sz="2400" kern="100" dirty="0">
                    <a:solidFill>
                      <a:srgbClr val="000000"/>
                    </a:solidFill>
                    <a:cs typeface="宋体" panose="02010600030101010101" pitchFamily="2" charset="-122"/>
                  </a:rPr>
                  <a:t>的神经元</a:t>
                </a:r>
                <a:r>
                  <a:rPr lang="en-US" altLang="zh-CN" sz="2400" kern="100" dirty="0">
                    <a:solidFill>
                      <a:srgbClr val="000000"/>
                    </a:solidFill>
                    <a:cs typeface="宋体" panose="02010600030101010101" pitchFamily="2" charset="-122"/>
                  </a:rPr>
                  <a:t>,</a:t>
                </a:r>
                <a:r>
                  <a:rPr lang="zh-CN" altLang="zh-CN" sz="2400" kern="100" dirty="0">
                    <a:solidFill>
                      <a:srgbClr val="000000"/>
                    </a:solidFill>
                    <a:cs typeface="宋体" panose="02010600030101010101" pitchFamily="2" charset="-122"/>
                  </a:rPr>
                  <a:t>则有</a:t>
                </a:r>
                <a:r>
                  <a:rPr lang="en-US" altLang="zh-CN" sz="2400" i="1" kern="100" dirty="0">
                    <a:solidFill>
                      <a:srgbClr val="000000"/>
                    </a:solidFill>
                    <a:cs typeface="宋体" panose="02010600030101010101" pitchFamily="2" charset="-122"/>
                  </a:rPr>
                  <a:t>e</a:t>
                </a:r>
                <a:r>
                  <a:rPr lang="en-US" altLang="zh-CN" sz="2400" kern="100" dirty="0">
                    <a:solidFill>
                      <a:srgbClr val="000000"/>
                    </a:solidFill>
                    <a:cs typeface="宋体" panose="02010600030101010101" pitchFamily="2" charset="-122"/>
                  </a:rPr>
                  <a:t>-&gt;IV</a:t>
                </a:r>
                <a:r>
                  <a:rPr lang="zh-CN" altLang="zh-CN" sz="2400" kern="100" dirty="0">
                    <a:solidFill>
                      <a:srgbClr val="000000"/>
                    </a:solidFill>
                    <a:cs typeface="宋体" panose="02010600030101010101" pitchFamily="2" charset="-122"/>
                  </a:rPr>
                  <a:t>的权值为编号</a:t>
                </a:r>
                <a:r>
                  <a:rPr lang="en-US" altLang="zh-CN" sz="2400" kern="100" dirty="0">
                    <a:solidFill>
                      <a:srgbClr val="000000"/>
                    </a:solidFill>
                    <a:cs typeface="宋体" panose="02010600030101010101" pitchFamily="2" charset="-122"/>
                  </a:rPr>
                  <a:t>1</a:t>
                </a:r>
                <a:r>
                  <a:rPr lang="zh-CN" altLang="zh-CN"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f</a:t>
                </a:r>
                <a:r>
                  <a:rPr lang="en-US" altLang="zh-CN" sz="2400" kern="100" dirty="0">
                    <a:solidFill>
                      <a:srgbClr val="000000"/>
                    </a:solidFill>
                    <a:cs typeface="宋体" panose="02010600030101010101" pitchFamily="2" charset="-122"/>
                  </a:rPr>
                  <a:t>-&gt;IV</a:t>
                </a:r>
                <a:r>
                  <a:rPr lang="zh-CN" altLang="zh-CN" sz="2400" kern="100" dirty="0">
                    <a:solidFill>
                      <a:srgbClr val="000000"/>
                    </a:solidFill>
                    <a:cs typeface="宋体" panose="02010600030101010101" pitchFamily="2" charset="-122"/>
                  </a:rPr>
                  <a:t>的权值为编号</a:t>
                </a:r>
                <a:r>
                  <a:rPr lang="en-US" altLang="zh-CN" sz="2400" kern="100" dirty="0">
                    <a:solidFill>
                      <a:srgbClr val="000000"/>
                    </a:solidFill>
                    <a:cs typeface="宋体" panose="02010600030101010101" pitchFamily="2" charset="-122"/>
                  </a:rPr>
                  <a:t>2</a:t>
                </a:r>
                <a:r>
                  <a:rPr lang="zh-CN" altLang="zh-CN" sz="2400" kern="100" dirty="0">
                    <a:solidFill>
                      <a:srgbClr val="000000"/>
                    </a:solidFill>
                    <a:cs typeface="宋体" panose="02010600030101010101" pitchFamily="2" charset="-122"/>
                  </a:rPr>
                  <a:t>；</a:t>
                </a:r>
                <a:r>
                  <a:rPr lang="en-US" altLang="zh-CN" sz="2400" i="1" kern="100" dirty="0" err="1">
                    <a:solidFill>
                      <a:srgbClr val="000000"/>
                    </a:solidFill>
                    <a:cs typeface="宋体" panose="02010600030101010101" pitchFamily="2" charset="-122"/>
                  </a:rPr>
                  <a:t>i</a:t>
                </a:r>
                <a:r>
                  <a:rPr lang="en-US" altLang="zh-CN" sz="2400" kern="100" dirty="0">
                    <a:solidFill>
                      <a:srgbClr val="000000"/>
                    </a:solidFill>
                    <a:cs typeface="宋体" panose="02010600030101010101" pitchFamily="2" charset="-122"/>
                  </a:rPr>
                  <a:t>-&gt;IV</a:t>
                </a:r>
                <a:r>
                  <a:rPr lang="zh-CN" altLang="zh-CN" sz="2400" kern="100" dirty="0">
                    <a:solidFill>
                      <a:srgbClr val="000000"/>
                    </a:solidFill>
                    <a:cs typeface="宋体" panose="02010600030101010101" pitchFamily="2" charset="-122"/>
                  </a:rPr>
                  <a:t>的权值为编号</a:t>
                </a:r>
                <a:r>
                  <a:rPr lang="en-US" altLang="zh-CN" sz="2400" kern="100" dirty="0">
                    <a:solidFill>
                      <a:srgbClr val="000000"/>
                    </a:solidFill>
                    <a:cs typeface="宋体" panose="02010600030101010101" pitchFamily="2" charset="-122"/>
                  </a:rPr>
                  <a:t>3</a:t>
                </a:r>
                <a:r>
                  <a:rPr lang="zh-CN" altLang="zh-CN" sz="2400"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j</a:t>
                </a:r>
                <a:r>
                  <a:rPr lang="en-US" altLang="zh-CN" sz="2400" kern="100" dirty="0">
                    <a:solidFill>
                      <a:srgbClr val="000000"/>
                    </a:solidFill>
                    <a:cs typeface="宋体" panose="02010600030101010101" pitchFamily="2" charset="-122"/>
                  </a:rPr>
                  <a:t>-&gt;IV</a:t>
                </a:r>
                <a:r>
                  <a:rPr lang="zh-CN" altLang="zh-CN" sz="2400" kern="100" dirty="0">
                    <a:solidFill>
                      <a:srgbClr val="000000"/>
                    </a:solidFill>
                    <a:cs typeface="宋体" panose="02010600030101010101" pitchFamily="2" charset="-122"/>
                  </a:rPr>
                  <a:t>的权值为编号</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。则</a:t>
                </a:r>
                <a:endParaRPr lang="en-US" altLang="zh-CN" sz="2400" kern="100" dirty="0">
                  <a:solidFill>
                    <a:srgbClr val="000000"/>
                  </a:solidFill>
                  <a:cs typeface="宋体" panose="02010600030101010101" pitchFamily="2" charset="-122"/>
                </a:endParaRPr>
              </a:p>
              <a:p>
                <a:pPr marL="179387" lvl="1" algn="just">
                  <a:lnSpc>
                    <a:spcPct val="150000"/>
                  </a:lnSpc>
                  <a:spcAft>
                    <a:spcPts val="450"/>
                  </a:spcAft>
                </a:pPr>
                <a:r>
                  <a:rPr lang="en-US" altLang="zh-CN" sz="2400" kern="100" dirty="0">
                    <a:solidFill>
                      <a:srgbClr val="000000"/>
                    </a:solidFill>
                    <a:cs typeface="宋体" panose="02010600030101010101" pitchFamily="2" charset="-122"/>
                  </a:rPr>
                  <a:t>    </a:t>
                </a:r>
                <a14:m>
                  <m:oMath xmlns:m="http://schemas.openxmlformats.org/officeDocument/2006/math">
                    <m:r>
                      <m:rPr>
                        <m:sty m:val="p"/>
                      </m:rPr>
                      <a:rPr lang="en-US" altLang="zh-CN" sz="2400" i="0" kern="100" dirty="0">
                        <a:solidFill>
                          <a:srgbClr val="000000"/>
                        </a:solidFill>
                        <a:latin typeface="Cambria Math" panose="02040503050406030204" pitchFamily="18" charset="0"/>
                        <a:cs typeface="宋体" panose="02010600030101010101" pitchFamily="2" charset="-122"/>
                      </a:rPr>
                      <m:t>IV</m:t>
                    </m:r>
                    <m:r>
                      <a:rPr lang="en-US" altLang="zh-CN" sz="2400" i="1" kern="100" dirty="0">
                        <a:solidFill>
                          <a:srgbClr val="000000"/>
                        </a:solidFill>
                        <a:latin typeface="Cambria Math" panose="02040503050406030204" pitchFamily="18" charset="0"/>
                        <a:cs typeface="宋体" panose="02010600030101010101" pitchFamily="2" charset="-122"/>
                      </a:rPr>
                      <m:t>= </m:t>
                    </m:r>
                    <m:r>
                      <a:rPr lang="en-US" altLang="zh-CN" sz="2400" i="1" kern="100" dirty="0">
                        <a:solidFill>
                          <a:srgbClr val="000000"/>
                        </a:solidFill>
                        <a:latin typeface="Cambria Math" panose="02040503050406030204" pitchFamily="18" charset="0"/>
                        <a:cs typeface="宋体" panose="02010600030101010101" pitchFamily="2" charset="-122"/>
                      </a:rPr>
                      <m:t>𝑒</m:t>
                    </m:r>
                    <m:r>
                      <a:rPr lang="en-US" altLang="zh-CN" sz="2400" i="1" kern="100" dirty="0">
                        <a:solidFill>
                          <a:srgbClr val="000000"/>
                        </a:solidFill>
                        <a:latin typeface="Cambria Math" panose="02040503050406030204" pitchFamily="18" charset="0"/>
                        <a:cs typeface="宋体" panose="02010600030101010101" pitchFamily="2" charset="-122"/>
                      </a:rPr>
                      <m:t>∗1 +</m:t>
                    </m:r>
                    <m:r>
                      <a:rPr lang="en-US" altLang="zh-CN" sz="2400" i="1" kern="100" dirty="0">
                        <a:solidFill>
                          <a:srgbClr val="000000"/>
                        </a:solidFill>
                        <a:latin typeface="Cambria Math" panose="02040503050406030204" pitchFamily="18" charset="0"/>
                        <a:cs typeface="宋体" panose="02010600030101010101" pitchFamily="2" charset="-122"/>
                      </a:rPr>
                      <m:t>𝑓</m:t>
                    </m:r>
                    <m:r>
                      <a:rPr lang="en-US" altLang="zh-CN" sz="2400" i="1" kern="100" dirty="0">
                        <a:solidFill>
                          <a:srgbClr val="000000"/>
                        </a:solidFill>
                        <a:latin typeface="Cambria Math" panose="02040503050406030204" pitchFamily="18" charset="0"/>
                        <a:cs typeface="宋体" panose="02010600030101010101" pitchFamily="2" charset="-122"/>
                      </a:rPr>
                      <m:t>∗2+</m:t>
                    </m:r>
                    <m:r>
                      <a:rPr lang="en-US" altLang="zh-CN" sz="2400" i="1" kern="100" dirty="0">
                        <a:solidFill>
                          <a:srgbClr val="000000"/>
                        </a:solidFill>
                        <a:latin typeface="Cambria Math" panose="02040503050406030204" pitchFamily="18" charset="0"/>
                        <a:cs typeface="宋体" panose="02010600030101010101" pitchFamily="2" charset="-122"/>
                      </a:rPr>
                      <m:t>𝑖</m:t>
                    </m:r>
                    <m:r>
                      <a:rPr lang="en-US" altLang="zh-CN" sz="2400" i="1" kern="100" dirty="0">
                        <a:solidFill>
                          <a:srgbClr val="000000"/>
                        </a:solidFill>
                        <a:latin typeface="Cambria Math" panose="02040503050406030204" pitchFamily="18" charset="0"/>
                        <a:cs typeface="宋体" panose="02010600030101010101" pitchFamily="2" charset="-122"/>
                      </a:rPr>
                      <m:t>∗3+</m:t>
                    </m:r>
                    <m:r>
                      <a:rPr lang="en-US" altLang="zh-CN" sz="2400" i="1" kern="100" dirty="0">
                        <a:solidFill>
                          <a:srgbClr val="000000"/>
                        </a:solidFill>
                        <a:latin typeface="Cambria Math" panose="02040503050406030204" pitchFamily="18" charset="0"/>
                        <a:cs typeface="宋体" panose="02010600030101010101" pitchFamily="2" charset="-122"/>
                      </a:rPr>
                      <m:t>𝑗</m:t>
                    </m:r>
                    <m:r>
                      <a:rPr lang="en-US" altLang="zh-CN" sz="2400" i="1" kern="100" dirty="0">
                        <a:solidFill>
                          <a:srgbClr val="000000"/>
                        </a:solidFill>
                        <a:latin typeface="Cambria Math" panose="02040503050406030204" pitchFamily="18" charset="0"/>
                        <a:cs typeface="宋体" panose="02010600030101010101" pitchFamily="2" charset="-122"/>
                      </a:rPr>
                      <m:t>∗4 </m:t>
                    </m:r>
                  </m:oMath>
                </a14:m>
                <a:r>
                  <a:rPr lang="zh-CN" altLang="zh-CN"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marL="179387" lvl="1" algn="just">
                  <a:lnSpc>
                    <a:spcPct val="150000"/>
                  </a:lnSpc>
                  <a:spcAft>
                    <a:spcPts val="450"/>
                  </a:spcAft>
                </a:pPr>
                <a:r>
                  <a:rPr lang="en-US" altLang="zh-CN" sz="2400" kern="100" dirty="0">
                    <a:solidFill>
                      <a:srgbClr val="000000"/>
                    </a:solidFill>
                    <a:cs typeface="宋体" panose="02010600030101010101" pitchFamily="2" charset="-122"/>
                  </a:rPr>
                  <a:t>    </a:t>
                </a:r>
                <a:r>
                  <a:rPr lang="zh-CN" altLang="zh-CN" sz="2400" kern="100" dirty="0">
                    <a:solidFill>
                      <a:srgbClr val="000000"/>
                    </a:solidFill>
                    <a:cs typeface="宋体" panose="02010600030101010101" pitchFamily="2" charset="-122"/>
                  </a:rPr>
                  <a:t>与卷积运算完全一样。</a:t>
                </a:r>
                <a:r>
                  <a:rPr lang="zh-CN" altLang="zh-CN" sz="2400" kern="100" dirty="0">
                    <a:solidFill>
                      <a:srgbClr val="000000"/>
                    </a:solidFill>
                    <a:latin typeface="Calibri" panose="020F0502020204030204" pitchFamily="34" charset="0"/>
                    <a:ea typeface="宋体" panose="02010600030101010101" pitchFamily="2" charset="-122"/>
                    <a:cs typeface="宋体" panose="02010600030101010101" pitchFamily="2" charset="-122"/>
                  </a:rPr>
                  <a:t> </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85537" y="1715929"/>
                <a:ext cx="8096229" cy="2927340"/>
              </a:xfrm>
              <a:prstGeom prst="rect">
                <a:avLst/>
              </a:prstGeom>
              <a:blipFill>
                <a:blip r:embed="rId3"/>
                <a:stretch>
                  <a:fillRect r="-1130" b="-2703"/>
                </a:stretch>
              </a:blipFill>
            </p:spPr>
            <p:txBody>
              <a:bodyPr/>
              <a:lstStyle/>
              <a:p>
                <a:r>
                  <a:rPr lang="zh-CN" altLang="en-US">
                    <a:noFill/>
                  </a:rPr>
                  <a:t> </a:t>
                </a:r>
              </a:p>
            </p:txBody>
          </p:sp>
        </mc:Fallback>
      </mc:AlternateContent>
      <p:sp>
        <p:nvSpPr>
          <p:cNvPr id="11" name="标题 1">
            <a:extLst>
              <a:ext uri="{FF2B5EF4-FFF2-40B4-BE49-F238E27FC236}">
                <a16:creationId xmlns:a16="http://schemas.microsoft.com/office/drawing/2014/main" id="{1A8975B8-8D95-BFA0-3D72-3FDD054ED3C9}"/>
              </a:ext>
            </a:extLst>
          </p:cNvPr>
          <p:cNvSpPr txBox="1">
            <a:spLocks/>
          </p:cNvSpPr>
          <p:nvPr/>
        </p:nvSpPr>
        <p:spPr>
          <a:xfrm>
            <a:off x="352987" y="149336"/>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A5A86973-E0D6-06C4-D755-9AD95D07803D}"/>
              </a:ext>
            </a:extLst>
          </p:cNvPr>
          <p:cNvSpPr txBox="1"/>
          <p:nvPr/>
        </p:nvSpPr>
        <p:spPr>
          <a:xfrm>
            <a:off x="485538" y="1031922"/>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297490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50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1000"/>
                                        <p:tgtEl>
                                          <p:spTgt spid="6">
                                            <p:txEl>
                                              <p:pRg st="1" end="1"/>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6" name="文本框 5"/>
          <p:cNvSpPr txBox="1"/>
          <p:nvPr/>
        </p:nvSpPr>
        <p:spPr>
          <a:xfrm>
            <a:off x="485538" y="1705927"/>
            <a:ext cx="4086462" cy="4361900"/>
          </a:xfrm>
          <a:prstGeom prst="rect">
            <a:avLst/>
          </a:prstGeom>
          <a:noFill/>
        </p:spPr>
        <p:txBody>
          <a:bodyPr wrap="square" rtlCol="0" anchor="t">
            <a:spAutoFit/>
          </a:bodyPr>
          <a:lstStyle/>
          <a:p>
            <a:pPr marL="450850" lvl="1" indent="-2714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上述神经网络中，每个输入只连接到网络下一层的部分神经元，因此被称为</a:t>
            </a:r>
            <a:r>
              <a:rPr lang="zh-CN" altLang="zh-CN" sz="2400" kern="100" dirty="0">
                <a:solidFill>
                  <a:srgbClr val="FF0000"/>
                </a:solidFill>
                <a:cs typeface="宋体" panose="02010600030101010101" pitchFamily="2" charset="-122"/>
              </a:rPr>
              <a:t>局部连接</a:t>
            </a:r>
            <a:r>
              <a:rPr lang="zh-CN" altLang="en-US"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marL="450850" lvl="1" indent="-2714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而同时，由于输入到神经元的多个连接一共只使用了</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个权值，很多连接的权值是相同的，被称为</a:t>
            </a:r>
            <a:r>
              <a:rPr lang="zh-CN" altLang="zh-CN" sz="2400" kern="100" dirty="0">
                <a:solidFill>
                  <a:srgbClr val="FF0000"/>
                </a:solidFill>
                <a:cs typeface="宋体" panose="02010600030101010101" pitchFamily="2" charset="-122"/>
              </a:rPr>
              <a:t>权值共享</a:t>
            </a:r>
            <a:r>
              <a:rPr lang="zh-CN" altLang="zh-CN" sz="2400" kern="100" dirty="0">
                <a:solidFill>
                  <a:srgbClr val="000000"/>
                </a:solidFill>
                <a:cs typeface="宋体" panose="02010600030101010101" pitchFamily="2" charset="-122"/>
              </a:rPr>
              <a:t>，如图所示。</a:t>
            </a:r>
            <a:endParaRPr lang="zh-CN" altLang="zh-CN" sz="2400" kern="100" dirty="0">
              <a:cs typeface="Times New Roman" panose="02020603050405020304" pitchFamily="18" charset="0"/>
            </a:endParaRPr>
          </a:p>
        </p:txBody>
      </p:sp>
      <p:pic>
        <p:nvPicPr>
          <p:cNvPr id="9" name="图片 8" descr="共享权值1"/>
          <p:cNvPicPr/>
          <p:nvPr/>
        </p:nvPicPr>
        <p:blipFill>
          <a:blip r:embed="rId2"/>
          <a:srcRect l="8533" t="4269" r="15319" b="11221"/>
          <a:stretch>
            <a:fillRect/>
          </a:stretch>
        </p:blipFill>
        <p:spPr>
          <a:xfrm>
            <a:off x="4729877" y="1088993"/>
            <a:ext cx="3928585" cy="2536743"/>
          </a:xfrm>
          <a:prstGeom prst="rect">
            <a:avLst/>
          </a:prstGeom>
        </p:spPr>
      </p:pic>
      <p:pic>
        <p:nvPicPr>
          <p:cNvPr id="10" name="图片 9" descr="共享权值2"/>
          <p:cNvPicPr/>
          <p:nvPr/>
        </p:nvPicPr>
        <p:blipFill>
          <a:blip r:embed="rId3"/>
          <a:srcRect l="10040" t="3969" r="14572" b="13581"/>
          <a:stretch>
            <a:fillRect/>
          </a:stretch>
        </p:blipFill>
        <p:spPr>
          <a:xfrm>
            <a:off x="4749051" y="3807309"/>
            <a:ext cx="3928584" cy="2260518"/>
          </a:xfrm>
          <a:prstGeom prst="rect">
            <a:avLst/>
          </a:prstGeom>
        </p:spPr>
      </p:pic>
      <p:sp>
        <p:nvSpPr>
          <p:cNvPr id="11" name="标题 1">
            <a:extLst>
              <a:ext uri="{FF2B5EF4-FFF2-40B4-BE49-F238E27FC236}">
                <a16:creationId xmlns:a16="http://schemas.microsoft.com/office/drawing/2014/main" id="{F8F2163E-0037-D617-9C9D-60084FFE97AF}"/>
              </a:ext>
            </a:extLst>
          </p:cNvPr>
          <p:cNvSpPr txBox="1">
            <a:spLocks/>
          </p:cNvSpPr>
          <p:nvPr/>
        </p:nvSpPr>
        <p:spPr>
          <a:xfrm>
            <a:off x="352987" y="149336"/>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986B43A8-2825-EE62-8CC0-48B40A524FED}"/>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pic>
        <p:nvPicPr>
          <p:cNvPr id="14" name="图片 13" descr="共享权值1">
            <a:extLst>
              <a:ext uri="{FF2B5EF4-FFF2-40B4-BE49-F238E27FC236}">
                <a16:creationId xmlns:a16="http://schemas.microsoft.com/office/drawing/2014/main" id="{A887756D-A508-6A8E-5133-DBD693ACE9C0}"/>
              </a:ext>
            </a:extLst>
          </p:cNvPr>
          <p:cNvPicPr/>
          <p:nvPr/>
        </p:nvPicPr>
        <p:blipFill>
          <a:blip r:embed="rId2"/>
          <a:srcRect l="8533" t="4269" r="15319" b="11221"/>
          <a:stretch>
            <a:fillRect/>
          </a:stretch>
        </p:blipFill>
        <p:spPr>
          <a:xfrm>
            <a:off x="4710704" y="1088993"/>
            <a:ext cx="3928585" cy="2536743"/>
          </a:xfrm>
          <a:prstGeom prst="rect">
            <a:avLst/>
          </a:prstGeom>
        </p:spPr>
      </p:pic>
      <p:pic>
        <p:nvPicPr>
          <p:cNvPr id="15" name="图片 14" descr="共享权值2">
            <a:extLst>
              <a:ext uri="{FF2B5EF4-FFF2-40B4-BE49-F238E27FC236}">
                <a16:creationId xmlns:a16="http://schemas.microsoft.com/office/drawing/2014/main" id="{81FC8459-2DE1-A1A8-D029-42BCEE49DDE5}"/>
              </a:ext>
            </a:extLst>
          </p:cNvPr>
          <p:cNvPicPr/>
          <p:nvPr/>
        </p:nvPicPr>
        <p:blipFill>
          <a:blip r:embed="rId3"/>
          <a:srcRect l="10040" t="3969" r="14572" b="13581"/>
          <a:stretch>
            <a:fillRect/>
          </a:stretch>
        </p:blipFill>
        <p:spPr>
          <a:xfrm>
            <a:off x="4729878" y="3807309"/>
            <a:ext cx="3928584" cy="2260518"/>
          </a:xfrm>
          <a:prstGeom prst="rect">
            <a:avLst/>
          </a:prstGeom>
        </p:spPr>
      </p:pic>
    </p:spTree>
    <p:extLst>
      <p:ext uri="{BB962C8B-B14F-4D97-AF65-F5344CB8AC3E}">
        <p14:creationId xmlns:p14="http://schemas.microsoft.com/office/powerpoint/2010/main" val="101296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1000"/>
                                        <p:tgtEl>
                                          <p:spTgt spid="6">
                                            <p:txEl>
                                              <p:pRg st="1" end="1"/>
                                            </p:txEl>
                                          </p:spTgt>
                                        </p:tgtEl>
                                      </p:cBhvr>
                                    </p:animEffect>
                                  </p:childTnLst>
                                </p:cTn>
                              </p:par>
                            </p:childTnLst>
                          </p:cTn>
                        </p:par>
                        <p:par>
                          <p:cTn id="19" fill="hold">
                            <p:stCondLst>
                              <p:cond delay="1000"/>
                            </p:stCondLst>
                            <p:childTnLst>
                              <p:par>
                                <p:cTn id="20" presetID="42" presetClass="entr" presetSubtype="0" fill="hold" nodeType="afterEffect">
                                  <p:stCondLst>
                                    <p:cond delay="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2250"/>
                            </p:stCondLst>
                            <p:childTnLst>
                              <p:par>
                                <p:cTn id="26" presetID="42"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3250"/>
                            </p:stCondLst>
                            <p:childTnLst>
                              <p:par>
                                <p:cTn id="32" presetID="42" presetClass="entr" presetSubtype="0" fill="hold" nodeType="after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6" name="文本框 5"/>
          <p:cNvSpPr txBox="1"/>
          <p:nvPr/>
        </p:nvSpPr>
        <p:spPr>
          <a:xfrm>
            <a:off x="504711" y="1705927"/>
            <a:ext cx="3673466" cy="4368760"/>
          </a:xfrm>
          <a:prstGeom prst="rect">
            <a:avLst/>
          </a:prstGeom>
          <a:noFill/>
        </p:spPr>
        <p:txBody>
          <a:bodyPr wrap="square" rtlCol="0" anchor="t">
            <a:spAutoFit/>
          </a:bodyPr>
          <a:lstStyle/>
          <a:p>
            <a:pPr marL="450850" lvl="1" indent="-2714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可以看到计算点Ⅰ、Ⅱ、Ⅲ、Ⅳ、Ⅴ、Ⅵ、Ⅶ、Ⅷ、Ⅸ时，分别对</a:t>
            </a:r>
            <a:r>
              <a:rPr lang="en-US" altLang="zh-CN" sz="2400" i="1" kern="100" dirty="0">
                <a:solidFill>
                  <a:srgbClr val="000000"/>
                </a:solidFill>
                <a:cs typeface="宋体" panose="02010600030101010101" pitchFamily="2" charset="-122"/>
              </a:rPr>
              <a:t>a</a:t>
            </a:r>
            <a:r>
              <a:rPr lang="zh-CN" altLang="zh-CN" sz="2400" i="1"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b</a:t>
            </a:r>
            <a:r>
              <a:rPr lang="zh-CN" altLang="zh-CN" sz="2400" i="1"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c</a:t>
            </a:r>
            <a:r>
              <a:rPr lang="zh-CN" altLang="zh-CN" sz="2400" i="1"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e</a:t>
            </a:r>
            <a:r>
              <a:rPr lang="zh-CN" altLang="zh-CN" sz="2400" i="1"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f</a:t>
            </a:r>
            <a:r>
              <a:rPr lang="zh-CN" altLang="zh-CN" sz="2400" i="1"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g</a:t>
            </a:r>
            <a:r>
              <a:rPr lang="zh-CN" altLang="zh-CN" sz="2400" i="1" kern="100" dirty="0">
                <a:solidFill>
                  <a:srgbClr val="000000"/>
                </a:solidFill>
                <a:cs typeface="宋体" panose="02010600030101010101" pitchFamily="2" charset="-122"/>
              </a:rPr>
              <a:t>、</a:t>
            </a:r>
            <a:r>
              <a:rPr lang="en-US" altLang="zh-CN" sz="2400" i="1" kern="100" dirty="0" err="1">
                <a:solidFill>
                  <a:srgbClr val="000000"/>
                </a:solidFill>
                <a:cs typeface="宋体" panose="02010600030101010101" pitchFamily="2" charset="-122"/>
              </a:rPr>
              <a:t>i</a:t>
            </a:r>
            <a:r>
              <a:rPr lang="zh-CN" altLang="zh-CN" sz="2400" i="1"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j</a:t>
            </a:r>
            <a:r>
              <a:rPr lang="zh-CN" altLang="zh-CN" sz="2400" i="1" kern="100" dirty="0">
                <a:solidFill>
                  <a:srgbClr val="000000"/>
                </a:solidFill>
                <a:cs typeface="宋体" panose="02010600030101010101" pitchFamily="2" charset="-122"/>
              </a:rPr>
              <a:t>、</a:t>
            </a:r>
            <a:r>
              <a:rPr lang="en-US" altLang="zh-CN" sz="2400" i="1" kern="100" dirty="0">
                <a:solidFill>
                  <a:srgbClr val="000000"/>
                </a:solidFill>
                <a:cs typeface="宋体" panose="02010600030101010101" pitchFamily="2" charset="-122"/>
              </a:rPr>
              <a:t>k</a:t>
            </a:r>
            <a:r>
              <a:rPr lang="zh-CN" altLang="zh-CN" sz="2400" kern="100" dirty="0">
                <a:solidFill>
                  <a:srgbClr val="000000"/>
                </a:solidFill>
                <a:cs typeface="宋体" panose="02010600030101010101" pitchFamily="2" charset="-122"/>
              </a:rPr>
              <a:t>输入使用了相同的权值参数</a:t>
            </a:r>
            <a:r>
              <a:rPr lang="en-US" altLang="zh-CN" sz="2400" kern="100" dirty="0">
                <a:solidFill>
                  <a:srgbClr val="000000"/>
                </a:solidFill>
                <a:cs typeface="宋体" panose="02010600030101010101" pitchFamily="2" charset="-122"/>
              </a:rPr>
              <a:t>1</a:t>
            </a:r>
            <a:r>
              <a:rPr lang="zh-CN" altLang="zh-CN"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marL="450850" lvl="1" indent="-2714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其他多条连接分别使用相同权值参数</a:t>
            </a:r>
            <a:r>
              <a:rPr lang="en-US" altLang="zh-CN" sz="2400" kern="100" dirty="0">
                <a:solidFill>
                  <a:srgbClr val="000000"/>
                </a:solidFill>
                <a:cs typeface="宋体" panose="02010600030101010101" pitchFamily="2" charset="-122"/>
              </a:rPr>
              <a:t>2</a:t>
            </a:r>
            <a:r>
              <a:rPr lang="zh-CN" altLang="zh-CN" sz="2400" kern="100" dirty="0">
                <a:solidFill>
                  <a:srgbClr val="000000"/>
                </a:solidFill>
                <a:cs typeface="宋体" panose="02010600030101010101" pitchFamily="2" charset="-122"/>
              </a:rPr>
              <a:t>、</a:t>
            </a:r>
            <a:r>
              <a:rPr lang="en-US" altLang="zh-CN" sz="2400" kern="100" dirty="0">
                <a:solidFill>
                  <a:srgbClr val="000000"/>
                </a:solidFill>
                <a:cs typeface="宋体" panose="02010600030101010101" pitchFamily="2" charset="-122"/>
              </a:rPr>
              <a:t>3</a:t>
            </a:r>
            <a:r>
              <a:rPr lang="zh-CN" altLang="zh-CN" sz="2400" kern="100" dirty="0">
                <a:solidFill>
                  <a:srgbClr val="000000"/>
                </a:solidFill>
                <a:cs typeface="宋体" panose="02010600030101010101" pitchFamily="2" charset="-122"/>
              </a:rPr>
              <a:t>、</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情况也是类似</a:t>
            </a:r>
            <a:r>
              <a:rPr lang="zh-CN" altLang="en-US" sz="2400" kern="100" dirty="0">
                <a:solidFill>
                  <a:srgbClr val="000000"/>
                </a:solidFill>
                <a:latin typeface="Calibri" panose="020F0502020204030204" charset="0"/>
                <a:ea typeface="宋体" panose="02010600030101010101" pitchFamily="2" charset="-122"/>
                <a:cs typeface="宋体" panose="02010600030101010101" pitchFamily="2" charset="-122"/>
              </a:rPr>
              <a:t>。</a:t>
            </a:r>
            <a:endParaRPr lang="en-US" altLang="zh-CN" sz="2400" kern="100" dirty="0">
              <a:solidFill>
                <a:srgbClr val="000000"/>
              </a:solidFill>
              <a:latin typeface="Calibri" panose="020F0502020204030204" charset="0"/>
              <a:ea typeface="宋体" panose="02010600030101010101" pitchFamily="2" charset="-122"/>
              <a:cs typeface="宋体" panose="02010600030101010101" pitchFamily="2" charset="-122"/>
            </a:endParaRPr>
          </a:p>
        </p:txBody>
      </p:sp>
      <p:sp>
        <p:nvSpPr>
          <p:cNvPr id="8" name="标题 1">
            <a:extLst>
              <a:ext uri="{FF2B5EF4-FFF2-40B4-BE49-F238E27FC236}">
                <a16:creationId xmlns:a16="http://schemas.microsoft.com/office/drawing/2014/main" id="{82261384-8D27-400B-53F1-326C90BE457B}"/>
              </a:ext>
            </a:extLst>
          </p:cNvPr>
          <p:cNvSpPr txBox="1">
            <a:spLocks/>
          </p:cNvSpPr>
          <p:nvPr/>
        </p:nvSpPr>
        <p:spPr>
          <a:xfrm>
            <a:off x="352987" y="128555"/>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26DC20ED-32F4-7E16-D775-1C92BFEFD6B1}"/>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pic>
        <p:nvPicPr>
          <p:cNvPr id="12" name="图片 11" descr="共享权值1">
            <a:extLst>
              <a:ext uri="{FF2B5EF4-FFF2-40B4-BE49-F238E27FC236}">
                <a16:creationId xmlns:a16="http://schemas.microsoft.com/office/drawing/2014/main" id="{482EC541-1384-2ECF-7F75-0559C36024FE}"/>
              </a:ext>
            </a:extLst>
          </p:cNvPr>
          <p:cNvPicPr/>
          <p:nvPr/>
        </p:nvPicPr>
        <p:blipFill>
          <a:blip r:embed="rId3"/>
          <a:srcRect l="8533" t="4269" r="15319" b="11221"/>
          <a:stretch>
            <a:fillRect/>
          </a:stretch>
        </p:blipFill>
        <p:spPr>
          <a:xfrm>
            <a:off x="4710704" y="1088993"/>
            <a:ext cx="3928585" cy="2536743"/>
          </a:xfrm>
          <a:prstGeom prst="rect">
            <a:avLst/>
          </a:prstGeom>
        </p:spPr>
      </p:pic>
      <p:pic>
        <p:nvPicPr>
          <p:cNvPr id="13" name="图片 12" descr="共享权值2">
            <a:extLst>
              <a:ext uri="{FF2B5EF4-FFF2-40B4-BE49-F238E27FC236}">
                <a16:creationId xmlns:a16="http://schemas.microsoft.com/office/drawing/2014/main" id="{59E6E925-AB41-7245-06E5-85BBDD6DFAA1}"/>
              </a:ext>
            </a:extLst>
          </p:cNvPr>
          <p:cNvPicPr/>
          <p:nvPr/>
        </p:nvPicPr>
        <p:blipFill>
          <a:blip r:embed="rId4"/>
          <a:srcRect l="10040" t="3969" r="14572" b="13581"/>
          <a:stretch>
            <a:fillRect/>
          </a:stretch>
        </p:blipFill>
        <p:spPr>
          <a:xfrm>
            <a:off x="4729878" y="3807309"/>
            <a:ext cx="3928584" cy="2260518"/>
          </a:xfrm>
          <a:prstGeom prst="rect">
            <a:avLst/>
          </a:prstGeom>
        </p:spPr>
      </p:pic>
    </p:spTree>
    <p:extLst>
      <p:ext uri="{BB962C8B-B14F-4D97-AF65-F5344CB8AC3E}">
        <p14:creationId xmlns:p14="http://schemas.microsoft.com/office/powerpoint/2010/main" val="408214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8101012" y="6405564"/>
            <a:ext cx="1042988" cy="365125"/>
          </a:xfrm>
        </p:spPr>
        <p:txBody>
          <a:bodyPr/>
          <a:lstStyle/>
          <a:p>
            <a:pPr>
              <a:defRPr/>
            </a:pPr>
            <a:fld id="{5B081EB6-D196-45DC-8112-82044C796D0F}" type="slidenum">
              <a:rPr lang="zh-CN" altLang="en-US"/>
              <a:t>33</a:t>
            </a:fld>
            <a:endParaRPr lang="zh-CN" altLang="en-US" dirty="0"/>
          </a:p>
        </p:txBody>
      </p:sp>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6" name="文本框 5"/>
          <p:cNvSpPr txBox="1"/>
          <p:nvPr/>
        </p:nvSpPr>
        <p:spPr>
          <a:xfrm>
            <a:off x="485538" y="1715929"/>
            <a:ext cx="8096230" cy="4361900"/>
          </a:xfrm>
          <a:prstGeom prst="rect">
            <a:avLst/>
          </a:prstGeom>
          <a:noFill/>
        </p:spPr>
        <p:txBody>
          <a:bodyPr wrap="square" rtlCol="0" anchor="t">
            <a:spAutoFit/>
          </a:bodyPr>
          <a:lstStyle/>
          <a:p>
            <a:pPr marL="539750" lvl="1" indent="-269875"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因此，图像中的卷积计算可以对应成为神经网络计算，且这个神经网络计算具有</a:t>
            </a:r>
            <a:r>
              <a:rPr lang="zh-CN" altLang="zh-CN" sz="2400" kern="100" dirty="0">
                <a:solidFill>
                  <a:srgbClr val="FF0000"/>
                </a:solidFill>
                <a:cs typeface="宋体" panose="02010600030101010101" pitchFamily="2" charset="-122"/>
              </a:rPr>
              <a:t>非全连接</a:t>
            </a:r>
            <a:r>
              <a:rPr lang="zh-CN" altLang="zh-CN" sz="2400" kern="100" dirty="0">
                <a:solidFill>
                  <a:srgbClr val="000000"/>
                </a:solidFill>
                <a:cs typeface="宋体" panose="02010600030101010101" pitchFamily="2" charset="-122"/>
              </a:rPr>
              <a:t>和</a:t>
            </a:r>
            <a:r>
              <a:rPr lang="zh-CN" altLang="zh-CN" sz="2400" kern="100" dirty="0">
                <a:solidFill>
                  <a:srgbClr val="FF0000"/>
                </a:solidFill>
                <a:cs typeface="宋体" panose="02010600030101010101" pitchFamily="2" charset="-122"/>
              </a:rPr>
              <a:t>权值共享</a:t>
            </a:r>
            <a:r>
              <a:rPr lang="zh-CN" altLang="zh-CN" sz="2400" kern="100" dirty="0">
                <a:solidFill>
                  <a:srgbClr val="000000"/>
                </a:solidFill>
                <a:cs typeface="宋体" panose="02010600030101010101" pitchFamily="2" charset="-122"/>
              </a:rPr>
              <a:t>特征，其结果也同样是</a:t>
            </a:r>
            <a:r>
              <a:rPr lang="zh-CN" altLang="zh-CN" sz="2400" kern="100" dirty="0">
                <a:solidFill>
                  <a:srgbClr val="FF0000"/>
                </a:solidFill>
                <a:cs typeface="宋体" panose="02010600030101010101" pitchFamily="2" charset="-122"/>
              </a:rPr>
              <a:t>基于局部感受野</a:t>
            </a:r>
            <a:r>
              <a:rPr lang="zh-CN" altLang="zh-CN" sz="2400" kern="100" dirty="0">
                <a:solidFill>
                  <a:srgbClr val="000000"/>
                </a:solidFill>
                <a:cs typeface="宋体" panose="02010600030101010101" pitchFamily="2" charset="-122"/>
              </a:rPr>
              <a:t>的特征图。</a:t>
            </a:r>
            <a:endParaRPr lang="en-US" altLang="zh-CN" sz="2400" kern="100" dirty="0">
              <a:solidFill>
                <a:srgbClr val="000000"/>
              </a:solidFill>
              <a:cs typeface="宋体" panose="02010600030101010101" pitchFamily="2" charset="-122"/>
            </a:endParaRPr>
          </a:p>
          <a:p>
            <a:pPr marL="539750" lvl="1" indent="-269875"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从而能够把卷积计算作为神经网络的一部分，称为</a:t>
            </a:r>
            <a:r>
              <a:rPr lang="zh-CN" altLang="zh-CN" sz="2400" kern="100" dirty="0">
                <a:solidFill>
                  <a:srgbClr val="FF0000"/>
                </a:solidFill>
                <a:cs typeface="宋体" panose="02010600030101010101" pitchFamily="2" charset="-122"/>
              </a:rPr>
              <a:t>卷积层</a:t>
            </a:r>
            <a:r>
              <a:rPr lang="zh-CN" altLang="zh-CN"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marL="539750" lvl="1" indent="-269875"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把神经网络卷积层与原来的全连接网络相连接进行计算</a:t>
            </a:r>
            <a:r>
              <a:rPr lang="en-US" altLang="zh-CN" sz="2400" kern="100" dirty="0">
                <a:solidFill>
                  <a:srgbClr val="000000"/>
                </a:solidFill>
                <a:cs typeface="宋体" panose="02010600030101010101" pitchFamily="2" charset="-122"/>
              </a:rPr>
              <a:t>,</a:t>
            </a:r>
            <a:r>
              <a:rPr lang="zh-CN" altLang="zh-CN" sz="2400" kern="100" dirty="0">
                <a:solidFill>
                  <a:srgbClr val="000000"/>
                </a:solidFill>
                <a:cs typeface="宋体" panose="02010600030101010101" pitchFamily="2" charset="-122"/>
              </a:rPr>
              <a:t>还能带来另外一个很大的</a:t>
            </a:r>
            <a:r>
              <a:rPr lang="zh-CN" altLang="zh-CN" sz="2400" kern="100" dirty="0">
                <a:solidFill>
                  <a:srgbClr val="FF0000"/>
                </a:solidFill>
                <a:cs typeface="宋体" panose="02010600030101010101" pitchFamily="2" charset="-122"/>
              </a:rPr>
              <a:t>好处</a:t>
            </a:r>
            <a:r>
              <a:rPr lang="zh-CN" altLang="zh-CN" sz="2400" kern="100" dirty="0">
                <a:solidFill>
                  <a:srgbClr val="000000"/>
                </a:solidFill>
                <a:cs typeface="宋体" panose="02010600030101010101" pitchFamily="2" charset="-122"/>
              </a:rPr>
              <a:t>：可以不用对卷积核参数（权值参数）进行预先设置；只要有了训练数据，采用</a:t>
            </a:r>
            <a:r>
              <a:rPr lang="en-US" altLang="zh-CN" sz="2400" kern="100" dirty="0">
                <a:solidFill>
                  <a:srgbClr val="000000"/>
                </a:solidFill>
                <a:cs typeface="宋体" panose="02010600030101010101" pitchFamily="2" charset="-122"/>
              </a:rPr>
              <a:t>BP</a:t>
            </a:r>
            <a:r>
              <a:rPr lang="zh-CN" altLang="zh-CN" sz="2400" kern="100" dirty="0">
                <a:solidFill>
                  <a:srgbClr val="000000"/>
                </a:solidFill>
                <a:cs typeface="宋体" panose="02010600030101010101" pitchFamily="2" charset="-122"/>
              </a:rPr>
              <a:t>算法反向传递能够自动学习产生最合适的权值参数。</a:t>
            </a:r>
            <a:endParaRPr lang="zh-CN" altLang="zh-CN" sz="2400" kern="100" dirty="0">
              <a:cs typeface="Times New Roman" panose="02020603050405020304" pitchFamily="18" charset="0"/>
            </a:endParaRPr>
          </a:p>
        </p:txBody>
      </p:sp>
      <p:sp>
        <p:nvSpPr>
          <p:cNvPr id="8" name="标题 1">
            <a:extLst>
              <a:ext uri="{FF2B5EF4-FFF2-40B4-BE49-F238E27FC236}">
                <a16:creationId xmlns:a16="http://schemas.microsoft.com/office/drawing/2014/main" id="{2415A309-A4C4-B044-9C02-9B87812CF89C}"/>
              </a:ext>
            </a:extLst>
          </p:cNvPr>
          <p:cNvSpPr txBox="1">
            <a:spLocks/>
          </p:cNvSpPr>
          <p:nvPr/>
        </p:nvSpPr>
        <p:spPr>
          <a:xfrm>
            <a:off x="352987" y="128555"/>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7F9BB89-7F10-76B7-BE9C-14546228B106}"/>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卷积运算</a:t>
            </a:r>
            <a:endParaRPr lang="en-US" altLang="zh-CN" sz="2800" dirty="0">
              <a:solidFill>
                <a:srgbClr val="FF0000"/>
              </a:solidFill>
              <a:cs typeface="+mn-ea"/>
              <a:sym typeface="+mn-lt"/>
            </a:endParaRPr>
          </a:p>
        </p:txBody>
      </p:sp>
    </p:spTree>
    <p:extLst>
      <p:ext uri="{BB962C8B-B14F-4D97-AF65-F5344CB8AC3E}">
        <p14:creationId xmlns:p14="http://schemas.microsoft.com/office/powerpoint/2010/main" val="146241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8101012" y="6405564"/>
            <a:ext cx="1042988" cy="365125"/>
          </a:xfrm>
        </p:spPr>
        <p:txBody>
          <a:bodyPr/>
          <a:lstStyle/>
          <a:p>
            <a:pPr>
              <a:defRPr/>
            </a:pPr>
            <a:fld id="{5B081EB6-D196-45DC-8112-82044C796D0F}" type="slidenum">
              <a:rPr lang="zh-CN" altLang="en-US"/>
              <a:t>34</a:t>
            </a:fld>
            <a:endParaRPr lang="zh-CN" altLang="en-US" dirty="0"/>
          </a:p>
        </p:txBody>
      </p:sp>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11" name="文本框 10"/>
          <p:cNvSpPr txBox="1"/>
          <p:nvPr/>
        </p:nvSpPr>
        <p:spPr>
          <a:xfrm>
            <a:off x="581890" y="1705927"/>
            <a:ext cx="7999878" cy="4842031"/>
          </a:xfrm>
          <a:prstGeom prst="rect">
            <a:avLst/>
          </a:prstGeom>
          <a:noFill/>
        </p:spPr>
        <p:txBody>
          <a:bodyPr wrap="square" rtlCol="0" anchor="t">
            <a:spAutoFit/>
          </a:bodyPr>
          <a:lstStyle/>
          <a:p>
            <a:pPr marL="450850" lvl="1" indent="-2714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由于高分辨率的图像数据量太大，卷积运算后的特征图点仍然很多，输入到全连接网络时还是存在权值参数多、高计算量的问题。为了减少输入数据量，通常还采用称为</a:t>
            </a:r>
            <a:r>
              <a:rPr lang="zh-CN" altLang="zh-CN" sz="2400" kern="100" dirty="0">
                <a:solidFill>
                  <a:srgbClr val="FF0000"/>
                </a:solidFill>
                <a:cs typeface="宋体" panose="02010600030101010101" pitchFamily="2" charset="-122"/>
              </a:rPr>
              <a:t>池化</a:t>
            </a:r>
            <a:r>
              <a:rPr lang="zh-CN" altLang="zh-CN" sz="2400" kern="100" dirty="0">
                <a:solidFill>
                  <a:srgbClr val="000000"/>
                </a:solidFill>
                <a:cs typeface="宋体" panose="02010600030101010101" pitchFamily="2" charset="-122"/>
              </a:rPr>
              <a:t>的运算来</a:t>
            </a:r>
            <a:r>
              <a:rPr lang="zh-CN" altLang="zh-CN" sz="2400" kern="100" dirty="0">
                <a:solidFill>
                  <a:srgbClr val="FF0000"/>
                </a:solidFill>
                <a:cs typeface="宋体" panose="02010600030101010101" pitchFamily="2" charset="-122"/>
              </a:rPr>
              <a:t>减小输入数据量</a:t>
            </a:r>
            <a:r>
              <a:rPr lang="zh-CN" altLang="zh-CN"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marL="450850" lvl="1" indent="-2714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池化运算一般有最大池化和平均池化</a:t>
            </a:r>
            <a:r>
              <a:rPr lang="zh-CN" altLang="en-US"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marL="450850" lvl="1" indent="-271463" algn="just">
              <a:lnSpc>
                <a:spcPct val="130000"/>
              </a:lnSpc>
              <a:buFont typeface="Arial" panose="020B0604020202020204" pitchFamily="34" charset="0"/>
              <a:buChar char="•"/>
            </a:pPr>
            <a:r>
              <a:rPr lang="zh-CN" altLang="zh-CN" sz="2400" kern="100" dirty="0">
                <a:solidFill>
                  <a:srgbClr val="FF0000"/>
                </a:solidFill>
                <a:cs typeface="宋体" panose="02010600030101010101" pitchFamily="2" charset="-122"/>
              </a:rPr>
              <a:t>最大池化</a:t>
            </a:r>
            <a:r>
              <a:rPr lang="zh-CN" altLang="zh-CN" sz="2400" kern="100" dirty="0">
                <a:solidFill>
                  <a:srgbClr val="000000"/>
                </a:solidFill>
                <a:cs typeface="宋体" panose="02010600030101010101" pitchFamily="2" charset="-122"/>
              </a:rPr>
              <a:t>是取出每块区域像素值里的最大值作为特征图中的一个点值</a:t>
            </a:r>
            <a:r>
              <a:rPr lang="zh-CN" altLang="en-US" sz="2400" kern="100" dirty="0">
                <a:solidFill>
                  <a:srgbClr val="000000"/>
                </a:solidFill>
                <a:cs typeface="宋体" panose="02010600030101010101" pitchFamily="2" charset="-122"/>
              </a:rPr>
              <a:t>；</a:t>
            </a:r>
            <a:r>
              <a:rPr lang="zh-CN" altLang="zh-CN" sz="2400" kern="100" dirty="0">
                <a:solidFill>
                  <a:srgbClr val="FF0000"/>
                </a:solidFill>
                <a:cs typeface="宋体" panose="02010600030101010101" pitchFamily="2" charset="-122"/>
              </a:rPr>
              <a:t>平均池化</a:t>
            </a:r>
            <a:r>
              <a:rPr lang="zh-CN" altLang="zh-CN" sz="2400" kern="100" dirty="0">
                <a:solidFill>
                  <a:srgbClr val="000000"/>
                </a:solidFill>
                <a:cs typeface="宋体" panose="02010600030101010101" pitchFamily="2" charset="-122"/>
              </a:rPr>
              <a:t>是取区域像素值的平均值，构成特征图的一个点值。</a:t>
            </a:r>
            <a:endParaRPr lang="en-US" altLang="zh-CN" sz="2400" kern="100" dirty="0">
              <a:solidFill>
                <a:srgbClr val="000000"/>
              </a:solidFill>
              <a:cs typeface="宋体" panose="02010600030101010101" pitchFamily="2" charset="-122"/>
            </a:endParaRPr>
          </a:p>
          <a:p>
            <a:pPr marL="450850" lvl="1" indent="-2714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池化也可以设置</a:t>
            </a:r>
            <a:r>
              <a:rPr lang="zh-CN" altLang="zh-CN" sz="2400" kern="100" dirty="0">
                <a:solidFill>
                  <a:srgbClr val="FF0000"/>
                </a:solidFill>
                <a:cs typeface="宋体" panose="02010600030101010101" pitchFamily="2" charset="-122"/>
              </a:rPr>
              <a:t>步长</a:t>
            </a:r>
            <a:r>
              <a:rPr lang="zh-CN" altLang="zh-CN" sz="2400" kern="100" dirty="0">
                <a:solidFill>
                  <a:srgbClr val="000000"/>
                </a:solidFill>
                <a:cs typeface="宋体" panose="02010600030101010101" pitchFamily="2" charset="-122"/>
              </a:rPr>
              <a:t>，一般步长与池化窗口大小相同，如果步长小于池化窗口大小则称为</a:t>
            </a:r>
            <a:r>
              <a:rPr lang="zh-CN" altLang="zh-CN" sz="2400" kern="100" dirty="0">
                <a:solidFill>
                  <a:srgbClr val="FF0000"/>
                </a:solidFill>
                <a:cs typeface="宋体" panose="02010600030101010101" pitchFamily="2" charset="-122"/>
              </a:rPr>
              <a:t>重叠池化</a:t>
            </a:r>
            <a:r>
              <a:rPr lang="zh-CN" altLang="zh-CN"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p:txBody>
      </p:sp>
      <p:sp>
        <p:nvSpPr>
          <p:cNvPr id="8" name="标题 1">
            <a:extLst>
              <a:ext uri="{FF2B5EF4-FFF2-40B4-BE49-F238E27FC236}">
                <a16:creationId xmlns:a16="http://schemas.microsoft.com/office/drawing/2014/main" id="{F6A9FE97-EB10-E511-48EF-FCC8B2098187}"/>
              </a:ext>
            </a:extLst>
          </p:cNvPr>
          <p:cNvSpPr txBox="1">
            <a:spLocks/>
          </p:cNvSpPr>
          <p:nvPr/>
        </p:nvSpPr>
        <p:spPr>
          <a:xfrm>
            <a:off x="352987" y="128555"/>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37F1484-9279-EC53-EDBB-C95854D16C25}"/>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池化运算</a:t>
            </a:r>
            <a:endParaRPr lang="en-US" altLang="zh-CN" sz="2800" dirty="0">
              <a:solidFill>
                <a:srgbClr val="FF0000"/>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500"/>
                                        <p:tgtEl>
                                          <p:spTgt spid="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Effect transition="in" filter="fade">
                                      <p:cBhvr>
                                        <p:cTn id="2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8" name="文本框 7"/>
          <p:cNvSpPr txBox="1"/>
          <p:nvPr/>
        </p:nvSpPr>
        <p:spPr>
          <a:xfrm>
            <a:off x="4535233" y="1133952"/>
            <a:ext cx="3153728" cy="366639"/>
          </a:xfrm>
          <a:prstGeom prst="rect">
            <a:avLst/>
          </a:prstGeom>
          <a:noFill/>
        </p:spPr>
        <p:txBody>
          <a:bodyPr wrap="square" rtlCol="0" anchor="t">
            <a:spAutoFit/>
          </a:bodyPr>
          <a:lstStyle/>
          <a:p>
            <a:pPr marL="600075" lvl="1" indent="-257175">
              <a:lnSpc>
                <a:spcPct val="150000"/>
              </a:lnSpc>
              <a:spcAft>
                <a:spcPts val="450"/>
              </a:spcAft>
              <a:buFont typeface="Wingdings" panose="05000000000000000000" pitchFamily="2" charset="2"/>
              <a:buChar char="n"/>
            </a:pPr>
            <a:endParaRPr sz="1350" dirty="0">
              <a:solidFill>
                <a:srgbClr val="000000"/>
              </a:solidFill>
              <a:cs typeface="+mn-ea"/>
              <a:sym typeface="+mn-lt"/>
            </a:endParaRPr>
          </a:p>
        </p:txBody>
      </p:sp>
      <mc:AlternateContent xmlns:mc="http://schemas.openxmlformats.org/markup-compatibility/2006" xmlns:a14="http://schemas.microsoft.com/office/drawing/2010/main">
        <mc:Choice Requires="a14">
          <p:sp>
            <p:nvSpPr>
              <p:cNvPr id="12" name="文本框 11"/>
              <p:cNvSpPr txBox="1"/>
              <p:nvPr/>
            </p:nvSpPr>
            <p:spPr>
              <a:xfrm>
                <a:off x="485538" y="1786430"/>
                <a:ext cx="8096229" cy="4361900"/>
              </a:xfrm>
              <a:prstGeom prst="rect">
                <a:avLst/>
              </a:prstGeom>
              <a:noFill/>
            </p:spPr>
            <p:txBody>
              <a:bodyPr wrap="square" rtlCol="0" anchor="t">
                <a:spAutoFit/>
              </a:bodyPr>
              <a:lstStyle/>
              <a:p>
                <a:pPr marL="342900" indent="-342900" algn="just">
                  <a:lnSpc>
                    <a:spcPct val="130000"/>
                  </a:lnSpc>
                  <a:buFont typeface="Arial" panose="020B0604020202020204" pitchFamily="34" charset="0"/>
                  <a:buChar char="•"/>
                </a:pPr>
                <a:r>
                  <a:rPr lang="zh-CN" altLang="en-US" sz="2400" dirty="0">
                    <a:solidFill>
                      <a:srgbClr val="000000"/>
                    </a:solidFill>
                    <a:cs typeface="+mn-ea"/>
                    <a:sym typeface="+mn-lt"/>
                  </a:rPr>
                  <a:t>如图所示，尺寸是</a:t>
                </a:r>
                <a14:m>
                  <m:oMath xmlns:m="http://schemas.openxmlformats.org/officeDocument/2006/math">
                    <m:r>
                      <a:rPr lang="zh-CN" altLang="en-US" sz="2400" b="0" i="1" dirty="0">
                        <a:solidFill>
                          <a:srgbClr val="000000"/>
                        </a:solidFill>
                        <a:latin typeface="Cambria Math" panose="02040503050406030204" pitchFamily="18" charset="0"/>
                        <a:cs typeface="+mn-ea"/>
                        <a:sym typeface="+mn-lt"/>
                      </a:rPr>
                      <m:t>4</m:t>
                    </m:r>
                    <m:r>
                      <a:rPr lang="zh-CN" altLang="en-US" sz="2400" b="0" i="1" dirty="0">
                        <a:solidFill>
                          <a:srgbClr val="000000"/>
                        </a:solidFill>
                        <a:latin typeface="Cambria Math" panose="02040503050406030204" pitchFamily="18" charset="0"/>
                        <a:cs typeface="+mn-ea"/>
                        <a:sym typeface="+mn-lt"/>
                      </a:rPr>
                      <m:t>∗</m:t>
                    </m:r>
                    <m:r>
                      <a:rPr lang="zh-CN" altLang="en-US" sz="2400" b="0" i="1" dirty="0">
                        <a:solidFill>
                          <a:srgbClr val="000000"/>
                        </a:solidFill>
                        <a:latin typeface="Cambria Math" panose="02040503050406030204" pitchFamily="18" charset="0"/>
                        <a:cs typeface="+mn-ea"/>
                        <a:sym typeface="+mn-lt"/>
                      </a:rPr>
                      <m:t>4</m:t>
                    </m:r>
                  </m:oMath>
                </a14:m>
                <a:r>
                  <a:rPr lang="zh-CN" altLang="en-US" sz="2400" dirty="0">
                    <a:solidFill>
                      <a:srgbClr val="000000"/>
                    </a:solidFill>
                    <a:cs typeface="+mn-ea"/>
                    <a:sym typeface="+mn-lt"/>
                  </a:rPr>
                  <a:t>的图像，采用</a:t>
                </a:r>
                <a14:m>
                  <m:oMath xmlns:m="http://schemas.openxmlformats.org/officeDocument/2006/math">
                    <m:r>
                      <a:rPr lang="en-US" altLang="zh-CN" sz="2400" b="0" i="1" dirty="0">
                        <a:solidFill>
                          <a:srgbClr val="000000"/>
                        </a:solidFill>
                        <a:latin typeface="Cambria Math" panose="02040503050406030204" pitchFamily="18" charset="0"/>
                        <a:cs typeface="+mn-ea"/>
                        <a:sym typeface="+mn-lt"/>
                      </a:rPr>
                      <m:t>2</m:t>
                    </m:r>
                    <m:r>
                      <a:rPr lang="zh-CN" altLang="en-US" sz="2400" b="0" i="1" dirty="0">
                        <a:solidFill>
                          <a:srgbClr val="000000"/>
                        </a:solidFill>
                        <a:latin typeface="Cambria Math" panose="02040503050406030204" pitchFamily="18" charset="0"/>
                        <a:cs typeface="+mn-ea"/>
                        <a:sym typeface="+mn-lt"/>
                      </a:rPr>
                      <m:t>∗</m:t>
                    </m:r>
                    <m:r>
                      <a:rPr lang="en-US" altLang="zh-CN" sz="2400" b="0" i="1" dirty="0">
                        <a:solidFill>
                          <a:srgbClr val="000000"/>
                        </a:solidFill>
                        <a:latin typeface="Cambria Math" panose="02040503050406030204" pitchFamily="18" charset="0"/>
                        <a:cs typeface="+mn-ea"/>
                        <a:sym typeface="+mn-lt"/>
                      </a:rPr>
                      <m:t>2</m:t>
                    </m:r>
                    <m:r>
                      <a:rPr lang="zh-CN" altLang="en-US" sz="2400" b="0" i="1" dirty="0">
                        <a:solidFill>
                          <a:srgbClr val="000000"/>
                        </a:solidFill>
                        <a:latin typeface="Cambria Math" panose="02040503050406030204" pitchFamily="18" charset="0"/>
                        <a:cs typeface="+mn-ea"/>
                        <a:sym typeface="+mn-lt"/>
                      </a:rPr>
                      <m:t>大小</m:t>
                    </m:r>
                  </m:oMath>
                </a14:m>
                <a:r>
                  <a:rPr lang="zh-CN" altLang="en-US" sz="2400" kern="100" dirty="0">
                    <a:solidFill>
                      <a:srgbClr val="000000"/>
                    </a:solidFill>
                    <a:cs typeface="宋体" panose="02010600030101010101" pitchFamily="2" charset="-122"/>
                  </a:rPr>
                  <a:t>的池化窗口，步长为</a:t>
                </a:r>
                <a:r>
                  <a:rPr lang="en-US" altLang="zh-CN" sz="2400" kern="100" dirty="0">
                    <a:solidFill>
                      <a:srgbClr val="000000"/>
                    </a:solidFill>
                    <a:cs typeface="宋体" panose="02010600030101010101" pitchFamily="2" charset="-122"/>
                  </a:rPr>
                  <a:t>2</a:t>
                </a:r>
                <a:r>
                  <a:rPr lang="zh-CN" altLang="en-US" sz="2400" kern="100" dirty="0">
                    <a:solidFill>
                      <a:srgbClr val="000000"/>
                    </a:solidFill>
                    <a:cs typeface="宋体" panose="02010600030101010101" pitchFamily="2" charset="-122"/>
                  </a:rPr>
                  <a:t>，</a:t>
                </a:r>
                <a:r>
                  <a:rPr lang="zh-CN" altLang="zh-CN" sz="2400" dirty="0"/>
                  <a:t>则将原图像按</a:t>
                </a:r>
                <a14:m>
                  <m:oMath xmlns:m="http://schemas.openxmlformats.org/officeDocument/2006/math">
                    <m:r>
                      <a:rPr lang="en-US" altLang="zh-CN" sz="2400" b="0" i="1" dirty="0">
                        <a:latin typeface="Cambria Math" panose="02040503050406030204" pitchFamily="18" charset="0"/>
                      </a:rPr>
                      <m:t>2</m:t>
                    </m:r>
                    <m:r>
                      <a:rPr lang="en-US" altLang="zh-CN" sz="2400" b="0" i="1" dirty="0">
                        <a:latin typeface="Cambria Math" panose="02040503050406030204" pitchFamily="18" charset="0"/>
                      </a:rPr>
                      <m:t>∗</m:t>
                    </m:r>
                    <m:r>
                      <a:rPr lang="en-US" altLang="zh-CN" sz="2400" b="0" i="1" dirty="0">
                        <a:latin typeface="Cambria Math" panose="02040503050406030204" pitchFamily="18" charset="0"/>
                      </a:rPr>
                      <m:t>2</m:t>
                    </m:r>
                  </m:oMath>
                </a14:m>
                <a:r>
                  <a:rPr lang="zh-CN" altLang="zh-CN" sz="2400" dirty="0"/>
                  <a:t>大小分块，共有</a:t>
                </a:r>
                <a:r>
                  <a:rPr lang="en-US" altLang="zh-CN" sz="2400" dirty="0"/>
                  <a:t>4</a:t>
                </a:r>
                <a:r>
                  <a:rPr lang="zh-CN" altLang="zh-CN" sz="2400" dirty="0"/>
                  <a:t>块。</a:t>
                </a:r>
                <a:endParaRPr lang="en-US" altLang="zh-CN" sz="2400" dirty="0"/>
              </a:p>
              <a:p>
                <a:pPr marL="342900" indent="-342900"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分别计算出</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个值作为结果，运算方法为：图中第一块的像素点值分别为</a:t>
                </a:r>
                <a:r>
                  <a:rPr lang="en-US" altLang="zh-CN" sz="2400" kern="100" dirty="0">
                    <a:solidFill>
                      <a:srgbClr val="000000"/>
                    </a:solidFill>
                    <a:cs typeface="宋体" panose="02010600030101010101" pitchFamily="2" charset="-122"/>
                  </a:rPr>
                  <a:t>2</a:t>
                </a:r>
                <a:r>
                  <a:rPr lang="zh-CN" altLang="zh-CN" sz="2400" kern="100" dirty="0">
                    <a:solidFill>
                      <a:srgbClr val="000000"/>
                    </a:solidFill>
                    <a:cs typeface="宋体" panose="02010600030101010101" pitchFamily="2" charset="-122"/>
                  </a:rPr>
                  <a:t>，</a:t>
                </a:r>
                <a:r>
                  <a:rPr lang="en-US" altLang="zh-CN" sz="2400" kern="100" dirty="0">
                    <a:solidFill>
                      <a:srgbClr val="000000"/>
                    </a:solidFill>
                    <a:cs typeface="宋体" panose="02010600030101010101" pitchFamily="2" charset="-122"/>
                  </a:rPr>
                  <a:t>3</a:t>
                </a:r>
                <a:r>
                  <a:rPr lang="zh-CN" altLang="zh-CN" sz="2400" kern="100" dirty="0">
                    <a:solidFill>
                      <a:srgbClr val="000000"/>
                    </a:solidFill>
                    <a:cs typeface="宋体" panose="02010600030101010101" pitchFamily="2" charset="-122"/>
                  </a:rPr>
                  <a:t>，</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a:t>
                </a:r>
                <a:r>
                  <a:rPr lang="en-US" altLang="zh-CN" sz="2400" kern="100" dirty="0">
                    <a:solidFill>
                      <a:srgbClr val="000000"/>
                    </a:solidFill>
                    <a:cs typeface="宋体" panose="02010600030101010101" pitchFamily="2" charset="-122"/>
                  </a:rPr>
                  <a:t>5</a:t>
                </a:r>
                <a:r>
                  <a:rPr lang="zh-CN" altLang="zh-CN" sz="2400" kern="100" dirty="0">
                    <a:solidFill>
                      <a:srgbClr val="000000"/>
                    </a:solidFill>
                    <a:cs typeface="宋体" panose="02010600030101010101" pitchFamily="2" charset="-122"/>
                  </a:rPr>
                  <a:t>，最大池化则采用其中的最大值为</a:t>
                </a:r>
                <a:r>
                  <a:rPr lang="en-US" altLang="zh-CN" sz="2400" kern="100" dirty="0">
                    <a:solidFill>
                      <a:srgbClr val="000000"/>
                    </a:solidFill>
                    <a:cs typeface="宋体" panose="02010600030101010101" pitchFamily="2" charset="-122"/>
                  </a:rPr>
                  <a:t>5</a:t>
                </a:r>
                <a:r>
                  <a:rPr lang="zh-CN" altLang="zh-CN" sz="2400" kern="100" dirty="0">
                    <a:solidFill>
                      <a:srgbClr val="000000"/>
                    </a:solidFill>
                    <a:cs typeface="宋体" panose="02010600030101010101" pitchFamily="2" charset="-122"/>
                  </a:rPr>
                  <a:t>作为结果，平均池化则采用平均值</a:t>
                </a:r>
                <a:r>
                  <a:rPr lang="en-US" altLang="zh-CN" sz="2400" kern="100" dirty="0">
                    <a:solidFill>
                      <a:srgbClr val="000000"/>
                    </a:solidFill>
                    <a:cs typeface="宋体" panose="02010600030101010101" pitchFamily="2" charset="-122"/>
                  </a:rPr>
                  <a:t>3.5</a:t>
                </a:r>
                <a:r>
                  <a:rPr lang="zh-CN" altLang="zh-CN" sz="2400" kern="100" dirty="0">
                    <a:solidFill>
                      <a:srgbClr val="000000"/>
                    </a:solidFill>
                    <a:cs typeface="宋体" panose="02010600030101010101" pitchFamily="2" charset="-122"/>
                  </a:rPr>
                  <a:t>为结果；同理得出其他所有块的结果。</a:t>
                </a:r>
                <a:endParaRPr lang="en-US" altLang="zh-CN" sz="2400" kern="100" dirty="0">
                  <a:solidFill>
                    <a:srgbClr val="000000"/>
                  </a:solidFill>
                  <a:cs typeface="宋体" panose="02010600030101010101" pitchFamily="2" charset="-122"/>
                </a:endParaRPr>
              </a:p>
              <a:p>
                <a:pPr marL="342900" indent="-342900" algn="just">
                  <a:lnSpc>
                    <a:spcPct val="130000"/>
                  </a:lnSpc>
                  <a:buFont typeface="Arial" panose="020B0604020202020204" pitchFamily="34" charset="0"/>
                  <a:buChar char="•"/>
                </a:pPr>
                <a:r>
                  <a:rPr lang="zh-CN" altLang="en-US" sz="2400" kern="100" dirty="0">
                    <a:solidFill>
                      <a:srgbClr val="000000"/>
                    </a:solidFill>
                    <a:cs typeface="宋体" panose="02010600030101010101" pitchFamily="2" charset="-122"/>
                  </a:rPr>
                  <a:t>最终运算结果如图所示，</a:t>
                </a:r>
                <a:endParaRPr lang="en-US" altLang="zh-CN" sz="2400" kern="100" dirty="0">
                  <a:solidFill>
                    <a:srgbClr val="000000"/>
                  </a:solidFill>
                  <a:cs typeface="宋体" panose="02010600030101010101" pitchFamily="2" charset="-122"/>
                </a:endParaRPr>
              </a:p>
              <a:p>
                <a:pPr algn="just">
                  <a:lnSpc>
                    <a:spcPct val="130000"/>
                  </a:lnSpc>
                </a:pPr>
                <a:r>
                  <a:rPr lang="en-US" altLang="zh-CN" sz="2400" kern="100" dirty="0">
                    <a:solidFill>
                      <a:srgbClr val="000000"/>
                    </a:solidFill>
                    <a:cs typeface="宋体" panose="02010600030101010101" pitchFamily="2" charset="-122"/>
                  </a:rPr>
                  <a:t>    </a:t>
                </a:r>
                <a:r>
                  <a:rPr lang="zh-CN" altLang="en-US" sz="2400" kern="100" dirty="0">
                    <a:solidFill>
                      <a:srgbClr val="000000"/>
                    </a:solidFill>
                    <a:cs typeface="宋体" panose="02010600030101010101" pitchFamily="2" charset="-122"/>
                  </a:rPr>
                  <a:t>上方为最大池化结果，</a:t>
                </a:r>
                <a:endParaRPr lang="en-US" altLang="zh-CN" sz="2400" kern="100" dirty="0">
                  <a:solidFill>
                    <a:srgbClr val="000000"/>
                  </a:solidFill>
                  <a:cs typeface="宋体" panose="02010600030101010101" pitchFamily="2" charset="-122"/>
                </a:endParaRPr>
              </a:p>
              <a:p>
                <a:pPr algn="just">
                  <a:lnSpc>
                    <a:spcPct val="130000"/>
                  </a:lnSpc>
                </a:pPr>
                <a:r>
                  <a:rPr lang="en-US" altLang="zh-CN" sz="2400" kern="100" dirty="0">
                    <a:solidFill>
                      <a:srgbClr val="000000"/>
                    </a:solidFill>
                    <a:cs typeface="宋体" panose="02010600030101010101" pitchFamily="2" charset="-122"/>
                  </a:rPr>
                  <a:t>    </a:t>
                </a:r>
                <a:r>
                  <a:rPr lang="zh-CN" altLang="en-US" sz="2400" kern="100" dirty="0">
                    <a:solidFill>
                      <a:srgbClr val="000000"/>
                    </a:solidFill>
                    <a:cs typeface="宋体" panose="02010600030101010101" pitchFamily="2" charset="-122"/>
                  </a:rPr>
                  <a:t>下方为平均池化结果</a:t>
                </a:r>
                <a:r>
                  <a:rPr lang="zh-CN" altLang="zh-CN"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85538" y="1786430"/>
                <a:ext cx="8096229" cy="4361900"/>
              </a:xfrm>
              <a:prstGeom prst="rect">
                <a:avLst/>
              </a:prstGeom>
              <a:blipFill>
                <a:blip r:embed="rId2"/>
                <a:stretch>
                  <a:fillRect l="-1054" t="-140" r="-1130" b="-1816"/>
                </a:stretch>
              </a:blipFill>
            </p:spPr>
            <p:txBody>
              <a:bodyPr/>
              <a:lstStyle/>
              <a:p>
                <a:r>
                  <a:rPr lang="zh-CN" altLang="en-US">
                    <a:noFill/>
                  </a:rPr>
                  <a:t> </a:t>
                </a:r>
              </a:p>
            </p:txBody>
          </p:sp>
        </mc:Fallback>
      </mc:AlternateContent>
      <p:pic>
        <p:nvPicPr>
          <p:cNvPr id="13" name="图片 12"/>
          <p:cNvPicPr/>
          <p:nvPr/>
        </p:nvPicPr>
        <p:blipFill rotWithShape="1">
          <a:blip r:embed="rId3">
            <a:extLst>
              <a:ext uri="{28A0092B-C50C-407E-A947-70E740481C1C}">
                <a14:useLocalDpi xmlns:a14="http://schemas.microsoft.com/office/drawing/2010/main" val="0"/>
              </a:ext>
            </a:extLst>
          </a:blip>
          <a:srcRect t="18218" r="62662" b="26784"/>
          <a:stretch/>
        </p:blipFill>
        <p:spPr>
          <a:xfrm>
            <a:off x="4662056" y="4336134"/>
            <a:ext cx="1960417" cy="2009248"/>
          </a:xfrm>
          <a:prstGeom prst="rect">
            <a:avLst/>
          </a:prstGeom>
          <a:ln>
            <a:noFill/>
          </a:ln>
        </p:spPr>
      </p:pic>
      <p:sp>
        <p:nvSpPr>
          <p:cNvPr id="11" name="标题 1">
            <a:extLst>
              <a:ext uri="{FF2B5EF4-FFF2-40B4-BE49-F238E27FC236}">
                <a16:creationId xmlns:a16="http://schemas.microsoft.com/office/drawing/2014/main" id="{30138164-8AC7-291A-7D4D-843F6F6A9852}"/>
              </a:ext>
            </a:extLst>
          </p:cNvPr>
          <p:cNvSpPr txBox="1">
            <a:spLocks/>
          </p:cNvSpPr>
          <p:nvPr/>
        </p:nvSpPr>
        <p:spPr>
          <a:xfrm>
            <a:off x="352987" y="128555"/>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714EAAE6-7C8C-69F9-E44F-83689B0F200D}"/>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池化运算</a:t>
            </a:r>
            <a:endParaRPr lang="en-US" altLang="zh-CN" sz="2800" dirty="0">
              <a:solidFill>
                <a:srgbClr val="FF0000"/>
              </a:solidFill>
              <a:cs typeface="+mn-ea"/>
              <a:sym typeface="+mn-lt"/>
            </a:endParaRPr>
          </a:p>
        </p:txBody>
      </p:sp>
      <p:pic>
        <p:nvPicPr>
          <p:cNvPr id="15" name="图片 14">
            <a:extLst>
              <a:ext uri="{FF2B5EF4-FFF2-40B4-BE49-F238E27FC236}">
                <a16:creationId xmlns:a16="http://schemas.microsoft.com/office/drawing/2014/main" id="{5986A2A6-C7AB-C59E-1BAF-117DD8BE1AA3}"/>
              </a:ext>
            </a:extLst>
          </p:cNvPr>
          <p:cNvPicPr/>
          <p:nvPr/>
        </p:nvPicPr>
        <p:blipFill rotWithShape="1">
          <a:blip r:embed="rId3">
            <a:extLst>
              <a:ext uri="{28A0092B-C50C-407E-A947-70E740481C1C}">
                <a14:useLocalDpi xmlns:a14="http://schemas.microsoft.com/office/drawing/2010/main" val="0"/>
              </a:ext>
            </a:extLst>
          </a:blip>
          <a:srcRect l="40296" t="18218" r="8500" b="26784"/>
          <a:stretch/>
        </p:blipFill>
        <p:spPr>
          <a:xfrm>
            <a:off x="6487235" y="4237608"/>
            <a:ext cx="2403452" cy="2009248"/>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childTnLst>
                                </p:cTn>
                              </p:par>
                              <p:par>
                                <p:cTn id="8" presetID="42" presetClass="entr" presetSubtype="0"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fade">
                                      <p:cBhvr>
                                        <p:cTn id="22" dur="500"/>
                                        <p:tgtEl>
                                          <p:spTgt spid="12">
                                            <p:txEl>
                                              <p:pRg st="2" end="2"/>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1000"/>
                                        <p:tgtEl>
                                          <p:spTgt spid="15"/>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12">
                                            <p:txEl>
                                              <p:pRg st="3" end="3"/>
                                            </p:txEl>
                                          </p:spTgt>
                                        </p:tgtEl>
                                        <p:attrNameLst>
                                          <p:attrName>style.visibility</p:attrName>
                                        </p:attrNameLst>
                                      </p:cBhvr>
                                      <p:to>
                                        <p:strVal val="visible"/>
                                      </p:to>
                                    </p:set>
                                    <p:animEffect transition="in" filter="fade">
                                      <p:cBhvr>
                                        <p:cTn id="30" dur="1000"/>
                                        <p:tgtEl>
                                          <p:spTgt spid="12">
                                            <p:txEl>
                                              <p:pRg st="3" end="3"/>
                                            </p:txEl>
                                          </p:spTgt>
                                        </p:tgtEl>
                                      </p:cBhvr>
                                    </p:animEffect>
                                  </p:childTnLst>
                                </p:cTn>
                              </p:par>
                            </p:childTnLst>
                          </p:cTn>
                        </p:par>
                        <p:par>
                          <p:cTn id="31" fill="hold">
                            <p:stCondLst>
                              <p:cond delay="3500"/>
                            </p:stCondLst>
                            <p:childTnLst>
                              <p:par>
                                <p:cTn id="32" presetID="10" presetClass="entr" presetSubtype="0" fill="hold" nodeType="afterEffect">
                                  <p:stCondLst>
                                    <p:cond delay="1000"/>
                                  </p:stCondLst>
                                  <p:childTnLst>
                                    <p:set>
                                      <p:cBhvr>
                                        <p:cTn id="33" dur="1" fill="hold">
                                          <p:stCondLst>
                                            <p:cond delay="0"/>
                                          </p:stCondLst>
                                        </p:cTn>
                                        <p:tgtEl>
                                          <p:spTgt spid="12">
                                            <p:txEl>
                                              <p:pRg st="4" end="4"/>
                                            </p:txEl>
                                          </p:spTgt>
                                        </p:tgtEl>
                                        <p:attrNameLst>
                                          <p:attrName>style.visibility</p:attrName>
                                        </p:attrNameLst>
                                      </p:cBhvr>
                                      <p:to>
                                        <p:strVal val="visible"/>
                                      </p:to>
                                    </p:set>
                                    <p:animEffect transition="in" filter="fade">
                                      <p:cBhvr>
                                        <p:cTn id="34" dur="10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3" name="Rectangle 2"/>
          <p:cNvSpPr>
            <a:spLocks noChangeArrowheads="1"/>
          </p:cNvSpPr>
          <p:nvPr/>
        </p:nvSpPr>
        <p:spPr bwMode="auto">
          <a:xfrm>
            <a:off x="914401" y="157743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11" name="文本框 10"/>
          <p:cNvSpPr txBox="1"/>
          <p:nvPr/>
        </p:nvSpPr>
        <p:spPr>
          <a:xfrm>
            <a:off x="485538" y="1705927"/>
            <a:ext cx="8096229" cy="1961243"/>
          </a:xfrm>
          <a:prstGeom prst="rect">
            <a:avLst/>
          </a:prstGeom>
          <a:noFill/>
        </p:spPr>
        <p:txBody>
          <a:bodyPr wrap="square" rtlCol="0" anchor="t">
            <a:spAutoFit/>
          </a:bodyPr>
          <a:lstStyle/>
          <a:p>
            <a:pPr marL="450850" lvl="1" indent="-2714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池化运算能够在减少参数同时保留图像主要特征，还具有平移、旋转、尺度等不变性。</a:t>
            </a:r>
            <a:endParaRPr lang="en-US" altLang="zh-CN" sz="2400" kern="100" dirty="0">
              <a:solidFill>
                <a:srgbClr val="000000"/>
              </a:solidFill>
              <a:cs typeface="宋体" panose="02010600030101010101" pitchFamily="2" charset="-122"/>
            </a:endParaRPr>
          </a:p>
          <a:p>
            <a:pPr marL="450850" lvl="1" indent="-2714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如图所示</a:t>
            </a:r>
            <a:r>
              <a:rPr lang="zh-CN" altLang="en-US" sz="2400" kern="100" dirty="0">
                <a:solidFill>
                  <a:srgbClr val="000000"/>
                </a:solidFill>
                <a:cs typeface="宋体" panose="02010600030101010101" pitchFamily="2" charset="-122"/>
              </a:rPr>
              <a:t>，</a:t>
            </a:r>
            <a:r>
              <a:rPr lang="zh-CN" altLang="zh-CN" sz="2400" kern="100" dirty="0">
                <a:solidFill>
                  <a:srgbClr val="000000"/>
                </a:solidFill>
                <a:cs typeface="宋体" panose="02010600030101010101" pitchFamily="2" charset="-122"/>
              </a:rPr>
              <a:t>图像缩小到原图的</a:t>
            </a:r>
            <a:r>
              <a:rPr lang="en-US" altLang="zh-CN" sz="2400" kern="100" dirty="0">
                <a:solidFill>
                  <a:srgbClr val="000000"/>
                </a:solidFill>
                <a:cs typeface="宋体" panose="02010600030101010101" pitchFamily="2" charset="-122"/>
              </a:rPr>
              <a:t>1/4</a:t>
            </a:r>
            <a:r>
              <a:rPr lang="zh-CN" altLang="zh-CN" sz="2400" kern="100" dirty="0">
                <a:solidFill>
                  <a:srgbClr val="000000"/>
                </a:solidFill>
                <a:cs typeface="宋体" panose="02010600030101010101" pitchFamily="2" charset="-122"/>
              </a:rPr>
              <a:t>大小，大大减少了对其进行处理的神经网络中的输入，从而减少权值参数数量。</a:t>
            </a:r>
            <a:endParaRPr lang="en-US" altLang="zh-CN" sz="2400" kern="100" dirty="0">
              <a:solidFill>
                <a:srgbClr val="000000"/>
              </a:solidFill>
              <a:cs typeface="宋体" panose="02010600030101010101" pitchFamily="2" charset="-122"/>
            </a:endParaRPr>
          </a:p>
        </p:txBody>
      </p:sp>
      <p:pic>
        <p:nvPicPr>
          <p:cNvPr id="9" name="图片 8" descr="池化"/>
          <p:cNvPicPr/>
          <p:nvPr/>
        </p:nvPicPr>
        <p:blipFill>
          <a:blip r:embed="rId2"/>
          <a:stretch>
            <a:fillRect/>
          </a:stretch>
        </p:blipFill>
        <p:spPr>
          <a:xfrm>
            <a:off x="3117901" y="3745490"/>
            <a:ext cx="3661934" cy="2726909"/>
          </a:xfrm>
          <a:prstGeom prst="rect">
            <a:avLst/>
          </a:prstGeom>
        </p:spPr>
      </p:pic>
      <p:sp>
        <p:nvSpPr>
          <p:cNvPr id="12" name="标题 1">
            <a:extLst>
              <a:ext uri="{FF2B5EF4-FFF2-40B4-BE49-F238E27FC236}">
                <a16:creationId xmlns:a16="http://schemas.microsoft.com/office/drawing/2014/main" id="{6AEE783D-4A22-E71F-466F-468593C377E2}"/>
              </a:ext>
            </a:extLst>
          </p:cNvPr>
          <p:cNvSpPr txBox="1">
            <a:spLocks/>
          </p:cNvSpPr>
          <p:nvPr/>
        </p:nvSpPr>
        <p:spPr>
          <a:xfrm>
            <a:off x="352987" y="128555"/>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29C0C92E-E3AD-14A7-8661-F3AE792070DC}"/>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池化运算</a:t>
            </a:r>
            <a:endParaRPr lang="en-US" altLang="zh-CN" sz="2800" dirty="0">
              <a:solidFill>
                <a:srgbClr val="FF0000"/>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750"/>
                                        <p:tgtEl>
                                          <p:spTgt spid="11">
                                            <p:txEl>
                                              <p:pRg st="1" end="1"/>
                                            </p:txEl>
                                          </p:spTgt>
                                        </p:tgtEl>
                                      </p:cBhvr>
                                    </p:animEffect>
                                  </p:childTnLst>
                                </p:cTn>
                              </p:par>
                            </p:childTnLst>
                          </p:cTn>
                        </p:par>
                        <p:par>
                          <p:cTn id="13" fill="hold">
                            <p:stCondLst>
                              <p:cond delay="750"/>
                            </p:stCondLst>
                            <p:childTnLst>
                              <p:par>
                                <p:cTn id="14" presetID="42"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a:stretch>
            <a:fillRect/>
          </a:stretch>
        </p:blipFill>
        <p:spPr>
          <a:xfrm>
            <a:off x="851178" y="1011381"/>
            <a:ext cx="7441643" cy="2936997"/>
          </a:xfrm>
          <a:prstGeom prst="rect">
            <a:avLst/>
          </a:prstGeom>
        </p:spPr>
      </p:pic>
      <p:sp>
        <p:nvSpPr>
          <p:cNvPr id="2" name="矩形 1"/>
          <p:cNvSpPr/>
          <p:nvPr/>
        </p:nvSpPr>
        <p:spPr>
          <a:xfrm>
            <a:off x="715725" y="4173477"/>
            <a:ext cx="7866043" cy="1961243"/>
          </a:xfrm>
          <a:prstGeom prst="rect">
            <a:avLst/>
          </a:prstGeom>
        </p:spPr>
        <p:txBody>
          <a:bodyPr wrap="square">
            <a:spAutoFit/>
          </a:bodyPr>
          <a:lstStyle/>
          <a:p>
            <a:pPr marL="342900" marR="0" lvl="0" indent="-34290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对于输入的海量标注数据，通过多次迭代训练，卷积神经网络在若干次卷积操作、接着对卷积所得结果进行激活函数操作和池化操作下，最后通过全连接层来学习得到输入数据的特征表达，即分布式向量表达</a:t>
            </a:r>
            <a:r>
              <a:rPr lang="zh-CN" altLang="en-US" sz="2400" dirty="0">
                <a:solidFill>
                  <a:prstClr val="black"/>
                </a:solidFill>
                <a:latin typeface="Times New Roman"/>
                <a:ea typeface="黑体"/>
              </a:rPr>
              <a:t>。</a:t>
            </a:r>
            <a:endParaRPr kumimoji="0" lang="zh-CN" altLang="en-US" sz="2400" b="0" i="0" u="none" strike="noStrike" kern="1200" cap="none" spc="0" normalizeH="0" baseline="0" noProof="0" dirty="0">
              <a:ln>
                <a:noFill/>
              </a:ln>
              <a:solidFill>
                <a:prstClr val="black"/>
              </a:solidFill>
              <a:effectLst/>
              <a:uLnTx/>
              <a:uFillTx/>
              <a:latin typeface="Times New Roman"/>
              <a:ea typeface="黑体"/>
              <a:cs typeface="+mn-cs"/>
            </a:endParaRPr>
          </a:p>
        </p:txBody>
      </p:sp>
      <p:sp>
        <p:nvSpPr>
          <p:cNvPr id="8" name="标题 1">
            <a:extLst>
              <a:ext uri="{FF2B5EF4-FFF2-40B4-BE49-F238E27FC236}">
                <a16:creationId xmlns:a16="http://schemas.microsoft.com/office/drawing/2014/main" id="{650F3BC3-5B8C-AED1-9C1C-662CD73514F3}"/>
              </a:ext>
            </a:extLst>
          </p:cNvPr>
          <p:cNvSpPr txBox="1">
            <a:spLocks/>
          </p:cNvSpPr>
          <p:nvPr/>
        </p:nvSpPr>
        <p:spPr>
          <a:xfrm>
            <a:off x="352987" y="128555"/>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a:latin typeface="方正姚体" panose="02010601030101010101" pitchFamily="2" charset="-122"/>
                <a:ea typeface="方正姚体" panose="02010601030101010101" pitchFamily="2" charset="-122"/>
                <a:cs typeface="Times New Roman" panose="02020603050405020304" pitchFamily="18" charset="0"/>
              </a:rPr>
              <a:t>模型原理</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Tree>
    <p:extLst>
      <p:ext uri="{BB962C8B-B14F-4D97-AF65-F5344CB8AC3E}">
        <p14:creationId xmlns:p14="http://schemas.microsoft.com/office/powerpoint/2010/main" val="20481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9"/>
          <p:cNvPicPr>
            <a:picLocks noChangeAspect="1"/>
          </p:cNvPicPr>
          <p:nvPr/>
        </p:nvPicPr>
        <p:blipFill>
          <a:blip r:embed="rId2"/>
          <a:stretch>
            <a:fillRect/>
          </a:stretch>
        </p:blipFill>
        <p:spPr>
          <a:xfrm>
            <a:off x="2424002" y="4264970"/>
            <a:ext cx="4086749" cy="1799749"/>
          </a:xfrm>
          <a:prstGeom prst="rect">
            <a:avLst/>
          </a:prstGeom>
          <a:noFill/>
          <a:ln>
            <a:noFill/>
          </a:ln>
        </p:spPr>
      </p:pic>
      <p:sp>
        <p:nvSpPr>
          <p:cNvPr id="100" name="文本框 99"/>
          <p:cNvSpPr txBox="1"/>
          <p:nvPr/>
        </p:nvSpPr>
        <p:spPr>
          <a:xfrm>
            <a:off x="584986" y="1693155"/>
            <a:ext cx="7996781" cy="2241960"/>
          </a:xfrm>
          <a:prstGeom prst="rect">
            <a:avLst/>
          </a:prstGeom>
          <a:noFill/>
          <a:ln w="9525">
            <a:noFill/>
          </a:ln>
        </p:spPr>
        <p:txBody>
          <a:bodyPr wrap="square">
            <a:spAutoFit/>
          </a:bodyPr>
          <a:lstStyle/>
          <a:p>
            <a:pPr marL="285750" indent="-285750" algn="just">
              <a:lnSpc>
                <a:spcPct val="150000"/>
              </a:lnSpc>
              <a:buFont typeface="Arial" panose="020B0604020202020204" pitchFamily="34" charset="0"/>
              <a:buChar char="•"/>
            </a:pPr>
            <a:r>
              <a:rPr lang="zh-CN" altLang="en-US" sz="2400" dirty="0">
                <a:solidFill>
                  <a:srgbClr val="000000"/>
                </a:solidFill>
                <a:cs typeface="+mn-ea"/>
                <a:sym typeface="+mn-lt"/>
              </a:rPr>
              <a:t>ReLU激活函数</a:t>
            </a:r>
            <a:endParaRPr lang="en-US" altLang="zh-CN" sz="2400" dirty="0">
              <a:solidFill>
                <a:srgbClr val="000000"/>
              </a:solidFill>
            </a:endParaRPr>
          </a:p>
          <a:p>
            <a:pPr indent="228600" algn="just">
              <a:lnSpc>
                <a:spcPct val="150000"/>
              </a:lnSpc>
            </a:pPr>
            <a:r>
              <a:rPr lang="zh-CN" altLang="en-US" sz="2400" dirty="0">
                <a:solidFill>
                  <a:srgbClr val="000000"/>
                </a:solidFill>
              </a:rPr>
              <a:t> 采用线性整流函数（</a:t>
            </a:r>
            <a:r>
              <a:rPr lang="en-US" altLang="zh-CN" sz="2400" dirty="0">
                <a:solidFill>
                  <a:srgbClr val="000000"/>
                </a:solidFill>
              </a:rPr>
              <a:t>Rectified Linear Unit, </a:t>
            </a:r>
            <a:r>
              <a:rPr lang="en-US" altLang="zh-CN" sz="2400" dirty="0" err="1">
                <a:solidFill>
                  <a:srgbClr val="000000"/>
                </a:solidFill>
              </a:rPr>
              <a:t>ReLU</a:t>
            </a:r>
            <a:r>
              <a:rPr lang="zh-CN" altLang="en-US" sz="2400" dirty="0">
                <a:solidFill>
                  <a:srgbClr val="000000"/>
                </a:solidFill>
              </a:rPr>
              <a:t>）作为激活函数。</a:t>
            </a:r>
            <a:r>
              <a:rPr lang="en-US" altLang="zh-CN" sz="2400" dirty="0">
                <a:solidFill>
                  <a:srgbClr val="000000"/>
                </a:solidFill>
              </a:rPr>
              <a:t>ReLU</a:t>
            </a:r>
            <a:r>
              <a:rPr lang="zh-CN" altLang="en-US" sz="2400" dirty="0">
                <a:solidFill>
                  <a:srgbClr val="000000"/>
                </a:solidFill>
              </a:rPr>
              <a:t>函数公式如下式所示：</a:t>
            </a:r>
            <a:endParaRPr lang="en-US" sz="2400" dirty="0">
              <a:solidFill>
                <a:srgbClr val="000000"/>
              </a:solidFill>
            </a:endParaRPr>
          </a:p>
          <a:p>
            <a:pPr indent="228600" algn="ctr">
              <a:lnSpc>
                <a:spcPct val="150000"/>
              </a:lnSpc>
            </a:pPr>
            <a:r>
              <a:rPr lang="en-US" sz="2400" i="1" dirty="0">
                <a:solidFill>
                  <a:srgbClr val="000000"/>
                </a:solidFill>
              </a:rPr>
              <a:t>f</a:t>
            </a:r>
            <a:r>
              <a:rPr lang="en-US" sz="2400" dirty="0">
                <a:solidFill>
                  <a:srgbClr val="000000"/>
                </a:solidFill>
              </a:rPr>
              <a:t>(</a:t>
            </a:r>
            <a:r>
              <a:rPr lang="en-US" sz="2400" i="1" dirty="0">
                <a:solidFill>
                  <a:srgbClr val="000000"/>
                </a:solidFill>
              </a:rPr>
              <a:t>x</a:t>
            </a:r>
            <a:r>
              <a:rPr lang="en-US" sz="2400" dirty="0">
                <a:solidFill>
                  <a:srgbClr val="000000"/>
                </a:solidFill>
              </a:rPr>
              <a:t>)=max(0, </a:t>
            </a:r>
            <a:r>
              <a:rPr lang="en-US" sz="2400" i="1" dirty="0">
                <a:solidFill>
                  <a:srgbClr val="000000"/>
                </a:solidFill>
              </a:rPr>
              <a:t>x</a:t>
            </a:r>
            <a:r>
              <a:rPr lang="en-US" sz="2400" dirty="0">
                <a:solidFill>
                  <a:srgbClr val="000000"/>
                </a:solidFill>
              </a:rPr>
              <a:t>)</a:t>
            </a:r>
            <a:endParaRPr lang="zh-CN" altLang="en-US" sz="2400" dirty="0"/>
          </a:p>
        </p:txBody>
      </p:sp>
      <p:sp>
        <p:nvSpPr>
          <p:cNvPr id="8" name="标题 1">
            <a:extLst>
              <a:ext uri="{FF2B5EF4-FFF2-40B4-BE49-F238E27FC236}">
                <a16:creationId xmlns:a16="http://schemas.microsoft.com/office/drawing/2014/main" id="{9D5FBF0E-975C-30EB-64F3-37BE0F3EF163}"/>
              </a:ext>
            </a:extLst>
          </p:cNvPr>
          <p:cNvSpPr txBox="1">
            <a:spLocks/>
          </p:cNvSpPr>
          <p:nvPr/>
        </p:nvSpPr>
        <p:spPr>
          <a:xfrm>
            <a:off x="352987" y="128555"/>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网络中的其他相关技术</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163E630-338F-00FE-6F42-9444EF366EF1}"/>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激活函数</a:t>
            </a:r>
            <a:endParaRPr lang="en-US" altLang="zh-CN" sz="2800" dirty="0">
              <a:solidFill>
                <a:srgbClr val="FF0000"/>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xEl>
                                              <p:pRg st="0" end="0"/>
                                            </p:txEl>
                                          </p:spTgt>
                                        </p:tgtEl>
                                        <p:attrNameLst>
                                          <p:attrName>style.visibility</p:attrName>
                                        </p:attrNameLst>
                                      </p:cBhvr>
                                      <p:to>
                                        <p:strVal val="visible"/>
                                      </p:to>
                                    </p:set>
                                    <p:animEffect transition="in" filter="fade">
                                      <p:cBhvr>
                                        <p:cTn id="12" dur="500"/>
                                        <p:tgtEl>
                                          <p:spTgt spid="100">
                                            <p:txEl>
                                              <p:pRg st="0" end="0"/>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100">
                                            <p:txEl>
                                              <p:pRg st="1" end="1"/>
                                            </p:txEl>
                                          </p:spTgt>
                                        </p:tgtEl>
                                        <p:attrNameLst>
                                          <p:attrName>style.visibility</p:attrName>
                                        </p:attrNameLst>
                                      </p:cBhvr>
                                      <p:to>
                                        <p:strVal val="visible"/>
                                      </p:to>
                                    </p:set>
                                    <p:animEffect transition="in" filter="fade">
                                      <p:cBhvr>
                                        <p:cTn id="15" dur="1000"/>
                                        <p:tgtEl>
                                          <p:spTgt spid="100">
                                            <p:txEl>
                                              <p:pRg st="1" end="1"/>
                                            </p:txEl>
                                          </p:spTgt>
                                        </p:tgtEl>
                                      </p:cBhvr>
                                    </p:animEffect>
                                  </p:childTnLst>
                                </p:cTn>
                              </p:par>
                              <p:par>
                                <p:cTn id="16" presetID="10" presetClass="entr" presetSubtype="0" fill="hold" nodeType="withEffect">
                                  <p:stCondLst>
                                    <p:cond delay="500"/>
                                  </p:stCondLst>
                                  <p:childTnLst>
                                    <p:set>
                                      <p:cBhvr>
                                        <p:cTn id="17" dur="1" fill="hold">
                                          <p:stCondLst>
                                            <p:cond delay="0"/>
                                          </p:stCondLst>
                                        </p:cTn>
                                        <p:tgtEl>
                                          <p:spTgt spid="100">
                                            <p:txEl>
                                              <p:pRg st="2" end="2"/>
                                            </p:txEl>
                                          </p:spTgt>
                                        </p:tgtEl>
                                        <p:attrNameLst>
                                          <p:attrName>style.visibility</p:attrName>
                                        </p:attrNameLst>
                                      </p:cBhvr>
                                      <p:to>
                                        <p:strVal val="visible"/>
                                      </p:to>
                                    </p:set>
                                    <p:animEffect transition="in" filter="fade">
                                      <p:cBhvr>
                                        <p:cTn id="18" dur="1000"/>
                                        <p:tgtEl>
                                          <p:spTgt spid="100">
                                            <p:txEl>
                                              <p:pRg st="2" end="2"/>
                                            </p:txEl>
                                          </p:spTgt>
                                        </p:tgtEl>
                                      </p:cBhvr>
                                    </p:animEffect>
                                  </p:childTnLst>
                                </p:cTn>
                              </p:par>
                            </p:childTnLst>
                          </p:cTn>
                        </p:par>
                        <p:par>
                          <p:cTn id="19" fill="hold">
                            <p:stCondLst>
                              <p:cond delay="1500"/>
                            </p:stCondLst>
                            <p:childTnLst>
                              <p:par>
                                <p:cTn id="20" presetID="42" presetClass="entr" presetSubtype="0"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4294967295"/>
          </p:nvPr>
        </p:nvSpPr>
        <p:spPr bwMode="auto">
          <a:xfrm>
            <a:off x="8101012" y="6405564"/>
            <a:ext cx="1042988" cy="365125"/>
          </a:xfrm>
          <a:noFill/>
          <a:ln>
            <a:miter lim="800000"/>
          </a:ln>
        </p:spPr>
        <p:txBody>
          <a:bodyPr wrap="square" numCol="1" anchorCtr="0" compatLnSpc="1"/>
          <a:lstStyle/>
          <a:p>
            <a:pPr fontAlgn="base">
              <a:spcBef>
                <a:spcPct val="0"/>
              </a:spcBef>
              <a:spcAft>
                <a:spcPct val="0"/>
              </a:spcAft>
            </a:pPr>
            <a:fld id="{00B9CEA9-E79C-4539-B840-078EEF7491D6}" type="slidenum">
              <a:rPr lang="zh-CN" altLang="en-US">
                <a:cs typeface="+mn-ea"/>
                <a:sym typeface="+mn-lt"/>
              </a:rPr>
              <a:t>39</a:t>
            </a:fld>
            <a:endParaRPr lang="zh-CN" altLang="en-US">
              <a:cs typeface="+mn-ea"/>
              <a:sym typeface="+mn-lt"/>
            </a:endParaRPr>
          </a:p>
        </p:txBody>
      </p:sp>
      <p:sp>
        <p:nvSpPr>
          <p:cNvPr id="8" name="标题 1">
            <a:extLst>
              <a:ext uri="{FF2B5EF4-FFF2-40B4-BE49-F238E27FC236}">
                <a16:creationId xmlns:a16="http://schemas.microsoft.com/office/drawing/2014/main" id="{E39976A4-802F-C6D4-A3B4-66BCA411AA08}"/>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网络中的其他相关技术</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EC3F69A-D8AE-FE99-55A8-BBCB64D334E7}"/>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激活函数</a:t>
            </a:r>
            <a:endParaRPr lang="en-US" altLang="zh-CN" sz="2800" dirty="0">
              <a:solidFill>
                <a:srgbClr val="FF0000"/>
              </a:solidFill>
              <a:cs typeface="+mn-ea"/>
              <a:sym typeface="+mn-lt"/>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13E500F-4CEB-63E6-A61C-07507019DC10}"/>
                  </a:ext>
                </a:extLst>
              </p:cNvPr>
              <p:cNvSpPr txBox="1"/>
              <p:nvPr/>
            </p:nvSpPr>
            <p:spPr>
              <a:xfrm>
                <a:off x="584986" y="1693155"/>
                <a:ext cx="7996781" cy="3498202"/>
              </a:xfrm>
              <a:prstGeom prst="rect">
                <a:avLst/>
              </a:prstGeom>
              <a:noFill/>
              <a:ln w="9525">
                <a:noFill/>
              </a:ln>
            </p:spPr>
            <p:txBody>
              <a:bodyPr wrap="square">
                <a:spAutoFit/>
              </a:bodyPr>
              <a:lstStyle/>
              <a:p>
                <a:pPr marL="285750" indent="-285750" algn="just">
                  <a:lnSpc>
                    <a:spcPct val="150000"/>
                  </a:lnSpc>
                  <a:buFont typeface="Arial" panose="020B0604020202020204" pitchFamily="34" charset="0"/>
                  <a:buChar char="•"/>
                </a:pPr>
                <a:r>
                  <a:rPr lang="en-US" altLang="zh-CN" sz="2400" dirty="0">
                    <a:solidFill>
                      <a:srgbClr val="000000"/>
                    </a:solidFill>
                    <a:cs typeface="+mn-ea"/>
                    <a:sym typeface="+mn-lt"/>
                  </a:rPr>
                  <a:t>Softmax</a:t>
                </a:r>
                <a:r>
                  <a:rPr lang="zh-CN" altLang="en-US" sz="2400" dirty="0">
                    <a:solidFill>
                      <a:srgbClr val="000000"/>
                    </a:solidFill>
                    <a:cs typeface="+mn-ea"/>
                    <a:sym typeface="+mn-lt"/>
                  </a:rPr>
                  <a:t>函数</a:t>
                </a:r>
                <a:endParaRPr lang="en-US" altLang="zh-CN" sz="2400" dirty="0">
                  <a:solidFill>
                    <a:srgbClr val="000000"/>
                  </a:solidFill>
                </a:endParaRPr>
              </a:p>
              <a:p>
                <a:pPr indent="228600" algn="just">
                  <a:lnSpc>
                    <a:spcPct val="150000"/>
                  </a:lnSpc>
                </a:pPr>
                <a:r>
                  <a:rPr lang="zh-CN" altLang="en-US" sz="2400" dirty="0">
                    <a:solidFill>
                      <a:srgbClr val="000000"/>
                    </a:solidFill>
                  </a:rPr>
                  <a:t> 假设输出层有</a:t>
                </a:r>
                <a:r>
                  <a:rPr lang="en-US" altLang="zh-CN" sz="2400" i="1" dirty="0">
                    <a:solidFill>
                      <a:srgbClr val="000000"/>
                    </a:solidFill>
                  </a:rPr>
                  <a:t>K</a:t>
                </a:r>
                <a:r>
                  <a:rPr lang="zh-CN" altLang="en-US" sz="2400" dirty="0">
                    <a:solidFill>
                      <a:srgbClr val="000000"/>
                    </a:solidFill>
                  </a:rPr>
                  <a:t>个神经元（实现</a:t>
                </a:r>
                <a:r>
                  <a:rPr lang="en-US" altLang="zh-CN" sz="2400" i="1" dirty="0">
                    <a:solidFill>
                      <a:srgbClr val="000000"/>
                    </a:solidFill>
                  </a:rPr>
                  <a:t>K</a:t>
                </a:r>
                <a:r>
                  <a:rPr lang="zh-CN" altLang="en-US" sz="2400" dirty="0">
                    <a:solidFill>
                      <a:srgbClr val="000000"/>
                    </a:solidFill>
                  </a:rPr>
                  <a:t>个类别的分类），每个神经元输出值为</a:t>
                </a:r>
                <a:r>
                  <a:rPr lang="en-US" altLang="zh-CN" sz="2400" i="1" dirty="0">
                    <a:solidFill>
                      <a:srgbClr val="000000"/>
                    </a:solidFill>
                  </a:rPr>
                  <a:t>a</a:t>
                </a:r>
                <a:r>
                  <a:rPr lang="en-US" altLang="zh-CN" sz="2400" i="1" baseline="-25000" dirty="0">
                    <a:solidFill>
                      <a:srgbClr val="000000"/>
                    </a:solidFill>
                  </a:rPr>
                  <a:t>i</a:t>
                </a:r>
                <a:r>
                  <a:rPr lang="en-US" altLang="zh-CN" sz="2400" dirty="0">
                    <a:solidFill>
                      <a:srgbClr val="000000"/>
                    </a:solidFill>
                  </a:rPr>
                  <a:t>(0≤</a:t>
                </a:r>
                <a:r>
                  <a:rPr lang="en-US" altLang="zh-CN" sz="2400" i="1" dirty="0">
                    <a:solidFill>
                      <a:srgbClr val="000000"/>
                    </a:solidFill>
                  </a:rPr>
                  <a:t> a</a:t>
                </a:r>
                <a:r>
                  <a:rPr lang="en-US" altLang="zh-CN" sz="2400" i="1" baseline="-25000" dirty="0">
                    <a:solidFill>
                      <a:srgbClr val="000000"/>
                    </a:solidFill>
                  </a:rPr>
                  <a:t>i </a:t>
                </a:r>
                <a:r>
                  <a:rPr lang="en-US" altLang="zh-CN" sz="2400" dirty="0">
                    <a:solidFill>
                      <a:srgbClr val="000000"/>
                    </a:solidFill>
                  </a:rPr>
                  <a:t>&lt;∞)</a:t>
                </a:r>
                <a:r>
                  <a:rPr lang="zh-CN" altLang="en-US" sz="2400" dirty="0">
                    <a:solidFill>
                      <a:srgbClr val="000000"/>
                    </a:solidFill>
                  </a:rPr>
                  <a:t>，则这</a:t>
                </a:r>
                <a:r>
                  <a:rPr lang="en-US" altLang="zh-CN" sz="2400" i="1" dirty="0">
                    <a:solidFill>
                      <a:srgbClr val="000000"/>
                    </a:solidFill>
                  </a:rPr>
                  <a:t>K</a:t>
                </a:r>
                <a:r>
                  <a:rPr lang="zh-CN" altLang="en-US" sz="2400" dirty="0">
                    <a:solidFill>
                      <a:srgbClr val="000000"/>
                    </a:solidFill>
                  </a:rPr>
                  <a:t>个输出值可采用</a:t>
                </a:r>
                <a:r>
                  <a:rPr lang="en-US" altLang="zh-CN" sz="2400" dirty="0" err="1">
                    <a:solidFill>
                      <a:srgbClr val="000000"/>
                    </a:solidFill>
                  </a:rPr>
                  <a:t>Softmax</a:t>
                </a:r>
                <a:r>
                  <a:rPr lang="zh-CN" altLang="en-US" sz="2400" dirty="0">
                    <a:solidFill>
                      <a:srgbClr val="000000"/>
                    </a:solidFill>
                  </a:rPr>
                  <a:t>函数公式</a:t>
                </a:r>
                <a14:m>
                  <m:oMath xmlns:m="http://schemas.openxmlformats.org/officeDocument/2006/math">
                    <m:sSub>
                      <m:sSubPr>
                        <m:ctrlPr>
                          <a:rPr lang="en-US" altLang="zh-CN"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𝑦</m:t>
                        </m:r>
                      </m:e>
                      <m:sub>
                        <m:r>
                          <a:rPr lang="en-US" altLang="zh-CN" sz="2400" b="0" i="1" smtClean="0">
                            <a:solidFill>
                              <a:srgbClr val="000000"/>
                            </a:solidFill>
                            <a:latin typeface="Cambria Math" panose="02040503050406030204" pitchFamily="18" charset="0"/>
                          </a:rPr>
                          <m:t>𝑖</m:t>
                        </m:r>
                      </m:sub>
                    </m:sSub>
                    <m:r>
                      <a:rPr lang="en-US" altLang="zh-CN" sz="2400" b="0" i="1" smtClean="0">
                        <a:solidFill>
                          <a:srgbClr val="000000"/>
                        </a:solidFill>
                        <a:latin typeface="Cambria Math" panose="02040503050406030204" pitchFamily="18" charset="0"/>
                      </a:rPr>
                      <m:t>=</m:t>
                    </m:r>
                    <m:f>
                      <m:fPr>
                        <m:ctrlPr>
                          <a:rPr lang="en-US" altLang="zh-CN" sz="2400" b="0" i="1" smtClean="0">
                            <a:solidFill>
                              <a:srgbClr val="000000"/>
                            </a:solidFill>
                            <a:latin typeface="Cambria Math" panose="02040503050406030204" pitchFamily="18" charset="0"/>
                          </a:rPr>
                        </m:ctrlPr>
                      </m:fPr>
                      <m:num>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𝑒</m:t>
                            </m:r>
                          </m:e>
                          <m:sup>
                            <m:sSubSup>
                              <m:sSubSupPr>
                                <m:ctrlPr>
                                  <a:rPr lang="en-US" altLang="zh-CN" sz="2400" b="0" i="1" smtClean="0">
                                    <a:solidFill>
                                      <a:srgbClr val="000000"/>
                                    </a:solidFill>
                                    <a:latin typeface="Cambria Math" panose="02040503050406030204" pitchFamily="18" charset="0"/>
                                  </a:rPr>
                                </m:ctrlPr>
                              </m:sSubSupPr>
                              <m:e>
                                <m:r>
                                  <a:rPr lang="en-US" altLang="zh-CN" sz="2400" b="0" i="1" smtClean="0">
                                    <a:solidFill>
                                      <a:srgbClr val="000000"/>
                                    </a:solidFill>
                                    <a:latin typeface="Cambria Math" panose="02040503050406030204" pitchFamily="18" charset="0"/>
                                  </a:rPr>
                                  <m:t>𝑎</m:t>
                                </m:r>
                              </m:e>
                              <m:sub>
                                <m:r>
                                  <a:rPr lang="en-US" altLang="zh-CN" b="0" i="1" smtClean="0">
                                    <a:latin typeface="Cambria Math" panose="02040503050406030204" pitchFamily="18" charset="0"/>
                                  </a:rPr>
                                  <m:t>𝑖</m:t>
                                </m:r>
                              </m:sub>
                              <m:sup/>
                            </m:sSubSup>
                          </m:sup>
                        </m:sSup>
                      </m:num>
                      <m:den>
                        <m:nary>
                          <m:naryPr>
                            <m:chr m:val="∑"/>
                            <m:ctrlPr>
                              <a:rPr lang="en-US" altLang="zh-CN" sz="2400" b="0" i="1" smtClean="0">
                                <a:solidFill>
                                  <a:srgbClr val="000000"/>
                                </a:solidFill>
                                <a:latin typeface="Cambria Math" panose="02040503050406030204" pitchFamily="18" charset="0"/>
                              </a:rPr>
                            </m:ctrlPr>
                          </m:naryPr>
                          <m:sub>
                            <m:r>
                              <m:rPr>
                                <m:brk m:alnAt="23"/>
                              </m:rPr>
                              <a:rPr lang="en-US" altLang="zh-CN" sz="2400" b="0" i="1" smtClean="0">
                                <a:solidFill>
                                  <a:srgbClr val="000000"/>
                                </a:solidFill>
                                <a:latin typeface="Cambria Math" panose="02040503050406030204" pitchFamily="18" charset="0"/>
                              </a:rPr>
                              <m:t>𝑖</m:t>
                            </m:r>
                            <m:r>
                              <a:rPr lang="en-US" altLang="zh-CN" sz="2400" b="0" i="1" smtClean="0">
                                <a:solidFill>
                                  <a:srgbClr val="000000"/>
                                </a:solidFill>
                                <a:latin typeface="Cambria Math" panose="02040503050406030204" pitchFamily="18" charset="0"/>
                              </a:rPr>
                              <m:t>=1</m:t>
                            </m:r>
                          </m:sub>
                          <m:sup>
                            <m:r>
                              <a:rPr lang="en-US" altLang="zh-CN" sz="2400" b="0" i="1" smtClean="0">
                                <a:solidFill>
                                  <a:srgbClr val="000000"/>
                                </a:solidFill>
                                <a:latin typeface="Cambria Math" panose="02040503050406030204" pitchFamily="18" charset="0"/>
                              </a:rPr>
                              <m:t>𝐾</m:t>
                            </m:r>
                          </m:sup>
                          <m:e>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𝑒</m:t>
                                </m:r>
                              </m:e>
                              <m:sup>
                                <m:sSubSup>
                                  <m:sSubSupPr>
                                    <m:ctrlPr>
                                      <a:rPr lang="en-US" altLang="zh-CN" sz="2400" i="1">
                                        <a:solidFill>
                                          <a:srgbClr val="000000"/>
                                        </a:solidFill>
                                        <a:latin typeface="Cambria Math" panose="02040503050406030204" pitchFamily="18" charset="0"/>
                                      </a:rPr>
                                    </m:ctrlPr>
                                  </m:sSubSupPr>
                                  <m:e>
                                    <m:r>
                                      <a:rPr lang="en-US" altLang="zh-CN" sz="2400" i="1">
                                        <a:solidFill>
                                          <a:srgbClr val="000000"/>
                                        </a:solidFill>
                                        <a:latin typeface="Cambria Math" panose="02040503050406030204" pitchFamily="18" charset="0"/>
                                      </a:rPr>
                                      <m:t>𝑎</m:t>
                                    </m:r>
                                  </m:e>
                                  <m:sub>
                                    <m:r>
                                      <a:rPr lang="en-US" altLang="zh-CN" sz="2400" i="1">
                                        <a:latin typeface="Cambria Math" panose="02040503050406030204" pitchFamily="18" charset="0"/>
                                      </a:rPr>
                                      <m:t>𝑖</m:t>
                                    </m:r>
                                  </m:sub>
                                  <m:sup/>
                                </m:sSubSup>
                              </m:sup>
                            </m:sSup>
                          </m:e>
                        </m:nary>
                      </m:den>
                    </m:f>
                  </m:oMath>
                </a14:m>
                <a:r>
                  <a:rPr lang="zh-CN" altLang="en-US" sz="2400" dirty="0">
                    <a:solidFill>
                      <a:srgbClr val="000000"/>
                    </a:solidFill>
                  </a:rPr>
                  <a:t>转换为概率</a:t>
                </a:r>
                <a:r>
                  <a:rPr lang="en-US" altLang="zh-CN" sz="2400" i="1" dirty="0" err="1">
                    <a:solidFill>
                      <a:srgbClr val="000000"/>
                    </a:solidFill>
                  </a:rPr>
                  <a:t>y</a:t>
                </a:r>
                <a:r>
                  <a:rPr lang="en-US" altLang="zh-CN" sz="2400" i="1" baseline="-25000" dirty="0" err="1">
                    <a:solidFill>
                      <a:srgbClr val="000000"/>
                    </a:solidFill>
                  </a:rPr>
                  <a:t>i</a:t>
                </a:r>
                <a:r>
                  <a:rPr lang="zh-CN" altLang="en-US" sz="2400" dirty="0">
                    <a:solidFill>
                      <a:srgbClr val="000000"/>
                    </a:solidFill>
                  </a:rPr>
                  <a:t>，转换后的各个</a:t>
                </a:r>
                <a:r>
                  <a:rPr lang="en-US" altLang="zh-CN" sz="2400" i="1" dirty="0" err="1">
                    <a:solidFill>
                      <a:srgbClr val="000000"/>
                    </a:solidFill>
                  </a:rPr>
                  <a:t>y</a:t>
                </a:r>
                <a:r>
                  <a:rPr lang="en-US" altLang="zh-CN" sz="2400" i="1" baseline="-25000" dirty="0" err="1">
                    <a:solidFill>
                      <a:srgbClr val="000000"/>
                    </a:solidFill>
                  </a:rPr>
                  <a:t>i</a:t>
                </a:r>
                <a:r>
                  <a:rPr lang="zh-CN" altLang="en-US" sz="2400" dirty="0">
                    <a:solidFill>
                      <a:srgbClr val="000000"/>
                    </a:solidFill>
                  </a:rPr>
                  <a:t>总和为</a:t>
                </a:r>
                <a:r>
                  <a:rPr lang="en-US" altLang="zh-CN" sz="2400" dirty="0">
                    <a:solidFill>
                      <a:srgbClr val="000000"/>
                    </a:solidFill>
                  </a:rPr>
                  <a:t>1</a:t>
                </a:r>
                <a:r>
                  <a:rPr lang="zh-CN" altLang="en-US" sz="2400" dirty="0">
                    <a:solidFill>
                      <a:srgbClr val="000000"/>
                    </a:solidFill>
                  </a:rPr>
                  <a:t>。</a:t>
                </a:r>
              </a:p>
            </p:txBody>
          </p:sp>
        </mc:Choice>
        <mc:Fallback xmlns="">
          <p:sp>
            <p:nvSpPr>
              <p:cNvPr id="12" name="文本框 11">
                <a:extLst>
                  <a:ext uri="{FF2B5EF4-FFF2-40B4-BE49-F238E27FC236}">
                    <a16:creationId xmlns:a16="http://schemas.microsoft.com/office/drawing/2014/main" id="{813E500F-4CEB-63E6-A61C-07507019DC10}"/>
                  </a:ext>
                </a:extLst>
              </p:cNvPr>
              <p:cNvSpPr txBox="1">
                <a:spLocks noRot="1" noChangeAspect="1" noMove="1" noResize="1" noEditPoints="1" noAdjustHandles="1" noChangeArrowheads="1" noChangeShapeType="1" noTextEdit="1"/>
              </p:cNvSpPr>
              <p:nvPr/>
            </p:nvSpPr>
            <p:spPr>
              <a:xfrm>
                <a:off x="584986" y="1693155"/>
                <a:ext cx="7996781" cy="3498202"/>
              </a:xfrm>
              <a:prstGeom prst="rect">
                <a:avLst/>
              </a:prstGeom>
              <a:blipFill>
                <a:blip r:embed="rId2"/>
                <a:stretch>
                  <a:fillRect l="-1220" r="-1143" b="-3136"/>
                </a:stretch>
              </a:blipFill>
              <a:ln w="9525">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fade">
                                      <p:cBhvr>
                                        <p:cTn id="11" dur="10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73300" y="100457"/>
            <a:ext cx="837635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 前馈神经网络</a:t>
            </a:r>
          </a:p>
        </p:txBody>
      </p:sp>
      <p:sp>
        <p:nvSpPr>
          <p:cNvPr id="9" name="矩形 8">
            <a:extLst>
              <a:ext uri="{FF2B5EF4-FFF2-40B4-BE49-F238E27FC236}">
                <a16:creationId xmlns:a16="http://schemas.microsoft.com/office/drawing/2014/main" id="{34F958AB-D01D-49A5-A511-0EB3D774FF04}"/>
              </a:ext>
            </a:extLst>
          </p:cNvPr>
          <p:cNvSpPr/>
          <p:nvPr/>
        </p:nvSpPr>
        <p:spPr>
          <a:xfrm>
            <a:off x="402748" y="1028335"/>
            <a:ext cx="8387854" cy="2813655"/>
          </a:xfrm>
          <a:prstGeom prst="rect">
            <a:avLst/>
          </a:prstGeom>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各个神经元接受前一级的输入，并输出到下一级，模型中没有反馈</a:t>
            </a:r>
            <a:endParaRPr kumimoji="0" lang="en-US" altLang="zh-CN"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层与层之间通过“全连接”进行链接，即两个相邻层之间的神经元完全成对连接，但层内的神经元不相互连接。</a:t>
            </a:r>
          </a:p>
        </p:txBody>
      </p:sp>
      <p:grpSp>
        <p:nvGrpSpPr>
          <p:cNvPr id="2" name="组合 1">
            <a:extLst>
              <a:ext uri="{FF2B5EF4-FFF2-40B4-BE49-F238E27FC236}">
                <a16:creationId xmlns:a16="http://schemas.microsoft.com/office/drawing/2014/main" id="{A04F62B6-7DE5-F10B-C438-164A0CEC48B5}"/>
              </a:ext>
            </a:extLst>
          </p:cNvPr>
          <p:cNvGrpSpPr/>
          <p:nvPr/>
        </p:nvGrpSpPr>
        <p:grpSpPr>
          <a:xfrm>
            <a:off x="2795264" y="3459784"/>
            <a:ext cx="5751538" cy="2928520"/>
            <a:chOff x="1687824" y="3388664"/>
            <a:chExt cx="5751538" cy="2928520"/>
          </a:xfrm>
        </p:grpSpPr>
        <p:sp>
          <p:nvSpPr>
            <p:cNvPr id="6" name="文本框 5">
              <a:extLst>
                <a:ext uri="{FF2B5EF4-FFF2-40B4-BE49-F238E27FC236}">
                  <a16:creationId xmlns:a16="http://schemas.microsoft.com/office/drawing/2014/main" id="{12677E19-B6B0-4BF9-97DE-1BF50B84A4DE}"/>
                </a:ext>
              </a:extLst>
            </p:cNvPr>
            <p:cNvSpPr txBox="1"/>
            <p:nvPr/>
          </p:nvSpPr>
          <p:spPr>
            <a:xfrm>
              <a:off x="1687824" y="5888907"/>
              <a:ext cx="10972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rPr>
                <a:t>输入层</a:t>
              </a:r>
            </a:p>
          </p:txBody>
        </p:sp>
        <p:sp>
          <p:nvSpPr>
            <p:cNvPr id="3" name="矩形 2">
              <a:extLst>
                <a:ext uri="{FF2B5EF4-FFF2-40B4-BE49-F238E27FC236}">
                  <a16:creationId xmlns:a16="http://schemas.microsoft.com/office/drawing/2014/main" id="{70C29BF8-827C-4093-9A8E-F95A4C9B3F41}"/>
                </a:ext>
              </a:extLst>
            </p:cNvPr>
            <p:cNvSpPr/>
            <p:nvPr/>
          </p:nvSpPr>
          <p:spPr>
            <a:xfrm>
              <a:off x="2042154" y="3713300"/>
              <a:ext cx="403860" cy="1656080"/>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4" name="椭圆 3">
              <a:extLst>
                <a:ext uri="{FF2B5EF4-FFF2-40B4-BE49-F238E27FC236}">
                  <a16:creationId xmlns:a16="http://schemas.microsoft.com/office/drawing/2014/main" id="{5674CD7E-1691-4D3C-AEA3-9EAB06EDE43B}"/>
                </a:ext>
              </a:extLst>
            </p:cNvPr>
            <p:cNvSpPr/>
            <p:nvPr/>
          </p:nvSpPr>
          <p:spPr>
            <a:xfrm>
              <a:off x="2087874" y="3904974"/>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1" name="椭圆 10">
              <a:extLst>
                <a:ext uri="{FF2B5EF4-FFF2-40B4-BE49-F238E27FC236}">
                  <a16:creationId xmlns:a16="http://schemas.microsoft.com/office/drawing/2014/main" id="{5E016420-E7BE-4C3B-95B6-11B3535C424E}"/>
                </a:ext>
              </a:extLst>
            </p:cNvPr>
            <p:cNvSpPr/>
            <p:nvPr/>
          </p:nvSpPr>
          <p:spPr>
            <a:xfrm>
              <a:off x="2087874" y="4385227"/>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2" name="椭圆 11">
              <a:extLst>
                <a:ext uri="{FF2B5EF4-FFF2-40B4-BE49-F238E27FC236}">
                  <a16:creationId xmlns:a16="http://schemas.microsoft.com/office/drawing/2014/main" id="{4A2F2167-F245-4DE8-9FEC-ECFB5894A4DC}"/>
                </a:ext>
              </a:extLst>
            </p:cNvPr>
            <p:cNvSpPr/>
            <p:nvPr/>
          </p:nvSpPr>
          <p:spPr>
            <a:xfrm>
              <a:off x="2087874" y="4865481"/>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6" name="矩形 15">
              <a:extLst>
                <a:ext uri="{FF2B5EF4-FFF2-40B4-BE49-F238E27FC236}">
                  <a16:creationId xmlns:a16="http://schemas.microsoft.com/office/drawing/2014/main" id="{C81EFD89-9357-4C22-A39D-699A0E590125}"/>
                </a:ext>
              </a:extLst>
            </p:cNvPr>
            <p:cNvSpPr/>
            <p:nvPr/>
          </p:nvSpPr>
          <p:spPr>
            <a:xfrm>
              <a:off x="3413754" y="3447715"/>
              <a:ext cx="403860" cy="21973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7" name="椭圆 16">
              <a:extLst>
                <a:ext uri="{FF2B5EF4-FFF2-40B4-BE49-F238E27FC236}">
                  <a16:creationId xmlns:a16="http://schemas.microsoft.com/office/drawing/2014/main" id="{89B4CAB2-FFD1-467F-842B-C6E2B49CD0A9}"/>
                </a:ext>
              </a:extLst>
            </p:cNvPr>
            <p:cNvSpPr/>
            <p:nvPr/>
          </p:nvSpPr>
          <p:spPr>
            <a:xfrm>
              <a:off x="3459474" y="3639390"/>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8" name="椭圆 17">
              <a:extLst>
                <a:ext uri="{FF2B5EF4-FFF2-40B4-BE49-F238E27FC236}">
                  <a16:creationId xmlns:a16="http://schemas.microsoft.com/office/drawing/2014/main" id="{F1154EF4-9B50-4BBE-8E39-E11B0FEDE144}"/>
                </a:ext>
              </a:extLst>
            </p:cNvPr>
            <p:cNvSpPr/>
            <p:nvPr/>
          </p:nvSpPr>
          <p:spPr>
            <a:xfrm>
              <a:off x="3459474" y="4119643"/>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9" name="椭圆 18">
              <a:extLst>
                <a:ext uri="{FF2B5EF4-FFF2-40B4-BE49-F238E27FC236}">
                  <a16:creationId xmlns:a16="http://schemas.microsoft.com/office/drawing/2014/main" id="{564F1E66-5750-4786-B815-037877ADD431}"/>
                </a:ext>
              </a:extLst>
            </p:cNvPr>
            <p:cNvSpPr/>
            <p:nvPr/>
          </p:nvSpPr>
          <p:spPr>
            <a:xfrm>
              <a:off x="3459474" y="4599897"/>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20" name="椭圆 19">
              <a:extLst>
                <a:ext uri="{FF2B5EF4-FFF2-40B4-BE49-F238E27FC236}">
                  <a16:creationId xmlns:a16="http://schemas.microsoft.com/office/drawing/2014/main" id="{1AEFE3A7-8697-4884-A099-F828E09656AD}"/>
                </a:ext>
              </a:extLst>
            </p:cNvPr>
            <p:cNvSpPr/>
            <p:nvPr/>
          </p:nvSpPr>
          <p:spPr>
            <a:xfrm>
              <a:off x="3459474" y="5080078"/>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cxnSp>
          <p:nvCxnSpPr>
            <p:cNvPr id="13" name="直接箭头连接符 12">
              <a:extLst>
                <a:ext uri="{FF2B5EF4-FFF2-40B4-BE49-F238E27FC236}">
                  <a16:creationId xmlns:a16="http://schemas.microsoft.com/office/drawing/2014/main" id="{351B1E51-C8FC-4F2F-AD9E-B20936880580}"/>
                </a:ext>
              </a:extLst>
            </p:cNvPr>
            <p:cNvCxnSpPr>
              <a:endCxn id="17" idx="2"/>
            </p:cNvCxnSpPr>
            <p:nvPr/>
          </p:nvCxnSpPr>
          <p:spPr>
            <a:xfrm flipV="1">
              <a:off x="2407914" y="3833114"/>
              <a:ext cx="1051560" cy="286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0153DDC-BDD5-4122-AD37-3B38499F8E86}"/>
                </a:ext>
              </a:extLst>
            </p:cNvPr>
            <p:cNvCxnSpPr>
              <a:cxnSpLocks/>
              <a:stCxn id="11" idx="6"/>
              <a:endCxn id="17" idx="2"/>
            </p:cNvCxnSpPr>
            <p:nvPr/>
          </p:nvCxnSpPr>
          <p:spPr>
            <a:xfrm flipV="1">
              <a:off x="2400294" y="3833114"/>
              <a:ext cx="1059180" cy="745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2EC3692-C358-44CD-ADAD-6F25DE52AE07}"/>
                </a:ext>
              </a:extLst>
            </p:cNvPr>
            <p:cNvCxnSpPr>
              <a:cxnSpLocks/>
              <a:stCxn id="12" idx="6"/>
              <a:endCxn id="17" idx="2"/>
            </p:cNvCxnSpPr>
            <p:nvPr/>
          </p:nvCxnSpPr>
          <p:spPr>
            <a:xfrm flipV="1">
              <a:off x="2400294" y="3833113"/>
              <a:ext cx="1059180" cy="1226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038BB77-66A5-4573-A494-B1FCD947F074}"/>
                </a:ext>
              </a:extLst>
            </p:cNvPr>
            <p:cNvCxnSpPr>
              <a:stCxn id="4" idx="6"/>
              <a:endCxn id="18" idx="2"/>
            </p:cNvCxnSpPr>
            <p:nvPr/>
          </p:nvCxnSpPr>
          <p:spPr>
            <a:xfrm>
              <a:off x="2400294" y="4098698"/>
              <a:ext cx="1059180" cy="21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49A14F5-7FB9-410D-9CA2-68B0E8207E9F}"/>
                </a:ext>
              </a:extLst>
            </p:cNvPr>
            <p:cNvCxnSpPr>
              <a:stCxn id="4" idx="6"/>
              <a:endCxn id="19" idx="2"/>
            </p:cNvCxnSpPr>
            <p:nvPr/>
          </p:nvCxnSpPr>
          <p:spPr>
            <a:xfrm>
              <a:off x="2400294" y="4098697"/>
              <a:ext cx="1059180" cy="694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0AA6E16-2987-4948-906B-5068C7263B49}"/>
                </a:ext>
              </a:extLst>
            </p:cNvPr>
            <p:cNvCxnSpPr>
              <a:cxnSpLocks/>
              <a:stCxn id="4" idx="6"/>
              <a:endCxn id="20" idx="2"/>
            </p:cNvCxnSpPr>
            <p:nvPr/>
          </p:nvCxnSpPr>
          <p:spPr>
            <a:xfrm>
              <a:off x="2400294" y="4098697"/>
              <a:ext cx="1059180" cy="1175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61D323E-21A1-4873-9572-9D76A71F0B87}"/>
                </a:ext>
              </a:extLst>
            </p:cNvPr>
            <p:cNvCxnSpPr>
              <a:stCxn id="11" idx="6"/>
              <a:endCxn id="18" idx="2"/>
            </p:cNvCxnSpPr>
            <p:nvPr/>
          </p:nvCxnSpPr>
          <p:spPr>
            <a:xfrm flipV="1">
              <a:off x="2400294" y="4313367"/>
              <a:ext cx="1059180" cy="265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ABDF6AD-1A27-4A8D-B638-E3E226D00819}"/>
                </a:ext>
              </a:extLst>
            </p:cNvPr>
            <p:cNvCxnSpPr>
              <a:cxnSpLocks/>
              <a:stCxn id="11" idx="6"/>
              <a:endCxn id="19" idx="2"/>
            </p:cNvCxnSpPr>
            <p:nvPr/>
          </p:nvCxnSpPr>
          <p:spPr>
            <a:xfrm>
              <a:off x="2400294" y="4578951"/>
              <a:ext cx="1059180" cy="21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06DBF12-0FF5-49FC-90F0-4B053E19D895}"/>
                </a:ext>
              </a:extLst>
            </p:cNvPr>
            <p:cNvCxnSpPr>
              <a:stCxn id="11" idx="6"/>
              <a:endCxn id="20" idx="2"/>
            </p:cNvCxnSpPr>
            <p:nvPr/>
          </p:nvCxnSpPr>
          <p:spPr>
            <a:xfrm>
              <a:off x="2400294" y="4578951"/>
              <a:ext cx="1059180" cy="6948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97F2E4E-32E4-4EB3-B94B-4964EC22C25C}"/>
                </a:ext>
              </a:extLst>
            </p:cNvPr>
            <p:cNvCxnSpPr>
              <a:endCxn id="18" idx="2"/>
            </p:cNvCxnSpPr>
            <p:nvPr/>
          </p:nvCxnSpPr>
          <p:spPr>
            <a:xfrm flipV="1">
              <a:off x="2407914" y="4313368"/>
              <a:ext cx="1051560" cy="7349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9327ED7-46C6-4D83-A9F0-4EBC36DE0AA6}"/>
                </a:ext>
              </a:extLst>
            </p:cNvPr>
            <p:cNvCxnSpPr>
              <a:stCxn id="12" idx="6"/>
              <a:endCxn id="19" idx="2"/>
            </p:cNvCxnSpPr>
            <p:nvPr/>
          </p:nvCxnSpPr>
          <p:spPr>
            <a:xfrm flipV="1">
              <a:off x="2400294" y="4793620"/>
              <a:ext cx="1059180" cy="265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12FD7BE-06CF-43C0-9D3E-4CD60B31E776}"/>
                </a:ext>
              </a:extLst>
            </p:cNvPr>
            <p:cNvCxnSpPr>
              <a:stCxn id="12" idx="6"/>
              <a:endCxn id="20" idx="2"/>
            </p:cNvCxnSpPr>
            <p:nvPr/>
          </p:nvCxnSpPr>
          <p:spPr>
            <a:xfrm>
              <a:off x="2400294" y="5059204"/>
              <a:ext cx="1059180" cy="214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DEB56BA2-F514-458A-8159-D19EA0084070}"/>
                </a:ext>
              </a:extLst>
            </p:cNvPr>
            <p:cNvGrpSpPr/>
            <p:nvPr/>
          </p:nvGrpSpPr>
          <p:grpSpPr>
            <a:xfrm>
              <a:off x="3619461" y="3388664"/>
              <a:ext cx="842017" cy="1879267"/>
              <a:chOff x="3117856" y="3037657"/>
              <a:chExt cx="1297934" cy="1409450"/>
            </a:xfrm>
          </p:grpSpPr>
          <p:cxnSp>
            <p:nvCxnSpPr>
              <p:cNvPr id="48" name="直接箭头连接符 47">
                <a:extLst>
                  <a:ext uri="{FF2B5EF4-FFF2-40B4-BE49-F238E27FC236}">
                    <a16:creationId xmlns:a16="http://schemas.microsoft.com/office/drawing/2014/main" id="{3D5E842C-EAC7-46A3-85D6-55F12C8DB21B}"/>
                  </a:ext>
                </a:extLst>
              </p:cNvPr>
              <p:cNvCxnSpPr>
                <a:cxnSpLocks/>
                <a:stCxn id="17" idx="6"/>
              </p:cNvCxnSpPr>
              <p:nvPr/>
            </p:nvCxnSpPr>
            <p:spPr>
              <a:xfrm flipV="1">
                <a:off x="3117858" y="3037657"/>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48089DC-9290-4720-B214-1471C2FDBFA1}"/>
                  </a:ext>
                </a:extLst>
              </p:cNvPr>
              <p:cNvCxnSpPr>
                <a:cxnSpLocks/>
                <a:stCxn id="17" idx="6"/>
              </p:cNvCxnSpPr>
              <p:nvPr/>
            </p:nvCxnSpPr>
            <p:spPr>
              <a:xfrm>
                <a:off x="3117856" y="3057715"/>
                <a:ext cx="1062993" cy="34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596E423D-DB2E-4BEB-9E8F-2B682D3E6A43}"/>
                  </a:ext>
                </a:extLst>
              </p:cNvPr>
              <p:cNvCxnSpPr>
                <a:cxnSpLocks/>
                <a:stCxn id="17" idx="6"/>
              </p:cNvCxnSpPr>
              <p:nvPr/>
            </p:nvCxnSpPr>
            <p:spPr>
              <a:xfrm>
                <a:off x="3117856" y="3057715"/>
                <a:ext cx="1062996" cy="70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B7310801-BAA3-4EEB-8878-AFB8C2458133}"/>
                  </a:ext>
                </a:extLst>
              </p:cNvPr>
              <p:cNvCxnSpPr>
                <a:cxnSpLocks/>
                <a:stCxn id="17" idx="6"/>
              </p:cNvCxnSpPr>
              <p:nvPr/>
            </p:nvCxnSpPr>
            <p:spPr>
              <a:xfrm>
                <a:off x="3117856" y="3057715"/>
                <a:ext cx="1062996" cy="106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D606EDA-847C-4472-986B-CE98D8B287B5}"/>
                  </a:ext>
                </a:extLst>
              </p:cNvPr>
              <p:cNvCxnSpPr>
                <a:cxnSpLocks/>
              </p:cNvCxnSpPr>
              <p:nvPr/>
            </p:nvCxnSpPr>
            <p:spPr>
              <a:xfrm flipV="1">
                <a:off x="3387090" y="3171805"/>
                <a:ext cx="1013460" cy="179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A30E91DA-3272-4B10-A341-4F00010CD7D6}"/>
                  </a:ext>
                </a:extLst>
              </p:cNvPr>
              <p:cNvCxnSpPr>
                <a:cxnSpLocks/>
                <a:stCxn id="18" idx="6"/>
              </p:cNvCxnSpPr>
              <p:nvPr/>
            </p:nvCxnSpPr>
            <p:spPr>
              <a:xfrm flipV="1">
                <a:off x="3117856" y="3037657"/>
                <a:ext cx="1062996" cy="380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直接箭头连接符 1024">
                <a:extLst>
                  <a:ext uri="{FF2B5EF4-FFF2-40B4-BE49-F238E27FC236}">
                    <a16:creationId xmlns:a16="http://schemas.microsoft.com/office/drawing/2014/main" id="{230BFF3F-C068-4B6E-AE1E-12C6145FF627}"/>
                  </a:ext>
                </a:extLst>
              </p:cNvPr>
              <p:cNvCxnSpPr>
                <a:cxnSpLocks/>
                <a:stCxn id="18" idx="6"/>
              </p:cNvCxnSpPr>
              <p:nvPr/>
            </p:nvCxnSpPr>
            <p:spPr>
              <a:xfrm flipV="1">
                <a:off x="3117856" y="3397847"/>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直接箭头连接符 1028">
                <a:extLst>
                  <a:ext uri="{FF2B5EF4-FFF2-40B4-BE49-F238E27FC236}">
                    <a16:creationId xmlns:a16="http://schemas.microsoft.com/office/drawing/2014/main" id="{C15C511F-BFC8-4A27-A7EF-CC6175D58B05}"/>
                  </a:ext>
                </a:extLst>
              </p:cNvPr>
              <p:cNvCxnSpPr>
                <a:cxnSpLocks/>
                <a:stCxn id="18" idx="6"/>
              </p:cNvCxnSpPr>
              <p:nvPr/>
            </p:nvCxnSpPr>
            <p:spPr>
              <a:xfrm>
                <a:off x="3117856" y="3417905"/>
                <a:ext cx="1062996" cy="34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1" name="直接箭头连接符 1030">
                <a:extLst>
                  <a:ext uri="{FF2B5EF4-FFF2-40B4-BE49-F238E27FC236}">
                    <a16:creationId xmlns:a16="http://schemas.microsoft.com/office/drawing/2014/main" id="{BEB6C8A0-03AE-468C-8F06-C22BDE3E3E0D}"/>
                  </a:ext>
                </a:extLst>
              </p:cNvPr>
              <p:cNvCxnSpPr>
                <a:cxnSpLocks/>
                <a:stCxn id="18" idx="6"/>
              </p:cNvCxnSpPr>
              <p:nvPr/>
            </p:nvCxnSpPr>
            <p:spPr>
              <a:xfrm>
                <a:off x="3117856" y="3417905"/>
                <a:ext cx="1062996" cy="700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3" name="直接箭头连接符 1032">
                <a:extLst>
                  <a:ext uri="{FF2B5EF4-FFF2-40B4-BE49-F238E27FC236}">
                    <a16:creationId xmlns:a16="http://schemas.microsoft.com/office/drawing/2014/main" id="{14D983BD-3D72-4858-B73A-68EBA3D705BB}"/>
                  </a:ext>
                </a:extLst>
              </p:cNvPr>
              <p:cNvCxnSpPr>
                <a:cxnSpLocks/>
                <a:stCxn id="19" idx="6"/>
              </p:cNvCxnSpPr>
              <p:nvPr/>
            </p:nvCxnSpPr>
            <p:spPr>
              <a:xfrm flipV="1">
                <a:off x="3117856" y="3037657"/>
                <a:ext cx="1062996" cy="740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直接箭头连接符 1034">
                <a:extLst>
                  <a:ext uri="{FF2B5EF4-FFF2-40B4-BE49-F238E27FC236}">
                    <a16:creationId xmlns:a16="http://schemas.microsoft.com/office/drawing/2014/main" id="{3E34211D-604A-418B-8960-E800A2677C1F}"/>
                  </a:ext>
                </a:extLst>
              </p:cNvPr>
              <p:cNvCxnSpPr>
                <a:cxnSpLocks/>
                <a:stCxn id="19" idx="6"/>
              </p:cNvCxnSpPr>
              <p:nvPr/>
            </p:nvCxnSpPr>
            <p:spPr>
              <a:xfrm flipV="1">
                <a:off x="3117856" y="3397847"/>
                <a:ext cx="1062996" cy="380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7" name="直接箭头连接符 1036">
                <a:extLst>
                  <a:ext uri="{FF2B5EF4-FFF2-40B4-BE49-F238E27FC236}">
                    <a16:creationId xmlns:a16="http://schemas.microsoft.com/office/drawing/2014/main" id="{2C84F857-C65E-46E5-AE55-6211FB95D726}"/>
                  </a:ext>
                </a:extLst>
              </p:cNvPr>
              <p:cNvCxnSpPr>
                <a:cxnSpLocks/>
                <a:stCxn id="19" idx="6"/>
              </p:cNvCxnSpPr>
              <p:nvPr/>
            </p:nvCxnSpPr>
            <p:spPr>
              <a:xfrm flipV="1">
                <a:off x="3117856" y="3758037"/>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直接箭头连接符 1038">
                <a:extLst>
                  <a:ext uri="{FF2B5EF4-FFF2-40B4-BE49-F238E27FC236}">
                    <a16:creationId xmlns:a16="http://schemas.microsoft.com/office/drawing/2014/main" id="{CB9356E1-68EE-422B-8583-200BC7727F8B}"/>
                  </a:ext>
                </a:extLst>
              </p:cNvPr>
              <p:cNvCxnSpPr>
                <a:cxnSpLocks/>
                <a:stCxn id="19" idx="6"/>
              </p:cNvCxnSpPr>
              <p:nvPr/>
            </p:nvCxnSpPr>
            <p:spPr>
              <a:xfrm>
                <a:off x="3117856" y="3778095"/>
                <a:ext cx="1062996" cy="34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直接箭头连接符 1044">
                <a:extLst>
                  <a:ext uri="{FF2B5EF4-FFF2-40B4-BE49-F238E27FC236}">
                    <a16:creationId xmlns:a16="http://schemas.microsoft.com/office/drawing/2014/main" id="{D74200A1-34D6-4110-AC0D-B8B9A3619409}"/>
                  </a:ext>
                </a:extLst>
              </p:cNvPr>
              <p:cNvCxnSpPr>
                <a:cxnSpLocks/>
                <a:stCxn id="20" idx="6"/>
              </p:cNvCxnSpPr>
              <p:nvPr/>
            </p:nvCxnSpPr>
            <p:spPr>
              <a:xfrm flipV="1">
                <a:off x="3117856" y="3037657"/>
                <a:ext cx="1062996" cy="110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7" name="直接箭头连接符 1046">
                <a:extLst>
                  <a:ext uri="{FF2B5EF4-FFF2-40B4-BE49-F238E27FC236}">
                    <a16:creationId xmlns:a16="http://schemas.microsoft.com/office/drawing/2014/main" id="{21EDA416-0B79-4363-9DF3-93D2B14772C1}"/>
                  </a:ext>
                </a:extLst>
              </p:cNvPr>
              <p:cNvCxnSpPr>
                <a:cxnSpLocks/>
                <a:stCxn id="20" idx="6"/>
              </p:cNvCxnSpPr>
              <p:nvPr/>
            </p:nvCxnSpPr>
            <p:spPr>
              <a:xfrm flipV="1">
                <a:off x="3117856" y="3397847"/>
                <a:ext cx="1062996" cy="74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9" name="直接箭头连接符 1048">
                <a:extLst>
                  <a:ext uri="{FF2B5EF4-FFF2-40B4-BE49-F238E27FC236}">
                    <a16:creationId xmlns:a16="http://schemas.microsoft.com/office/drawing/2014/main" id="{0FEE2485-A67A-444F-A0EA-AB2210232F9A}"/>
                  </a:ext>
                </a:extLst>
              </p:cNvPr>
              <p:cNvCxnSpPr>
                <a:cxnSpLocks/>
              </p:cNvCxnSpPr>
              <p:nvPr/>
            </p:nvCxnSpPr>
            <p:spPr>
              <a:xfrm flipV="1">
                <a:off x="3352800" y="4071316"/>
                <a:ext cx="1062990" cy="375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直接箭头连接符 1050">
                <a:extLst>
                  <a:ext uri="{FF2B5EF4-FFF2-40B4-BE49-F238E27FC236}">
                    <a16:creationId xmlns:a16="http://schemas.microsoft.com/office/drawing/2014/main" id="{A655F09D-C7CF-4E64-8BA2-47115B739196}"/>
                  </a:ext>
                </a:extLst>
              </p:cNvPr>
              <p:cNvCxnSpPr>
                <a:cxnSpLocks/>
                <a:stCxn id="20" idx="6"/>
              </p:cNvCxnSpPr>
              <p:nvPr/>
            </p:nvCxnSpPr>
            <p:spPr>
              <a:xfrm flipV="1">
                <a:off x="3117856" y="4118173"/>
                <a:ext cx="1062996" cy="2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3" name="直接箭头连接符 1052">
                <a:extLst>
                  <a:ext uri="{FF2B5EF4-FFF2-40B4-BE49-F238E27FC236}">
                    <a16:creationId xmlns:a16="http://schemas.microsoft.com/office/drawing/2014/main" id="{A1FCC74F-F84C-4089-B6D7-E088F761F6D1}"/>
                  </a:ext>
                </a:extLst>
              </p:cNvPr>
              <p:cNvCxnSpPr>
                <a:stCxn id="20" idx="6"/>
              </p:cNvCxnSpPr>
              <p:nvPr/>
            </p:nvCxnSpPr>
            <p:spPr>
              <a:xfrm>
                <a:off x="3117856" y="4138231"/>
                <a:ext cx="1013461" cy="14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5" name="矩形 1054">
              <a:extLst>
                <a:ext uri="{FF2B5EF4-FFF2-40B4-BE49-F238E27FC236}">
                  <a16:creationId xmlns:a16="http://schemas.microsoft.com/office/drawing/2014/main" id="{50BFD2D4-2841-4468-B660-B8A72E5E71A2}"/>
                </a:ext>
              </a:extLst>
            </p:cNvPr>
            <p:cNvSpPr/>
            <p:nvPr/>
          </p:nvSpPr>
          <p:spPr>
            <a:xfrm>
              <a:off x="3947154" y="3810282"/>
              <a:ext cx="240030" cy="1501143"/>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mn-cs"/>
                </a:rPr>
                <a:t>···</a:t>
              </a:r>
              <a:endParaRPr kumimoji="0" lang="zh-CN" altLang="en-US" sz="24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96" name="矩形 95">
              <a:extLst>
                <a:ext uri="{FF2B5EF4-FFF2-40B4-BE49-F238E27FC236}">
                  <a16:creationId xmlns:a16="http://schemas.microsoft.com/office/drawing/2014/main" id="{38A9C49F-86E1-4C53-BCD2-A808825A385E}"/>
                </a:ext>
              </a:extLst>
            </p:cNvPr>
            <p:cNvSpPr/>
            <p:nvPr/>
          </p:nvSpPr>
          <p:spPr>
            <a:xfrm rot="16200000">
              <a:off x="4445661" y="4297364"/>
              <a:ext cx="302029" cy="483702"/>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mn-cs"/>
                </a:rPr>
                <a:t>···</a:t>
              </a:r>
              <a:endParaRPr kumimoji="0" lang="zh-CN" altLang="en-US" sz="24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97" name="矩形 96">
              <a:extLst>
                <a:ext uri="{FF2B5EF4-FFF2-40B4-BE49-F238E27FC236}">
                  <a16:creationId xmlns:a16="http://schemas.microsoft.com/office/drawing/2014/main" id="{70AD11A0-2B01-42CD-955C-0BC8C83F616A}"/>
                </a:ext>
              </a:extLst>
            </p:cNvPr>
            <p:cNvSpPr/>
            <p:nvPr/>
          </p:nvSpPr>
          <p:spPr>
            <a:xfrm>
              <a:off x="5426558" y="3444039"/>
              <a:ext cx="403860" cy="21973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98" name="椭圆 97">
              <a:extLst>
                <a:ext uri="{FF2B5EF4-FFF2-40B4-BE49-F238E27FC236}">
                  <a16:creationId xmlns:a16="http://schemas.microsoft.com/office/drawing/2014/main" id="{F09C2115-0C64-4B7A-8555-02EF13858EEE}"/>
                </a:ext>
              </a:extLst>
            </p:cNvPr>
            <p:cNvSpPr/>
            <p:nvPr/>
          </p:nvSpPr>
          <p:spPr>
            <a:xfrm>
              <a:off x="5472278" y="3635714"/>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99" name="椭圆 98">
              <a:extLst>
                <a:ext uri="{FF2B5EF4-FFF2-40B4-BE49-F238E27FC236}">
                  <a16:creationId xmlns:a16="http://schemas.microsoft.com/office/drawing/2014/main" id="{9646C65C-8791-4325-9681-91B426F36871}"/>
                </a:ext>
              </a:extLst>
            </p:cNvPr>
            <p:cNvSpPr/>
            <p:nvPr/>
          </p:nvSpPr>
          <p:spPr>
            <a:xfrm>
              <a:off x="5472278" y="4115967"/>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00" name="椭圆 99">
              <a:extLst>
                <a:ext uri="{FF2B5EF4-FFF2-40B4-BE49-F238E27FC236}">
                  <a16:creationId xmlns:a16="http://schemas.microsoft.com/office/drawing/2014/main" id="{D89DE5E9-CEFD-4C39-A50F-E8914B2A4ADC}"/>
                </a:ext>
              </a:extLst>
            </p:cNvPr>
            <p:cNvSpPr/>
            <p:nvPr/>
          </p:nvSpPr>
          <p:spPr>
            <a:xfrm>
              <a:off x="5472278" y="4596221"/>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01" name="椭圆 100">
              <a:extLst>
                <a:ext uri="{FF2B5EF4-FFF2-40B4-BE49-F238E27FC236}">
                  <a16:creationId xmlns:a16="http://schemas.microsoft.com/office/drawing/2014/main" id="{C8D168D5-B6F5-4983-A495-B17891338DC2}"/>
                </a:ext>
              </a:extLst>
            </p:cNvPr>
            <p:cNvSpPr/>
            <p:nvPr/>
          </p:nvSpPr>
          <p:spPr>
            <a:xfrm>
              <a:off x="5472278" y="5076402"/>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cxnSp>
          <p:nvCxnSpPr>
            <p:cNvPr id="1057" name="直接箭头连接符 1056">
              <a:extLst>
                <a:ext uri="{FF2B5EF4-FFF2-40B4-BE49-F238E27FC236}">
                  <a16:creationId xmlns:a16="http://schemas.microsoft.com/office/drawing/2014/main" id="{5FB44D74-F059-4087-BD72-025C8EC4E6CA}"/>
                </a:ext>
              </a:extLst>
            </p:cNvPr>
            <p:cNvCxnSpPr>
              <a:endCxn id="98" idx="2"/>
            </p:cNvCxnSpPr>
            <p:nvPr/>
          </p:nvCxnSpPr>
          <p:spPr>
            <a:xfrm>
              <a:off x="4777566" y="3567528"/>
              <a:ext cx="694712" cy="261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9" name="直接箭头连接符 1058">
              <a:extLst>
                <a:ext uri="{FF2B5EF4-FFF2-40B4-BE49-F238E27FC236}">
                  <a16:creationId xmlns:a16="http://schemas.microsoft.com/office/drawing/2014/main" id="{36649EAA-A2EA-40A5-830A-CA4480305931}"/>
                </a:ext>
              </a:extLst>
            </p:cNvPr>
            <p:cNvCxnSpPr>
              <a:endCxn id="99" idx="2"/>
            </p:cNvCxnSpPr>
            <p:nvPr/>
          </p:nvCxnSpPr>
          <p:spPr>
            <a:xfrm>
              <a:off x="4762494" y="3559067"/>
              <a:ext cx="709784" cy="750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1" name="直接箭头连接符 1060">
              <a:extLst>
                <a:ext uri="{FF2B5EF4-FFF2-40B4-BE49-F238E27FC236}">
                  <a16:creationId xmlns:a16="http://schemas.microsoft.com/office/drawing/2014/main" id="{872A2820-5197-4C42-B3EA-DB9EABD55179}"/>
                </a:ext>
              </a:extLst>
            </p:cNvPr>
            <p:cNvCxnSpPr>
              <a:endCxn id="100" idx="2"/>
            </p:cNvCxnSpPr>
            <p:nvPr/>
          </p:nvCxnSpPr>
          <p:spPr>
            <a:xfrm>
              <a:off x="4747170" y="3540696"/>
              <a:ext cx="725108" cy="1249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3" name="直接箭头连接符 1062">
              <a:extLst>
                <a:ext uri="{FF2B5EF4-FFF2-40B4-BE49-F238E27FC236}">
                  <a16:creationId xmlns:a16="http://schemas.microsoft.com/office/drawing/2014/main" id="{B1FC5DB1-BA1D-4C2C-9734-752C68E70E95}"/>
                </a:ext>
              </a:extLst>
            </p:cNvPr>
            <p:cNvCxnSpPr>
              <a:endCxn id="101" idx="2"/>
            </p:cNvCxnSpPr>
            <p:nvPr/>
          </p:nvCxnSpPr>
          <p:spPr>
            <a:xfrm>
              <a:off x="4754874" y="3531511"/>
              <a:ext cx="717404" cy="1738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5" name="直接箭头连接符 1064">
              <a:extLst>
                <a:ext uri="{FF2B5EF4-FFF2-40B4-BE49-F238E27FC236}">
                  <a16:creationId xmlns:a16="http://schemas.microsoft.com/office/drawing/2014/main" id="{FCFC7758-F942-4A80-8FE8-6484064A2F46}"/>
                </a:ext>
              </a:extLst>
            </p:cNvPr>
            <p:cNvCxnSpPr>
              <a:endCxn id="99" idx="2"/>
            </p:cNvCxnSpPr>
            <p:nvPr/>
          </p:nvCxnSpPr>
          <p:spPr>
            <a:xfrm>
              <a:off x="4751064" y="4098698"/>
              <a:ext cx="721214" cy="210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7" name="直接箭头连接符 1066">
              <a:extLst>
                <a:ext uri="{FF2B5EF4-FFF2-40B4-BE49-F238E27FC236}">
                  <a16:creationId xmlns:a16="http://schemas.microsoft.com/office/drawing/2014/main" id="{FDC9F60E-3495-48B4-8D6D-99464C51D29E}"/>
                </a:ext>
              </a:extLst>
            </p:cNvPr>
            <p:cNvCxnSpPr>
              <a:endCxn id="98" idx="2"/>
            </p:cNvCxnSpPr>
            <p:nvPr/>
          </p:nvCxnSpPr>
          <p:spPr>
            <a:xfrm flipV="1">
              <a:off x="4762410" y="3829438"/>
              <a:ext cx="709868" cy="261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9" name="直接箭头连接符 1068">
              <a:extLst>
                <a:ext uri="{FF2B5EF4-FFF2-40B4-BE49-F238E27FC236}">
                  <a16:creationId xmlns:a16="http://schemas.microsoft.com/office/drawing/2014/main" id="{CBCCF6EE-CD8D-4210-8DBD-F755094D0BD5}"/>
                </a:ext>
              </a:extLst>
            </p:cNvPr>
            <p:cNvCxnSpPr>
              <a:endCxn id="100" idx="2"/>
            </p:cNvCxnSpPr>
            <p:nvPr/>
          </p:nvCxnSpPr>
          <p:spPr>
            <a:xfrm>
              <a:off x="4762410" y="4077837"/>
              <a:ext cx="709868" cy="712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1" name="直接箭头连接符 1070">
              <a:extLst>
                <a:ext uri="{FF2B5EF4-FFF2-40B4-BE49-F238E27FC236}">
                  <a16:creationId xmlns:a16="http://schemas.microsoft.com/office/drawing/2014/main" id="{429AEF98-C1CA-4970-81E6-E0211BAA619F}"/>
                </a:ext>
              </a:extLst>
            </p:cNvPr>
            <p:cNvCxnSpPr>
              <a:endCxn id="101" idx="2"/>
            </p:cNvCxnSpPr>
            <p:nvPr/>
          </p:nvCxnSpPr>
          <p:spPr>
            <a:xfrm>
              <a:off x="4754874" y="4084592"/>
              <a:ext cx="717404" cy="118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5" name="直接箭头连接符 1074">
              <a:extLst>
                <a:ext uri="{FF2B5EF4-FFF2-40B4-BE49-F238E27FC236}">
                  <a16:creationId xmlns:a16="http://schemas.microsoft.com/office/drawing/2014/main" id="{D49FCAF3-20F0-443E-A682-9F3099807B13}"/>
                </a:ext>
              </a:extLst>
            </p:cNvPr>
            <p:cNvCxnSpPr>
              <a:cxnSpLocks/>
              <a:stCxn id="96" idx="2"/>
              <a:endCxn id="98" idx="2"/>
            </p:cNvCxnSpPr>
            <p:nvPr/>
          </p:nvCxnSpPr>
          <p:spPr>
            <a:xfrm flipV="1">
              <a:off x="4838526" y="3829438"/>
              <a:ext cx="633752" cy="709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9" name="直接箭头连接符 1078">
              <a:extLst>
                <a:ext uri="{FF2B5EF4-FFF2-40B4-BE49-F238E27FC236}">
                  <a16:creationId xmlns:a16="http://schemas.microsoft.com/office/drawing/2014/main" id="{F3EC7DD5-CB0C-4E6D-A6EA-7D66A89AC648}"/>
                </a:ext>
              </a:extLst>
            </p:cNvPr>
            <p:cNvCxnSpPr>
              <a:cxnSpLocks/>
              <a:stCxn id="96" idx="2"/>
              <a:endCxn id="99" idx="2"/>
            </p:cNvCxnSpPr>
            <p:nvPr/>
          </p:nvCxnSpPr>
          <p:spPr>
            <a:xfrm flipV="1">
              <a:off x="4838526" y="4309691"/>
              <a:ext cx="633752" cy="22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1" name="直接箭头连接符 1080">
              <a:extLst>
                <a:ext uri="{FF2B5EF4-FFF2-40B4-BE49-F238E27FC236}">
                  <a16:creationId xmlns:a16="http://schemas.microsoft.com/office/drawing/2014/main" id="{74291681-D6A1-426B-99E2-6489BAF0E7E2}"/>
                </a:ext>
              </a:extLst>
            </p:cNvPr>
            <p:cNvCxnSpPr>
              <a:cxnSpLocks/>
              <a:stCxn id="96" idx="2"/>
              <a:endCxn id="100" idx="2"/>
            </p:cNvCxnSpPr>
            <p:nvPr/>
          </p:nvCxnSpPr>
          <p:spPr>
            <a:xfrm>
              <a:off x="4838526" y="4539216"/>
              <a:ext cx="633752" cy="250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3" name="直接箭头连接符 1082">
              <a:extLst>
                <a:ext uri="{FF2B5EF4-FFF2-40B4-BE49-F238E27FC236}">
                  <a16:creationId xmlns:a16="http://schemas.microsoft.com/office/drawing/2014/main" id="{ACEE58A0-311B-4456-A248-C4F6706BB583}"/>
                </a:ext>
              </a:extLst>
            </p:cNvPr>
            <p:cNvCxnSpPr>
              <a:cxnSpLocks/>
              <a:stCxn id="96" idx="2"/>
              <a:endCxn id="101" idx="2"/>
            </p:cNvCxnSpPr>
            <p:nvPr/>
          </p:nvCxnSpPr>
          <p:spPr>
            <a:xfrm>
              <a:off x="4838526" y="4539215"/>
              <a:ext cx="633752" cy="730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5" name="直接箭头连接符 1084">
              <a:extLst>
                <a:ext uri="{FF2B5EF4-FFF2-40B4-BE49-F238E27FC236}">
                  <a16:creationId xmlns:a16="http://schemas.microsoft.com/office/drawing/2014/main" id="{1697588A-BABB-4A04-AD08-E2509644B85A}"/>
                </a:ext>
              </a:extLst>
            </p:cNvPr>
            <p:cNvCxnSpPr>
              <a:endCxn id="98" idx="2"/>
            </p:cNvCxnSpPr>
            <p:nvPr/>
          </p:nvCxnSpPr>
          <p:spPr>
            <a:xfrm flipV="1">
              <a:off x="4785186" y="3829437"/>
              <a:ext cx="687092" cy="1062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7" name="直接箭头连接符 1086">
              <a:extLst>
                <a:ext uri="{FF2B5EF4-FFF2-40B4-BE49-F238E27FC236}">
                  <a16:creationId xmlns:a16="http://schemas.microsoft.com/office/drawing/2014/main" id="{9619CEDB-FA2D-4F6F-9085-AD6D1D767126}"/>
                </a:ext>
              </a:extLst>
            </p:cNvPr>
            <p:cNvCxnSpPr/>
            <p:nvPr/>
          </p:nvCxnSpPr>
          <p:spPr>
            <a:xfrm flipV="1">
              <a:off x="4788996" y="4298158"/>
              <a:ext cx="683282" cy="59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B7A98B08-10B5-4793-96DD-BFFB35756043}"/>
                </a:ext>
              </a:extLst>
            </p:cNvPr>
            <p:cNvCxnSpPr>
              <a:endCxn id="100" idx="2"/>
            </p:cNvCxnSpPr>
            <p:nvPr/>
          </p:nvCxnSpPr>
          <p:spPr>
            <a:xfrm flipV="1">
              <a:off x="4777566" y="4789944"/>
              <a:ext cx="694712" cy="101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76A40663-CFA9-41B4-8FBC-32629992D20E}"/>
                </a:ext>
              </a:extLst>
            </p:cNvPr>
            <p:cNvCxnSpPr>
              <a:endCxn id="101" idx="2"/>
            </p:cNvCxnSpPr>
            <p:nvPr/>
          </p:nvCxnSpPr>
          <p:spPr>
            <a:xfrm>
              <a:off x="4777566" y="4900901"/>
              <a:ext cx="694712" cy="369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811CDE34-03C5-445E-AF22-EB12ED50B420}"/>
                </a:ext>
              </a:extLst>
            </p:cNvPr>
            <p:cNvCxnSpPr>
              <a:endCxn id="98" idx="2"/>
            </p:cNvCxnSpPr>
            <p:nvPr/>
          </p:nvCxnSpPr>
          <p:spPr>
            <a:xfrm flipV="1">
              <a:off x="4777566" y="3829437"/>
              <a:ext cx="694712" cy="1547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3F074DC0-650F-41B0-9624-EA294DADC6C0}"/>
                </a:ext>
              </a:extLst>
            </p:cNvPr>
            <p:cNvCxnSpPr>
              <a:endCxn id="99" idx="2"/>
            </p:cNvCxnSpPr>
            <p:nvPr/>
          </p:nvCxnSpPr>
          <p:spPr>
            <a:xfrm flipV="1">
              <a:off x="4777566" y="4309692"/>
              <a:ext cx="694712" cy="105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C56AFCED-F922-4013-84DC-3FEAB3AAEA4A}"/>
                </a:ext>
              </a:extLst>
            </p:cNvPr>
            <p:cNvCxnSpPr>
              <a:endCxn id="100" idx="2"/>
            </p:cNvCxnSpPr>
            <p:nvPr/>
          </p:nvCxnSpPr>
          <p:spPr>
            <a:xfrm flipV="1">
              <a:off x="4777566" y="4789944"/>
              <a:ext cx="694712" cy="584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A5A74769-F69B-457F-B758-504D1FB207A8}"/>
                </a:ext>
              </a:extLst>
            </p:cNvPr>
            <p:cNvCxnSpPr>
              <a:endCxn id="101" idx="2"/>
            </p:cNvCxnSpPr>
            <p:nvPr/>
          </p:nvCxnSpPr>
          <p:spPr>
            <a:xfrm flipV="1">
              <a:off x="4777566" y="5270126"/>
              <a:ext cx="694712" cy="116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矩形 145">
              <a:extLst>
                <a:ext uri="{FF2B5EF4-FFF2-40B4-BE49-F238E27FC236}">
                  <a16:creationId xmlns:a16="http://schemas.microsoft.com/office/drawing/2014/main" id="{015EDB05-1541-4FE7-9ABA-D231C683FCD0}"/>
                </a:ext>
              </a:extLst>
            </p:cNvPr>
            <p:cNvSpPr/>
            <p:nvPr/>
          </p:nvSpPr>
          <p:spPr>
            <a:xfrm>
              <a:off x="4991966" y="3743082"/>
              <a:ext cx="240030" cy="1501143"/>
            </a:xfrm>
            <a:prstGeom prst="rect">
              <a:avLst/>
            </a:prstGeom>
            <a:ln>
              <a:noFill/>
            </a:ln>
          </p:spPr>
          <p:style>
            <a:lnRef idx="2">
              <a:schemeClr val="accent1"/>
            </a:lnRef>
            <a:fillRef idx="1">
              <a:schemeClr val="lt1"/>
            </a:fillRef>
            <a:effectRef idx="0">
              <a:schemeClr val="accent1"/>
            </a:effectRef>
            <a:fontRef idx="minor">
              <a:schemeClr val="dk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mn-cs"/>
                </a:rPr>
                <a:t>···</a:t>
              </a:r>
              <a:endParaRPr kumimoji="0" lang="zh-CN" altLang="en-US" sz="24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51" name="矩形 150">
              <a:extLst>
                <a:ext uri="{FF2B5EF4-FFF2-40B4-BE49-F238E27FC236}">
                  <a16:creationId xmlns:a16="http://schemas.microsoft.com/office/drawing/2014/main" id="{D9A5A187-9DD8-4182-AF9A-BBBB61A9FF85}"/>
                </a:ext>
              </a:extLst>
            </p:cNvPr>
            <p:cNvSpPr/>
            <p:nvPr/>
          </p:nvSpPr>
          <p:spPr>
            <a:xfrm>
              <a:off x="6688792" y="3948267"/>
              <a:ext cx="403860" cy="1261367"/>
            </a:xfrm>
            <a:prstGeom prst="rect">
              <a:avLst/>
            </a:prstGeom>
            <a:solidFill>
              <a:srgbClr val="D3B3AB"/>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52" name="椭圆 151">
              <a:extLst>
                <a:ext uri="{FF2B5EF4-FFF2-40B4-BE49-F238E27FC236}">
                  <a16:creationId xmlns:a16="http://schemas.microsoft.com/office/drawing/2014/main" id="{3B1C5E3A-83EC-4859-8528-0DED59287F3B}"/>
                </a:ext>
              </a:extLst>
            </p:cNvPr>
            <p:cNvSpPr/>
            <p:nvPr/>
          </p:nvSpPr>
          <p:spPr>
            <a:xfrm>
              <a:off x="6734512" y="4139941"/>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153" name="椭圆 152">
              <a:extLst>
                <a:ext uri="{FF2B5EF4-FFF2-40B4-BE49-F238E27FC236}">
                  <a16:creationId xmlns:a16="http://schemas.microsoft.com/office/drawing/2014/main" id="{B80A5B33-367A-4605-82AC-63143D374A14}"/>
                </a:ext>
              </a:extLst>
            </p:cNvPr>
            <p:cNvSpPr/>
            <p:nvPr/>
          </p:nvSpPr>
          <p:spPr>
            <a:xfrm>
              <a:off x="6734512" y="4620194"/>
              <a:ext cx="312420" cy="387447"/>
            </a:xfrm>
            <a:prstGeom prst="ellipse">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endParaRPr>
            </a:p>
          </p:txBody>
        </p:sp>
        <p:sp>
          <p:nvSpPr>
            <p:cNvPr id="80" name="左大括号 79">
              <a:extLst>
                <a:ext uri="{FF2B5EF4-FFF2-40B4-BE49-F238E27FC236}">
                  <a16:creationId xmlns:a16="http://schemas.microsoft.com/office/drawing/2014/main" id="{52F2ACDC-D808-4E90-8B52-278DB31B996A}"/>
                </a:ext>
              </a:extLst>
            </p:cNvPr>
            <p:cNvSpPr/>
            <p:nvPr/>
          </p:nvSpPr>
          <p:spPr>
            <a:xfrm rot="16200000">
              <a:off x="4500155" y="4761741"/>
              <a:ext cx="193040" cy="198882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imes New Roman"/>
                <a:ea typeface="黑体"/>
                <a:cs typeface="+mn-cs"/>
              </a:endParaRPr>
            </a:p>
          </p:txBody>
        </p:sp>
        <p:cxnSp>
          <p:nvCxnSpPr>
            <p:cNvPr id="90" name="直接箭头连接符 89">
              <a:extLst>
                <a:ext uri="{FF2B5EF4-FFF2-40B4-BE49-F238E27FC236}">
                  <a16:creationId xmlns:a16="http://schemas.microsoft.com/office/drawing/2014/main" id="{6085E9FB-E874-4451-8DC7-074005DACFBE}"/>
                </a:ext>
              </a:extLst>
            </p:cNvPr>
            <p:cNvCxnSpPr>
              <a:stCxn id="98" idx="6"/>
              <a:endCxn id="152" idx="2"/>
            </p:cNvCxnSpPr>
            <p:nvPr/>
          </p:nvCxnSpPr>
          <p:spPr>
            <a:xfrm>
              <a:off x="5784698" y="3829437"/>
              <a:ext cx="949814" cy="504227"/>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F2209B08-055E-41F6-B0D1-6FA90BE6A265}"/>
                </a:ext>
              </a:extLst>
            </p:cNvPr>
            <p:cNvCxnSpPr>
              <a:stCxn id="99" idx="6"/>
              <a:endCxn id="152" idx="2"/>
            </p:cNvCxnSpPr>
            <p:nvPr/>
          </p:nvCxnSpPr>
          <p:spPr>
            <a:xfrm>
              <a:off x="5784698" y="4309691"/>
              <a:ext cx="949814" cy="23973"/>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63491A13-F59A-4DBA-BCB3-865D1F5DDEEF}"/>
                </a:ext>
              </a:extLst>
            </p:cNvPr>
            <p:cNvCxnSpPr>
              <a:stCxn id="100" idx="6"/>
              <a:endCxn id="152" idx="2"/>
            </p:cNvCxnSpPr>
            <p:nvPr/>
          </p:nvCxnSpPr>
          <p:spPr>
            <a:xfrm flipV="1">
              <a:off x="5784698" y="4333664"/>
              <a:ext cx="949814" cy="4562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2B9E1D80-4766-4047-AD0F-EBB99A863328}"/>
                </a:ext>
              </a:extLst>
            </p:cNvPr>
            <p:cNvCxnSpPr>
              <a:stCxn id="101" idx="6"/>
              <a:endCxn id="152" idx="2"/>
            </p:cNvCxnSpPr>
            <p:nvPr/>
          </p:nvCxnSpPr>
          <p:spPr>
            <a:xfrm flipV="1">
              <a:off x="5784698" y="4333664"/>
              <a:ext cx="949814" cy="936461"/>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3B34FA96-1761-4D95-BAF5-8971311FE5ED}"/>
                </a:ext>
              </a:extLst>
            </p:cNvPr>
            <p:cNvCxnSpPr>
              <a:stCxn id="101" idx="6"/>
              <a:endCxn id="153" idx="2"/>
            </p:cNvCxnSpPr>
            <p:nvPr/>
          </p:nvCxnSpPr>
          <p:spPr>
            <a:xfrm flipV="1">
              <a:off x="5784698" y="4813917"/>
              <a:ext cx="949814" cy="456208"/>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E6220FD2-CF5B-4080-9709-7B1C6E904D5E}"/>
                </a:ext>
              </a:extLst>
            </p:cNvPr>
            <p:cNvCxnSpPr>
              <a:stCxn id="100" idx="6"/>
              <a:endCxn id="153" idx="2"/>
            </p:cNvCxnSpPr>
            <p:nvPr/>
          </p:nvCxnSpPr>
          <p:spPr>
            <a:xfrm>
              <a:off x="5784698" y="4789944"/>
              <a:ext cx="949814" cy="23973"/>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10E79919-BB16-463E-819C-BE3CB3C57D86}"/>
                </a:ext>
              </a:extLst>
            </p:cNvPr>
            <p:cNvCxnSpPr>
              <a:endCxn id="153" idx="2"/>
            </p:cNvCxnSpPr>
            <p:nvPr/>
          </p:nvCxnSpPr>
          <p:spPr>
            <a:xfrm>
              <a:off x="5796128" y="4298157"/>
              <a:ext cx="938384" cy="51576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CAABD080-A071-4D6E-944E-CBF5D3195870}"/>
                </a:ext>
              </a:extLst>
            </p:cNvPr>
            <p:cNvCxnSpPr>
              <a:cxnSpLocks/>
              <a:endCxn id="153" idx="2"/>
            </p:cNvCxnSpPr>
            <p:nvPr/>
          </p:nvCxnSpPr>
          <p:spPr>
            <a:xfrm>
              <a:off x="5796128" y="3829437"/>
              <a:ext cx="938384" cy="984480"/>
            </a:xfrm>
            <a:prstGeom prst="straightConnector1">
              <a:avLst/>
            </a:prstGeom>
            <a:ln>
              <a:solidFill>
                <a:srgbClr val="D3B3AB"/>
              </a:solidFill>
              <a:tailEnd type="triangle"/>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C3041799-44CE-4A4D-96FC-51E7451B5689}"/>
                </a:ext>
              </a:extLst>
            </p:cNvPr>
            <p:cNvSpPr txBox="1"/>
            <p:nvPr/>
          </p:nvSpPr>
          <p:spPr>
            <a:xfrm>
              <a:off x="4027642" y="5947852"/>
              <a:ext cx="10972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rPr>
                <a:t>隐藏层</a:t>
              </a:r>
            </a:p>
          </p:txBody>
        </p:sp>
        <p:sp>
          <p:nvSpPr>
            <p:cNvPr id="183" name="文本框 182">
              <a:extLst>
                <a:ext uri="{FF2B5EF4-FFF2-40B4-BE49-F238E27FC236}">
                  <a16:creationId xmlns:a16="http://schemas.microsoft.com/office/drawing/2014/main" id="{283A69AF-ED29-4457-A6DC-2955CE8FD1C0}"/>
                </a:ext>
              </a:extLst>
            </p:cNvPr>
            <p:cNvSpPr txBox="1"/>
            <p:nvPr/>
          </p:nvSpPr>
          <p:spPr>
            <a:xfrm>
              <a:off x="6342082" y="5920320"/>
              <a:ext cx="10972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黑体" pitchFamily="49" charset="-122"/>
                  <a:cs typeface="+mn-cs"/>
                </a:rPr>
                <a:t>输出层</a:t>
              </a:r>
            </a:p>
          </p:txBody>
        </p:sp>
      </p:grpSp>
    </p:spTree>
    <p:extLst>
      <p:ext uri="{BB962C8B-B14F-4D97-AF65-F5344CB8AC3E}">
        <p14:creationId xmlns:p14="http://schemas.microsoft.com/office/powerpoint/2010/main" val="391331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5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84985" y="1731237"/>
            <a:ext cx="7790087" cy="1684244"/>
          </a:xfrm>
          <a:prstGeom prst="rect">
            <a:avLst/>
          </a:prstGeom>
          <a:noFill/>
          <a:ln w="9525">
            <a:noFill/>
          </a:ln>
        </p:spPr>
        <p:txBody>
          <a:bodyPr wrap="square">
            <a:spAutoFit/>
          </a:bodyPr>
          <a:lstStyle/>
          <a:p>
            <a:pPr marL="285750" indent="-285750" algn="just">
              <a:lnSpc>
                <a:spcPct val="150000"/>
              </a:lnSpc>
              <a:buFont typeface="Arial" panose="020B0604020202020204" pitchFamily="34" charset="0"/>
              <a:buChar char="•"/>
            </a:pPr>
            <a:r>
              <a:rPr lang="zh-CN" altLang="zh-CN" sz="2400" kern="100" dirty="0">
                <a:solidFill>
                  <a:srgbClr val="000000"/>
                </a:solidFill>
                <a:cs typeface="宋体" panose="02010600030101010101" pitchFamily="2" charset="-122"/>
              </a:rPr>
              <a:t>例如神经网络最后</a:t>
            </a:r>
            <a:r>
              <a:rPr lang="zh-CN" altLang="en-US" sz="2400" kern="100" dirty="0">
                <a:solidFill>
                  <a:srgbClr val="000000"/>
                </a:solidFill>
                <a:cs typeface="宋体" panose="02010600030101010101" pitchFamily="2" charset="-122"/>
              </a:rPr>
              <a:t>一</a:t>
            </a:r>
            <a:r>
              <a:rPr lang="zh-CN" altLang="zh-CN" sz="2400" kern="100" dirty="0">
                <a:solidFill>
                  <a:srgbClr val="000000"/>
                </a:solidFill>
                <a:cs typeface="宋体" panose="02010600030101010101" pitchFamily="2" charset="-122"/>
              </a:rPr>
              <a:t>层用</a:t>
            </a:r>
            <a:r>
              <a:rPr lang="en-US" altLang="zh-CN" sz="2400" kern="100" dirty="0">
                <a:solidFill>
                  <a:srgbClr val="000000"/>
                </a:solidFill>
                <a:cs typeface="宋体" panose="02010600030101010101" pitchFamily="2" charset="-122"/>
              </a:rPr>
              <a:t>3</a:t>
            </a:r>
            <a:r>
              <a:rPr lang="zh-CN" altLang="zh-CN" sz="2400" kern="100" dirty="0">
                <a:solidFill>
                  <a:srgbClr val="000000"/>
                </a:solidFill>
                <a:cs typeface="宋体" panose="02010600030101010101" pitchFamily="2" charset="-122"/>
              </a:rPr>
              <a:t>个输出神经元进行三分类，如果输出的</a:t>
            </a:r>
            <a:r>
              <a:rPr lang="en-US" altLang="zh-CN" sz="2400" kern="100" dirty="0">
                <a:solidFill>
                  <a:srgbClr val="000000"/>
                </a:solidFill>
                <a:cs typeface="宋体" panose="02010600030101010101" pitchFamily="2" charset="-122"/>
              </a:rPr>
              <a:t>3</a:t>
            </a:r>
            <a:r>
              <a:rPr lang="zh-CN" altLang="zh-CN" sz="2400" kern="100" dirty="0">
                <a:solidFill>
                  <a:srgbClr val="000000"/>
                </a:solidFill>
                <a:cs typeface="宋体" panose="02010600030101010101" pitchFamily="2" charset="-122"/>
              </a:rPr>
              <a:t>个数据为</a:t>
            </a:r>
            <a:r>
              <a:rPr lang="en-US" altLang="zh-CN" sz="2400" kern="100" dirty="0">
                <a:solidFill>
                  <a:srgbClr val="000000"/>
                </a:solidFill>
                <a:cs typeface="宋体" panose="02010600030101010101" pitchFamily="2" charset="-122"/>
              </a:rPr>
              <a:t>[188,10,2]</a:t>
            </a:r>
            <a:r>
              <a:rPr lang="zh-CN" altLang="en-US" sz="2400" kern="100" dirty="0">
                <a:solidFill>
                  <a:srgbClr val="000000"/>
                </a:solidFill>
                <a:cs typeface="宋体" panose="02010600030101010101" pitchFamily="2" charset="-122"/>
              </a:rPr>
              <a:t>。则经过</a:t>
            </a:r>
            <a:r>
              <a:rPr lang="en-US" altLang="zh-CN" sz="2400" kern="100" dirty="0" err="1">
                <a:solidFill>
                  <a:srgbClr val="000000"/>
                </a:solidFill>
                <a:cs typeface="宋体" panose="02010600030101010101" pitchFamily="2" charset="-122"/>
              </a:rPr>
              <a:t>Softmax</a:t>
            </a:r>
            <a:r>
              <a:rPr lang="zh-CN" altLang="en-US" sz="2400" kern="100" dirty="0">
                <a:solidFill>
                  <a:srgbClr val="000000"/>
                </a:solidFill>
                <a:cs typeface="宋体" panose="02010600030101010101" pitchFamily="2" charset="-122"/>
              </a:rPr>
              <a:t>的计算过程为：</a:t>
            </a:r>
            <a:endParaRPr lang="en-US" altLang="zh-CN" sz="2800" dirty="0">
              <a:solidFill>
                <a:srgbClr val="000000"/>
              </a:solidFill>
            </a:endParaRPr>
          </a:p>
        </p:txBody>
      </p:sp>
      <mc:AlternateContent xmlns:mc="http://schemas.openxmlformats.org/markup-compatibility/2006" xmlns:a14="http://schemas.microsoft.com/office/drawing/2010/main">
        <mc:Choice Requires="a14">
          <p:sp>
            <p:nvSpPr>
              <p:cNvPr id="6" name="文本框 5"/>
              <p:cNvSpPr txBox="1"/>
              <p:nvPr/>
            </p:nvSpPr>
            <p:spPr>
              <a:xfrm>
                <a:off x="1169866" y="3733467"/>
                <a:ext cx="1957908" cy="480068"/>
              </a:xfrm>
              <a:prstGeom prst="rect">
                <a:avLst/>
              </a:prstGeom>
              <a:noFill/>
            </p:spPr>
            <p:txBody>
              <a:bodyPr wrap="none" lIns="0" tIns="0" rIns="0" bIns="0" rtlCol="0">
                <a:spAutoFit/>
              </a:bodyPr>
              <a:lstStyle/>
              <a:p>
                <a:r>
                  <a:rPr lang="en-US" altLang="zh-CN" sz="2000" dirty="0"/>
                  <a:t>0</a:t>
                </a:r>
                <a14:m>
                  <m:oMath xmlns:m="http://schemas.openxmlformats.org/officeDocument/2006/math">
                    <m:r>
                      <a:rPr lang="en-US" altLang="zh-CN" sz="2000" i="1">
                        <a:latin typeface="Cambria Math" panose="02040503050406030204" pitchFamily="18" charset="0"/>
                      </a:rPr>
                      <m:t>.94=</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188</m:t>
                            </m:r>
                          </m:sup>
                        </m:sSup>
                      </m:num>
                      <m:den>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188</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10</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2</m:t>
                            </m:r>
                          </m:sup>
                        </m:sSup>
                      </m:den>
                    </m:f>
                  </m:oMath>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169866" y="3733467"/>
                <a:ext cx="1957908" cy="480068"/>
              </a:xfrm>
              <a:prstGeom prst="rect">
                <a:avLst/>
              </a:prstGeom>
              <a:blipFill>
                <a:blip r:embed="rId2"/>
                <a:stretch>
                  <a:fillRect l="-8100" b="-17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694291" y="3733467"/>
                <a:ext cx="1957908" cy="480068"/>
              </a:xfrm>
              <a:prstGeom prst="rect">
                <a:avLst/>
              </a:prstGeom>
              <a:noFill/>
            </p:spPr>
            <p:txBody>
              <a:bodyPr wrap="none" lIns="0" tIns="0" rIns="0" bIns="0" rtlCol="0">
                <a:spAutoFit/>
              </a:bodyPr>
              <a:lstStyle/>
              <a:p>
                <a:r>
                  <a:rPr lang="en-US" altLang="zh-CN" sz="2000" dirty="0"/>
                  <a:t>0</a:t>
                </a:r>
                <a14:m>
                  <m:oMath xmlns:m="http://schemas.openxmlformats.org/officeDocument/2006/math">
                    <m:r>
                      <a:rPr lang="en-US" altLang="zh-CN" sz="2000" i="1">
                        <a:latin typeface="Cambria Math" panose="02040503050406030204" pitchFamily="18" charset="0"/>
                      </a:rPr>
                      <m:t>.05=</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10</m:t>
                            </m:r>
                          </m:sup>
                        </m:sSup>
                      </m:num>
                      <m:den>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188</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10</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2</m:t>
                            </m:r>
                          </m:sup>
                        </m:sSup>
                      </m:den>
                    </m:f>
                  </m:oMath>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694291" y="3733467"/>
                <a:ext cx="1957908" cy="480068"/>
              </a:xfrm>
              <a:prstGeom prst="rect">
                <a:avLst/>
              </a:prstGeom>
              <a:blipFill>
                <a:blip r:embed="rId3"/>
                <a:stretch>
                  <a:fillRect l="-7788" b="-17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218717" y="3733467"/>
                <a:ext cx="1957908" cy="480068"/>
              </a:xfrm>
              <a:prstGeom prst="rect">
                <a:avLst/>
              </a:prstGeom>
              <a:noFill/>
            </p:spPr>
            <p:txBody>
              <a:bodyPr wrap="none" lIns="0" tIns="0" rIns="0" bIns="0" rtlCol="0">
                <a:spAutoFit/>
              </a:bodyPr>
              <a:lstStyle/>
              <a:p>
                <a:r>
                  <a:rPr lang="en-US" altLang="zh-CN" sz="2000" dirty="0"/>
                  <a:t>0</a:t>
                </a:r>
                <a14:m>
                  <m:oMath xmlns:m="http://schemas.openxmlformats.org/officeDocument/2006/math">
                    <m:r>
                      <a:rPr lang="en-US" altLang="zh-CN" sz="2000" i="1">
                        <a:latin typeface="Cambria Math" panose="02040503050406030204" pitchFamily="18" charset="0"/>
                      </a:rPr>
                      <m:t>.01=</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2</m:t>
                            </m:r>
                          </m:sup>
                        </m:sSup>
                      </m:num>
                      <m:den>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188</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10</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e</m:t>
                            </m:r>
                          </m:e>
                          <m:sup>
                            <m:r>
                              <a:rPr lang="en-US" altLang="zh-CN" sz="2000" i="1">
                                <a:latin typeface="Cambria Math" panose="02040503050406030204" pitchFamily="18" charset="0"/>
                              </a:rPr>
                              <m:t>2</m:t>
                            </m:r>
                          </m:sup>
                        </m:sSup>
                      </m:den>
                    </m:f>
                  </m:oMath>
                </a14:m>
                <a:endParaRPr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6218717" y="3733467"/>
                <a:ext cx="1957908" cy="480068"/>
              </a:xfrm>
              <a:prstGeom prst="rect">
                <a:avLst/>
              </a:prstGeom>
              <a:blipFill>
                <a:blip r:embed="rId4"/>
                <a:stretch>
                  <a:fillRect l="-7788" b="-17722"/>
                </a:stretch>
              </a:blipFill>
            </p:spPr>
            <p:txBody>
              <a:bodyPr/>
              <a:lstStyle/>
              <a:p>
                <a:r>
                  <a:rPr lang="zh-CN" altLang="en-US">
                    <a:noFill/>
                  </a:rPr>
                  <a:t> </a:t>
                </a:r>
              </a:p>
            </p:txBody>
          </p:sp>
        </mc:Fallback>
      </mc:AlternateContent>
      <p:sp>
        <p:nvSpPr>
          <p:cNvPr id="12" name="文本框 11"/>
          <p:cNvSpPr txBox="1"/>
          <p:nvPr/>
        </p:nvSpPr>
        <p:spPr>
          <a:xfrm>
            <a:off x="584985" y="4503178"/>
            <a:ext cx="7720813" cy="113024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2400" kern="100" dirty="0">
                <a:solidFill>
                  <a:srgbClr val="000000"/>
                </a:solidFill>
                <a:cs typeface="宋体" panose="02010600030101010101" pitchFamily="2" charset="-122"/>
              </a:rPr>
              <a:t>通过</a:t>
            </a:r>
            <a:r>
              <a:rPr lang="en-US" altLang="zh-CN" sz="2400" kern="100" dirty="0" err="1">
                <a:solidFill>
                  <a:srgbClr val="000000"/>
                </a:solidFill>
                <a:cs typeface="宋体" panose="02010600030101010101" pitchFamily="2" charset="-122"/>
              </a:rPr>
              <a:t>Softmax</a:t>
            </a:r>
            <a:r>
              <a:rPr lang="zh-CN" altLang="zh-CN" sz="2400" kern="100" dirty="0">
                <a:solidFill>
                  <a:srgbClr val="000000"/>
                </a:solidFill>
                <a:cs typeface="宋体" panose="02010600030101010101" pitchFamily="2" charset="-122"/>
              </a:rPr>
              <a:t>函数得到</a:t>
            </a:r>
            <a:r>
              <a:rPr lang="en-US" altLang="zh-CN" sz="2400" kern="100" dirty="0">
                <a:solidFill>
                  <a:srgbClr val="000000"/>
                </a:solidFill>
                <a:cs typeface="宋体" panose="02010600030101010101" pitchFamily="2" charset="-122"/>
              </a:rPr>
              <a:t>[0.94,0.05,0.01]</a:t>
            </a:r>
            <a:r>
              <a:rPr lang="zh-CN" altLang="zh-CN" sz="2400" kern="100" dirty="0">
                <a:solidFill>
                  <a:srgbClr val="000000"/>
                </a:solidFill>
                <a:cs typeface="宋体" panose="02010600030101010101" pitchFamily="2" charset="-122"/>
              </a:rPr>
              <a:t>。在训练过程中，就可以用</a:t>
            </a:r>
            <a:r>
              <a:rPr lang="en-US" altLang="zh-CN" sz="2400" kern="100" dirty="0">
                <a:solidFill>
                  <a:srgbClr val="000000"/>
                </a:solidFill>
                <a:cs typeface="宋体" panose="02010600030101010101" pitchFamily="2" charset="-122"/>
              </a:rPr>
              <a:t>[1,0,0]</a:t>
            </a:r>
            <a:r>
              <a:rPr lang="zh-CN" altLang="zh-CN" sz="2400" kern="100" dirty="0">
                <a:solidFill>
                  <a:srgbClr val="000000"/>
                </a:solidFill>
                <a:cs typeface="宋体" panose="02010600030101010101" pitchFamily="2" charset="-122"/>
              </a:rPr>
              <a:t>作为该类别的标签值</a:t>
            </a:r>
            <a:r>
              <a:rPr lang="zh-CN" altLang="en-US" sz="2400" kern="100" dirty="0">
                <a:solidFill>
                  <a:srgbClr val="000000"/>
                </a:solidFill>
                <a:cs typeface="宋体" panose="02010600030101010101" pitchFamily="2" charset="-122"/>
              </a:rPr>
              <a:t>。</a:t>
            </a:r>
            <a:endParaRPr lang="zh-CN" altLang="en-US" sz="2400" dirty="0"/>
          </a:p>
        </p:txBody>
      </p:sp>
      <p:sp>
        <p:nvSpPr>
          <p:cNvPr id="11" name="标题 1">
            <a:extLst>
              <a:ext uri="{FF2B5EF4-FFF2-40B4-BE49-F238E27FC236}">
                <a16:creationId xmlns:a16="http://schemas.microsoft.com/office/drawing/2014/main" id="{E2FFE1B8-30AA-1EF7-7E8B-BA8CE2A5DAEF}"/>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网络中的其他相关技术</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44C9EB5E-4CB8-E275-4ACD-0DA4A0714DB7}"/>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en-US" altLang="zh-CN" sz="2800" dirty="0" err="1">
                <a:solidFill>
                  <a:srgbClr val="FF0000"/>
                </a:solidFill>
                <a:cs typeface="+mn-ea"/>
                <a:sym typeface="+mn-lt"/>
              </a:rPr>
              <a:t>Softmax</a:t>
            </a:r>
            <a:r>
              <a:rPr lang="zh-CN" altLang="en-US" sz="2800" dirty="0">
                <a:solidFill>
                  <a:srgbClr val="FF0000"/>
                </a:solidFill>
                <a:cs typeface="+mn-ea"/>
                <a:sym typeface="+mn-lt"/>
              </a:rPr>
              <a:t>函数例子</a:t>
            </a:r>
            <a:endParaRPr lang="en-US" altLang="zh-CN" sz="2800" dirty="0">
              <a:solidFill>
                <a:srgbClr val="FF0000"/>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750"/>
                                        <p:tgtEl>
                                          <p:spTgt spid="6"/>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750"/>
                                        <p:tgtEl>
                                          <p:spTgt spid="9"/>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175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6" grpId="0"/>
      <p:bldP spid="9" grpId="0"/>
      <p:bldP spid="10"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85537" y="1755502"/>
            <a:ext cx="8096229" cy="1481111"/>
          </a:xfrm>
          <a:prstGeom prst="rect">
            <a:avLst/>
          </a:prstGeom>
          <a:noFill/>
          <a:ln w="9525">
            <a:noFill/>
          </a:ln>
        </p:spPr>
        <p:txBody>
          <a:bodyPr wrap="square">
            <a:spAutoFit/>
          </a:bodyPr>
          <a:lstStyle/>
          <a:p>
            <a:pPr marL="539750" indent="-360363"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误差越大，梯度越大，参数</a:t>
            </a:r>
            <a:r>
              <a:rPr lang="en-US" altLang="zh-CN" sz="2400" i="1" kern="100" dirty="0">
                <a:solidFill>
                  <a:srgbClr val="000000"/>
                </a:solidFill>
                <a:cs typeface="宋体" panose="02010600030101010101" pitchFamily="2" charset="-122"/>
              </a:rPr>
              <a:t>w</a:t>
            </a:r>
            <a:r>
              <a:rPr lang="zh-CN" altLang="zh-CN" sz="2400" kern="100" dirty="0">
                <a:solidFill>
                  <a:srgbClr val="000000"/>
                </a:solidFill>
                <a:cs typeface="宋体" panose="02010600030101010101" pitchFamily="2" charset="-122"/>
              </a:rPr>
              <a:t>调整得越快，训练速度也就越快。如果最后层神经元数量为</a:t>
            </a:r>
            <a:r>
              <a:rPr lang="en-US" altLang="zh-CN" sz="2400" i="1" kern="100" dirty="0">
                <a:solidFill>
                  <a:srgbClr val="000000"/>
                </a:solidFill>
                <a:cs typeface="宋体" panose="02010600030101010101" pitchFamily="2" charset="-122"/>
              </a:rPr>
              <a:t>K</a:t>
            </a:r>
            <a:r>
              <a:rPr lang="zh-CN" altLang="zh-CN" sz="2400" kern="100" dirty="0">
                <a:solidFill>
                  <a:srgbClr val="000000"/>
                </a:solidFill>
                <a:cs typeface="宋体" panose="02010600030101010101" pitchFamily="2" charset="-122"/>
              </a:rPr>
              <a:t>个，每个训练样本输出的交叉熵损失函数</a:t>
            </a:r>
            <a:r>
              <a:rPr lang="zh-CN" altLang="en-US" sz="2400" kern="100" dirty="0">
                <a:solidFill>
                  <a:srgbClr val="000000"/>
                </a:solidFill>
                <a:cs typeface="宋体" panose="02010600030101010101" pitchFamily="2" charset="-122"/>
              </a:rPr>
              <a:t>为</a:t>
            </a:r>
            <a:r>
              <a:rPr lang="zh-CN" altLang="zh-CN" sz="2400" kern="100" dirty="0">
                <a:solidFill>
                  <a:srgbClr val="000000"/>
                </a:solidFill>
                <a:cs typeface="宋体" panose="02010600030101010101" pitchFamily="2" charset="-122"/>
              </a:rPr>
              <a:t>：</a:t>
            </a:r>
            <a:endParaRPr lang="en-US" altLang="zh-CN" sz="2800" dirty="0">
              <a:solidFill>
                <a:srgbClr val="000000"/>
              </a:solidFill>
            </a:endParaRPr>
          </a:p>
        </p:txBody>
      </p:sp>
      <p:sp>
        <p:nvSpPr>
          <p:cNvPr id="6"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graphicFrame>
        <p:nvGraphicFramePr>
          <p:cNvPr id="7" name="对象 6"/>
          <p:cNvGraphicFramePr>
            <a:graphicFrameLocks noChangeAspect="1"/>
          </p:cNvGraphicFramePr>
          <p:nvPr>
            <p:extLst>
              <p:ext uri="{D42A27DB-BD31-4B8C-83A1-F6EECF244321}">
                <p14:modId xmlns:p14="http://schemas.microsoft.com/office/powerpoint/2010/main" val="823625175"/>
              </p:ext>
            </p:extLst>
          </p:nvPr>
        </p:nvGraphicFramePr>
        <p:xfrm>
          <a:off x="2624282" y="3236613"/>
          <a:ext cx="4414219" cy="653039"/>
        </p:xfrm>
        <a:graphic>
          <a:graphicData uri="http://schemas.openxmlformats.org/presentationml/2006/ole">
            <mc:AlternateContent xmlns:mc="http://schemas.openxmlformats.org/markup-compatibility/2006">
              <mc:Choice xmlns:v="urn:schemas-microsoft-com:vml" Requires="v">
                <p:oleObj spid="_x0000_s3124" r:id="rId3" imgW="2552700" imgH="431800" progId="Equation.3">
                  <p:embed/>
                </p:oleObj>
              </mc:Choice>
              <mc:Fallback>
                <p:oleObj r:id="rId3" imgW="2552700" imgH="431800" progId="Equation.3">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4282" y="3236613"/>
                        <a:ext cx="4414219" cy="653039"/>
                      </a:xfrm>
                      <a:prstGeom prst="rect">
                        <a:avLst/>
                      </a:prstGeom>
                      <a:noFill/>
                    </p:spPr>
                  </p:pic>
                </p:oleObj>
              </mc:Fallback>
            </mc:AlternateContent>
          </a:graphicData>
        </a:graphic>
      </p:graphicFrame>
      <p:sp>
        <p:nvSpPr>
          <p:cNvPr id="13" name="文本框 12"/>
          <p:cNvSpPr txBox="1"/>
          <p:nvPr/>
        </p:nvSpPr>
        <p:spPr>
          <a:xfrm>
            <a:off x="485537" y="3924778"/>
            <a:ext cx="8096228" cy="1481111"/>
          </a:xfrm>
          <a:prstGeom prst="rect">
            <a:avLst/>
          </a:prstGeom>
          <a:noFill/>
          <a:ln w="9525">
            <a:noFill/>
          </a:ln>
        </p:spPr>
        <p:txBody>
          <a:bodyPr wrap="square">
            <a:spAutoFit/>
          </a:bodyPr>
          <a:lstStyle/>
          <a:p>
            <a:pPr marL="539750" indent="-360363" algn="just">
              <a:lnSpc>
                <a:spcPct val="130000"/>
              </a:lnSpc>
              <a:buFont typeface="Arial" panose="020B0604020202020204" pitchFamily="34" charset="0"/>
              <a:buChar char="•"/>
            </a:pPr>
            <a:r>
              <a:rPr lang="zh-CN" altLang="en-US" sz="2400" kern="100" dirty="0">
                <a:solidFill>
                  <a:srgbClr val="000000"/>
                </a:solidFill>
                <a:cs typeface="宋体" panose="02010600030101010101" pitchFamily="2" charset="-122"/>
              </a:rPr>
              <a:t>若</a:t>
            </a:r>
            <a:r>
              <a:rPr lang="zh-CN" altLang="zh-CN" sz="2400" kern="100" dirty="0">
                <a:solidFill>
                  <a:srgbClr val="000000"/>
                </a:solidFill>
                <a:cs typeface="宋体" panose="02010600030101010101" pitchFamily="2" charset="-122"/>
              </a:rPr>
              <a:t>神经网络采用批训练方式（即根据每次训练，计算出所有样本的平均误差，进行一次权值参数调整）。一次训练采用</a:t>
            </a:r>
            <a:r>
              <a:rPr lang="en-US" altLang="zh-CN" sz="2400" i="1" kern="100" dirty="0">
                <a:solidFill>
                  <a:srgbClr val="000000"/>
                </a:solidFill>
                <a:cs typeface="宋体" panose="02010600030101010101" pitchFamily="2" charset="-122"/>
              </a:rPr>
              <a:t>N</a:t>
            </a:r>
            <a:r>
              <a:rPr lang="zh-CN" altLang="zh-CN" sz="2400" kern="100" dirty="0">
                <a:solidFill>
                  <a:srgbClr val="000000"/>
                </a:solidFill>
                <a:cs typeface="宋体" panose="02010600030101010101" pitchFamily="2" charset="-122"/>
              </a:rPr>
              <a:t>个样本，则计算每批训练的平均交叉熵损失：</a:t>
            </a:r>
            <a:endParaRPr lang="zh-CN" altLang="zh-CN" sz="2400" kern="100" dirty="0">
              <a:cs typeface="Times New Roman" panose="02020603050405020304" pitchFamily="18" charset="0"/>
            </a:endParaRPr>
          </a:p>
        </p:txBody>
      </p:sp>
      <p:sp>
        <p:nvSpPr>
          <p:cNvPr id="14" name="Rectangle 8"/>
          <p:cNvSpPr>
            <a:spLocks noChangeArrowheads="1"/>
          </p:cNvSpPr>
          <p:nvPr/>
        </p:nvSpPr>
        <p:spPr bwMode="auto">
          <a:xfrm>
            <a:off x="5184035" y="456019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graphicFrame>
        <p:nvGraphicFramePr>
          <p:cNvPr id="15" name="对象 14"/>
          <p:cNvGraphicFramePr>
            <a:graphicFrameLocks noChangeAspect="1"/>
          </p:cNvGraphicFramePr>
          <p:nvPr>
            <p:extLst>
              <p:ext uri="{D42A27DB-BD31-4B8C-83A1-F6EECF244321}">
                <p14:modId xmlns:p14="http://schemas.microsoft.com/office/powerpoint/2010/main" val="2688799119"/>
              </p:ext>
            </p:extLst>
          </p:nvPr>
        </p:nvGraphicFramePr>
        <p:xfrm>
          <a:off x="2624282" y="5472609"/>
          <a:ext cx="4418452" cy="621445"/>
        </p:xfrm>
        <a:graphic>
          <a:graphicData uri="http://schemas.openxmlformats.org/presentationml/2006/ole">
            <mc:AlternateContent xmlns:mc="http://schemas.openxmlformats.org/markup-compatibility/2006">
              <mc:Choice xmlns:v="urn:schemas-microsoft-com:vml" Requires="v">
                <p:oleObj spid="_x0000_s3125" r:id="rId5" imgW="3035300" imgH="431800" progId="Equation.3">
                  <p:embed/>
                </p:oleObj>
              </mc:Choice>
              <mc:Fallback>
                <p:oleObj r:id="rId5" imgW="3035300" imgH="431800" progId="Equation.3">
                  <p:embed/>
                  <p:pic>
                    <p:nvPicPr>
                      <p:cNvPr id="15" name="对象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4282" y="5472609"/>
                        <a:ext cx="4418452" cy="621445"/>
                      </a:xfrm>
                      <a:prstGeom prst="rect">
                        <a:avLst/>
                      </a:prstGeom>
                      <a:noFill/>
                    </p:spPr>
                  </p:pic>
                </p:oleObj>
              </mc:Fallback>
            </mc:AlternateContent>
          </a:graphicData>
        </a:graphic>
      </p:graphicFrame>
      <p:sp>
        <p:nvSpPr>
          <p:cNvPr id="12" name="标题 1">
            <a:extLst>
              <a:ext uri="{FF2B5EF4-FFF2-40B4-BE49-F238E27FC236}">
                <a16:creationId xmlns:a16="http://schemas.microsoft.com/office/drawing/2014/main" id="{AA5C73DC-66E4-EEB6-6756-D51754BE60E3}"/>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CNN</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网络中的其他相关技术</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1A2432FC-CDC5-708A-F2BE-1CAE071347DD}"/>
              </a:ext>
            </a:extLst>
          </p:cNvPr>
          <p:cNvSpPr txBox="1"/>
          <p:nvPr/>
        </p:nvSpPr>
        <p:spPr>
          <a:xfrm>
            <a:off x="485538" y="1035394"/>
            <a:ext cx="4572000" cy="592213"/>
          </a:xfrm>
          <a:prstGeom prst="rect">
            <a:avLst/>
          </a:prstGeom>
          <a:noFill/>
        </p:spPr>
        <p:txBody>
          <a:bodyPr wrap="square">
            <a:spAutoFit/>
          </a:bodyPr>
          <a:lstStyle/>
          <a:p>
            <a:pPr marL="355600" lvl="1" indent="-355600">
              <a:lnSpc>
                <a:spcPct val="130000"/>
              </a:lnSpc>
              <a:buFont typeface="Wingdings" panose="05000000000000000000" pitchFamily="2" charset="2"/>
              <a:buChar char="Ø"/>
            </a:pPr>
            <a:r>
              <a:rPr lang="zh-CN" altLang="en-US" sz="2800" dirty="0">
                <a:solidFill>
                  <a:srgbClr val="FF0000"/>
                </a:solidFill>
                <a:cs typeface="+mn-ea"/>
                <a:sym typeface="+mn-lt"/>
              </a:rPr>
              <a:t>交叉熵损失函数</a:t>
            </a:r>
            <a:endParaRPr lang="en-US" altLang="zh-CN" sz="2800" dirty="0">
              <a:solidFill>
                <a:srgbClr val="FF0000"/>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1000"/>
                                        <p:tgtEl>
                                          <p:spTgt spid="1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nodePh="1">
                                  <p:stCondLst>
                                    <p:cond delay="0"/>
                                  </p:stCondLst>
                                  <p:endCondLst>
                                    <p:cond evt="begin" delay="0">
                                      <p:tn val="24"/>
                                    </p:cond>
                                  </p:end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3" grpId="0"/>
      <p:bldP spid="14"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4294967295"/>
          </p:nvPr>
        </p:nvSpPr>
        <p:spPr bwMode="auto">
          <a:xfrm>
            <a:off x="8101012" y="6405564"/>
            <a:ext cx="1042988" cy="365125"/>
          </a:xfrm>
          <a:noFill/>
          <a:ln>
            <a:miter lim="800000"/>
          </a:ln>
        </p:spPr>
        <p:txBody>
          <a:bodyPr wrap="square" numCol="1" anchorCtr="0" compatLnSpc="1"/>
          <a:lstStyle/>
          <a:p>
            <a:pPr fontAlgn="base">
              <a:spcBef>
                <a:spcPct val="0"/>
              </a:spcBef>
              <a:spcAft>
                <a:spcPct val="0"/>
              </a:spcAft>
            </a:pPr>
            <a:fld id="{00B9CEA9-E79C-4539-B840-078EEF7491D6}" type="slidenum">
              <a:rPr lang="zh-CN" altLang="en-US">
                <a:cs typeface="+mn-ea"/>
                <a:sym typeface="+mn-lt"/>
              </a:rPr>
              <a:t>42</a:t>
            </a:fld>
            <a:endParaRPr lang="zh-CN" altLang="en-US">
              <a:cs typeface="+mn-ea"/>
              <a:sym typeface="+mn-lt"/>
            </a:endParaRPr>
          </a:p>
        </p:txBody>
      </p:sp>
      <p:pic>
        <p:nvPicPr>
          <p:cNvPr id="6" name="图片 4"/>
          <p:cNvPicPr>
            <a:picLocks noChangeAspect="1"/>
          </p:cNvPicPr>
          <p:nvPr/>
        </p:nvPicPr>
        <p:blipFill>
          <a:blip r:embed="rId2"/>
          <a:stretch>
            <a:fillRect/>
          </a:stretch>
        </p:blipFill>
        <p:spPr>
          <a:xfrm>
            <a:off x="947849" y="1469419"/>
            <a:ext cx="7094201" cy="2542649"/>
          </a:xfrm>
          <a:prstGeom prst="rect">
            <a:avLst/>
          </a:prstGeom>
        </p:spPr>
      </p:pic>
      <p:sp>
        <p:nvSpPr>
          <p:cNvPr id="9" name="TextBox 2"/>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基本的多分类卷积神经网络结构图</a:t>
            </a:r>
          </a:p>
        </p:txBody>
      </p:sp>
      <p:sp>
        <p:nvSpPr>
          <p:cNvPr id="7" name="文本框 6"/>
          <p:cNvSpPr txBox="1"/>
          <p:nvPr/>
        </p:nvSpPr>
        <p:spPr>
          <a:xfrm>
            <a:off x="790544" y="3890310"/>
            <a:ext cx="7562912" cy="2449966"/>
          </a:xfrm>
          <a:prstGeom prst="rect">
            <a:avLst/>
          </a:prstGeom>
          <a:noFill/>
          <a:ln w="9525">
            <a:noFill/>
          </a:ln>
        </p:spPr>
        <p:txBody>
          <a:bodyPr wrap="square">
            <a:spAutoFit/>
          </a:bodyPr>
          <a:lstStyle/>
          <a:p>
            <a:pPr marL="269875" indent="-269875" algn="just">
              <a:lnSpc>
                <a:spcPct val="130000"/>
              </a:lnSpc>
              <a:buFont typeface="Arial" panose="020B0604020202020204" pitchFamily="34" charset="0"/>
              <a:buChar char="•"/>
            </a:pPr>
            <a:r>
              <a:rPr lang="zh-CN" altLang="en-US" sz="2000" dirty="0">
                <a:solidFill>
                  <a:srgbClr val="000000"/>
                </a:solidFill>
              </a:rPr>
              <a:t>使用</a:t>
            </a:r>
            <a:r>
              <a:rPr lang="en-US" altLang="zh-CN" sz="2000" dirty="0">
                <a:solidFill>
                  <a:srgbClr val="000000"/>
                </a:solidFill>
              </a:rPr>
              <a:t>5*5</a:t>
            </a:r>
            <a:r>
              <a:rPr lang="zh-CN" altLang="en-US" sz="2000" dirty="0">
                <a:solidFill>
                  <a:srgbClr val="000000"/>
                </a:solidFill>
              </a:rPr>
              <a:t>黑白图像作为输入数据；第</a:t>
            </a:r>
            <a:r>
              <a:rPr lang="en-US" altLang="zh-CN" sz="2000" dirty="0">
                <a:solidFill>
                  <a:srgbClr val="000000"/>
                </a:solidFill>
              </a:rPr>
              <a:t>1</a:t>
            </a:r>
            <a:r>
              <a:rPr lang="zh-CN" altLang="en-US" sz="2000" dirty="0">
                <a:solidFill>
                  <a:srgbClr val="000000"/>
                </a:solidFill>
              </a:rPr>
              <a:t>层卷积层采用的卷积核大小为</a:t>
            </a:r>
            <a:r>
              <a:rPr lang="en-US" altLang="zh-CN" sz="2000" dirty="0">
                <a:solidFill>
                  <a:srgbClr val="000000"/>
                </a:solidFill>
              </a:rPr>
              <a:t>(2, 2)</a:t>
            </a:r>
            <a:r>
              <a:rPr lang="zh-CN" altLang="en-US" sz="2000" dirty="0">
                <a:solidFill>
                  <a:srgbClr val="000000"/>
                </a:solidFill>
              </a:rPr>
              <a:t>、步长为</a:t>
            </a:r>
            <a:r>
              <a:rPr lang="en-US" altLang="zh-CN" sz="2000" dirty="0">
                <a:solidFill>
                  <a:srgbClr val="000000"/>
                </a:solidFill>
              </a:rPr>
              <a:t>(1, 1)</a:t>
            </a:r>
            <a:r>
              <a:rPr lang="zh-CN" altLang="en-US" sz="2000" dirty="0">
                <a:solidFill>
                  <a:srgbClr val="000000"/>
                </a:solidFill>
              </a:rPr>
              <a:t>，使用</a:t>
            </a:r>
            <a:r>
              <a:rPr lang="en-US" altLang="zh-CN" sz="2000" dirty="0">
                <a:solidFill>
                  <a:srgbClr val="000000"/>
                </a:solidFill>
              </a:rPr>
              <a:t>Relu</a:t>
            </a:r>
            <a:r>
              <a:rPr lang="zh-CN" altLang="en-US" sz="2000" dirty="0">
                <a:solidFill>
                  <a:srgbClr val="000000"/>
                </a:solidFill>
              </a:rPr>
              <a:t>激活函数，卷积计算得到的特征图大小为</a:t>
            </a:r>
            <a:r>
              <a:rPr lang="en-US" altLang="zh-CN" sz="2000" dirty="0">
                <a:solidFill>
                  <a:srgbClr val="000000"/>
                </a:solidFill>
              </a:rPr>
              <a:t>4*4</a:t>
            </a:r>
            <a:r>
              <a:rPr lang="zh-CN" altLang="en-US" sz="2000" dirty="0">
                <a:solidFill>
                  <a:srgbClr val="000000"/>
                </a:solidFill>
              </a:rPr>
              <a:t>；对特征图进行</a:t>
            </a:r>
            <a:r>
              <a:rPr lang="en-US" altLang="zh-CN" sz="2000" dirty="0">
                <a:solidFill>
                  <a:srgbClr val="000000"/>
                </a:solidFill>
              </a:rPr>
              <a:t>2*2</a:t>
            </a:r>
            <a:r>
              <a:rPr lang="zh-CN" altLang="en-US" sz="2000" dirty="0">
                <a:solidFill>
                  <a:srgbClr val="000000"/>
                </a:solidFill>
              </a:rPr>
              <a:t>的非重叠最大池化运算，得到</a:t>
            </a:r>
            <a:r>
              <a:rPr lang="en-US" altLang="zh-CN" sz="2000" dirty="0">
                <a:solidFill>
                  <a:srgbClr val="000000"/>
                </a:solidFill>
              </a:rPr>
              <a:t>2*2</a:t>
            </a:r>
            <a:r>
              <a:rPr lang="zh-CN" altLang="en-US" sz="2000" dirty="0">
                <a:solidFill>
                  <a:srgbClr val="000000"/>
                </a:solidFill>
              </a:rPr>
              <a:t>的输出数据；把池化输出拉伸成</a:t>
            </a:r>
            <a:r>
              <a:rPr lang="en-US" altLang="zh-CN" sz="2000" dirty="0">
                <a:solidFill>
                  <a:srgbClr val="000000"/>
                </a:solidFill>
              </a:rPr>
              <a:t>1*4</a:t>
            </a:r>
            <a:r>
              <a:rPr lang="zh-CN" altLang="en-US" sz="2000" dirty="0">
                <a:solidFill>
                  <a:srgbClr val="000000"/>
                </a:solidFill>
              </a:rPr>
              <a:t>的特征向量输入到全连接层；为简化网络，全连接层只设置</a:t>
            </a:r>
            <a:r>
              <a:rPr lang="en-US" altLang="zh-CN" sz="2000" dirty="0">
                <a:solidFill>
                  <a:srgbClr val="000000"/>
                </a:solidFill>
              </a:rPr>
              <a:t>1</a:t>
            </a:r>
            <a:r>
              <a:rPr lang="zh-CN" altLang="en-US" sz="2000" dirty="0">
                <a:solidFill>
                  <a:srgbClr val="000000"/>
                </a:solidFill>
              </a:rPr>
              <a:t>层神经元；全连接层的输出通过</a:t>
            </a:r>
            <a:r>
              <a:rPr lang="en-US" altLang="zh-CN" sz="2000" dirty="0" err="1">
                <a:solidFill>
                  <a:srgbClr val="000000"/>
                </a:solidFill>
              </a:rPr>
              <a:t>Softmax</a:t>
            </a:r>
            <a:r>
              <a:rPr lang="zh-CN" altLang="en-US" sz="2000" dirty="0">
                <a:solidFill>
                  <a:srgbClr val="000000"/>
                </a:solidFill>
              </a:rPr>
              <a:t>层转换得出概率输出。</a:t>
            </a:r>
          </a:p>
        </p:txBody>
      </p:sp>
      <p:sp>
        <p:nvSpPr>
          <p:cNvPr id="8" name="标题 1">
            <a:extLst>
              <a:ext uri="{FF2B5EF4-FFF2-40B4-BE49-F238E27FC236}">
                <a16:creationId xmlns:a16="http://schemas.microsoft.com/office/drawing/2014/main" id="{73EEF5B1-5C2F-0C25-6AC9-6079293DF41B}"/>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1250"/>
                            </p:stCondLst>
                            <p:childTnLst>
                              <p:par>
                                <p:cTn id="9" presetID="10" presetClass="entr" presetSubtype="0"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4294967295"/>
          </p:nvPr>
        </p:nvSpPr>
        <p:spPr bwMode="auto">
          <a:xfrm>
            <a:off x="8101012" y="6405564"/>
            <a:ext cx="1042988" cy="365125"/>
          </a:xfrm>
          <a:noFill/>
          <a:ln>
            <a:miter lim="800000"/>
          </a:ln>
        </p:spPr>
        <p:txBody>
          <a:bodyPr wrap="square" numCol="1" anchorCtr="0" compatLnSpc="1"/>
          <a:lstStyle/>
          <a:p>
            <a:pPr fontAlgn="base">
              <a:spcBef>
                <a:spcPct val="0"/>
              </a:spcBef>
              <a:spcAft>
                <a:spcPct val="0"/>
              </a:spcAft>
            </a:pPr>
            <a:fld id="{00B9CEA9-E79C-4539-B840-078EEF7491D6}" type="slidenum">
              <a:rPr lang="zh-CN" altLang="en-US">
                <a:cs typeface="+mn-ea"/>
                <a:sym typeface="+mn-lt"/>
              </a:rPr>
              <a:t>43</a:t>
            </a:fld>
            <a:endParaRPr lang="zh-CN" altLang="en-US">
              <a:cs typeface="+mn-ea"/>
              <a:sym typeface="+mn-lt"/>
            </a:endParaRPr>
          </a:p>
        </p:txBody>
      </p:sp>
      <p:sp>
        <p:nvSpPr>
          <p:cNvPr id="7" name="文本框 6"/>
          <p:cNvSpPr txBox="1"/>
          <p:nvPr/>
        </p:nvSpPr>
        <p:spPr>
          <a:xfrm>
            <a:off x="710426" y="1603761"/>
            <a:ext cx="3451549" cy="3881768"/>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1</a:t>
            </a:r>
            <a:r>
              <a:rPr lang="zh-CN" altLang="en-US" sz="2400" dirty="0">
                <a:solidFill>
                  <a:srgbClr val="000000"/>
                </a:solidFill>
                <a:cs typeface="+mn-ea"/>
                <a:sym typeface="+mn-lt"/>
              </a:rPr>
              <a:t>）训练样本数据</a:t>
            </a:r>
            <a:endParaRPr lang="en-US" altLang="zh-CN" sz="2400" dirty="0">
              <a:solidFill>
                <a:srgbClr val="000000"/>
              </a:solidFill>
            </a:endParaRPr>
          </a:p>
          <a:p>
            <a:pPr algn="just">
              <a:lnSpc>
                <a:spcPct val="130000"/>
              </a:lnSpc>
            </a:pPr>
            <a:r>
              <a:rPr lang="zh-CN" altLang="en-US" sz="2400" dirty="0">
                <a:solidFill>
                  <a:srgbClr val="000000"/>
                </a:solidFill>
              </a:rPr>
              <a:t>        采用字符</a:t>
            </a:r>
            <a:r>
              <a:rPr lang="en-US" altLang="zh-CN" sz="2400" dirty="0">
                <a:solidFill>
                  <a:srgbClr val="000000"/>
                </a:solidFill>
              </a:rPr>
              <a:t>0</a:t>
            </a:r>
            <a:r>
              <a:rPr lang="zh-CN" altLang="en-US" sz="2400" dirty="0">
                <a:solidFill>
                  <a:srgbClr val="000000"/>
                </a:solidFill>
              </a:rPr>
              <a:t>和字符</a:t>
            </a:r>
            <a:r>
              <a:rPr lang="en-US" altLang="zh-CN" sz="2400" dirty="0">
                <a:solidFill>
                  <a:srgbClr val="000000"/>
                </a:solidFill>
              </a:rPr>
              <a:t>1</a:t>
            </a:r>
            <a:r>
              <a:rPr lang="zh-CN" altLang="en-US" sz="2400" dirty="0">
                <a:solidFill>
                  <a:srgbClr val="000000"/>
                </a:solidFill>
              </a:rPr>
              <a:t>的</a:t>
            </a:r>
            <a:r>
              <a:rPr lang="en-US" altLang="zh-CN" sz="2400" dirty="0">
                <a:solidFill>
                  <a:srgbClr val="000000"/>
                </a:solidFill>
              </a:rPr>
              <a:t>2</a:t>
            </a:r>
            <a:r>
              <a:rPr lang="zh-CN" altLang="en-US" sz="2400" dirty="0">
                <a:solidFill>
                  <a:srgbClr val="000000"/>
                </a:solidFill>
              </a:rPr>
              <a:t>幅图作为训练样本，其图形和数据表示如图所示。样本图像为字符</a:t>
            </a:r>
            <a:r>
              <a:rPr lang="en-US" altLang="zh-CN" sz="2400" dirty="0">
                <a:solidFill>
                  <a:srgbClr val="000000"/>
                </a:solidFill>
              </a:rPr>
              <a:t>0</a:t>
            </a:r>
            <a:r>
              <a:rPr lang="zh-CN" altLang="en-US" sz="2400" dirty="0">
                <a:solidFill>
                  <a:srgbClr val="000000"/>
                </a:solidFill>
              </a:rPr>
              <a:t>时，采用</a:t>
            </a:r>
            <a:r>
              <a:rPr lang="en-US" altLang="zh-CN" sz="2400" dirty="0">
                <a:solidFill>
                  <a:srgbClr val="000000"/>
                </a:solidFill>
              </a:rPr>
              <a:t>[1,0]</a:t>
            </a:r>
            <a:r>
              <a:rPr lang="zh-CN" altLang="en-US" sz="2400" dirty="0">
                <a:solidFill>
                  <a:srgbClr val="000000"/>
                </a:solidFill>
              </a:rPr>
              <a:t>作为标签；样本图像为字符</a:t>
            </a:r>
            <a:r>
              <a:rPr lang="en-US" altLang="zh-CN" sz="2400" dirty="0">
                <a:solidFill>
                  <a:srgbClr val="000000"/>
                </a:solidFill>
              </a:rPr>
              <a:t>1</a:t>
            </a:r>
            <a:r>
              <a:rPr lang="zh-CN" altLang="en-US" sz="2400" dirty="0">
                <a:solidFill>
                  <a:srgbClr val="000000"/>
                </a:solidFill>
              </a:rPr>
              <a:t>时，采用</a:t>
            </a:r>
            <a:r>
              <a:rPr lang="en-US" altLang="zh-CN" sz="2400" dirty="0">
                <a:solidFill>
                  <a:srgbClr val="000000"/>
                </a:solidFill>
              </a:rPr>
              <a:t>[0,1]</a:t>
            </a:r>
            <a:r>
              <a:rPr lang="zh-CN" altLang="en-US" sz="2400" dirty="0">
                <a:solidFill>
                  <a:srgbClr val="000000"/>
                </a:solidFill>
              </a:rPr>
              <a:t>作为标签。</a:t>
            </a:r>
          </a:p>
        </p:txBody>
      </p:sp>
      <p:pic>
        <p:nvPicPr>
          <p:cNvPr id="5" name="图片 4"/>
          <p:cNvPicPr>
            <a:picLocks noChangeAspect="1"/>
          </p:cNvPicPr>
          <p:nvPr/>
        </p:nvPicPr>
        <p:blipFill>
          <a:blip r:embed="rId2"/>
          <a:stretch>
            <a:fillRect/>
          </a:stretch>
        </p:blipFill>
        <p:spPr>
          <a:xfrm>
            <a:off x="4389561" y="2176240"/>
            <a:ext cx="4173744" cy="3130051"/>
          </a:xfrm>
          <a:prstGeom prst="rect">
            <a:avLst/>
          </a:prstGeom>
        </p:spPr>
      </p:pic>
      <p:sp>
        <p:nvSpPr>
          <p:cNvPr id="10" name="标题 1">
            <a:extLst>
              <a:ext uri="{FF2B5EF4-FFF2-40B4-BE49-F238E27FC236}">
                <a16:creationId xmlns:a16="http://schemas.microsoft.com/office/drawing/2014/main" id="{BD953CC1-3D95-39DF-77E2-A5CB0A8B7044}"/>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1" name="TextBox 2">
            <a:extLst>
              <a:ext uri="{FF2B5EF4-FFF2-40B4-BE49-F238E27FC236}">
                <a16:creationId xmlns:a16="http://schemas.microsoft.com/office/drawing/2014/main" id="{E72D6EDD-3133-7344-ECB4-0870FD4DCE18}"/>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2">
            <a:extLst>
              <a:ext uri="{FF2B5EF4-FFF2-40B4-BE49-F238E27FC236}">
                <a16:creationId xmlns:a16="http://schemas.microsoft.com/office/drawing/2014/main" id="{633ADA9C-5AF1-26F1-5753-4E5480A63B9B}"/>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pic>
        <p:nvPicPr>
          <p:cNvPr id="5" name="图片 4"/>
          <p:cNvPicPr>
            <a:picLocks noChangeAspect="1"/>
          </p:cNvPicPr>
          <p:nvPr/>
        </p:nvPicPr>
        <p:blipFill>
          <a:blip r:embed="rId2"/>
          <a:stretch>
            <a:fillRect/>
          </a:stretch>
        </p:blipFill>
        <p:spPr>
          <a:xfrm>
            <a:off x="3172691" y="4504105"/>
            <a:ext cx="5531862" cy="1611108"/>
          </a:xfrm>
          <a:prstGeom prst="rect">
            <a:avLst/>
          </a:prstGeom>
        </p:spPr>
      </p:pic>
      <p:sp>
        <p:nvSpPr>
          <p:cNvPr id="10" name="标题 1">
            <a:extLst>
              <a:ext uri="{FF2B5EF4-FFF2-40B4-BE49-F238E27FC236}">
                <a16:creationId xmlns:a16="http://schemas.microsoft.com/office/drawing/2014/main" id="{E05C3733-3534-A844-864D-57695E236C10}"/>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741566BF-7FA2-F1D7-653E-C2B87F776602}"/>
              </a:ext>
            </a:extLst>
          </p:cNvPr>
          <p:cNvSpPr txBox="1"/>
          <p:nvPr/>
        </p:nvSpPr>
        <p:spPr>
          <a:xfrm>
            <a:off x="710426" y="1548341"/>
            <a:ext cx="7775483" cy="3405356"/>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2</a:t>
            </a:r>
            <a:r>
              <a:rPr lang="zh-CN" altLang="en-US" sz="2400" dirty="0">
                <a:solidFill>
                  <a:srgbClr val="000000"/>
                </a:solidFill>
                <a:cs typeface="+mn-ea"/>
                <a:sym typeface="+mn-lt"/>
              </a:rPr>
              <a:t>）训练过程</a:t>
            </a:r>
            <a:endParaRPr lang="en-US" altLang="zh-CN" sz="2400" dirty="0">
              <a:solidFill>
                <a:srgbClr val="000000"/>
              </a:solidFill>
            </a:endParaRPr>
          </a:p>
          <a:p>
            <a:pPr algn="just">
              <a:lnSpc>
                <a:spcPct val="130000"/>
              </a:lnSpc>
            </a:pPr>
            <a:r>
              <a:rPr lang="zh-CN" altLang="en-US" sz="2400" dirty="0">
                <a:solidFill>
                  <a:srgbClr val="000000"/>
                </a:solidFill>
              </a:rPr>
              <a:t>        </a:t>
            </a:r>
            <a:r>
              <a:rPr lang="en-US" altLang="zh-CN" sz="2400" dirty="0">
                <a:solidFill>
                  <a:srgbClr val="000000"/>
                </a:solidFill>
              </a:rPr>
              <a:t>1</a:t>
            </a:r>
            <a:r>
              <a:rPr lang="zh-CN" altLang="en-US" sz="2400" dirty="0">
                <a:solidFill>
                  <a:srgbClr val="000000"/>
                </a:solidFill>
              </a:rPr>
              <a:t>）设置神经网络各层的权值初值</a:t>
            </a:r>
            <a:endParaRPr lang="en-US" altLang="zh-CN" sz="2400" dirty="0">
              <a:solidFill>
                <a:srgbClr val="000000"/>
              </a:solidFill>
            </a:endParaRPr>
          </a:p>
          <a:p>
            <a:pPr algn="just">
              <a:lnSpc>
                <a:spcPct val="130000"/>
              </a:lnSpc>
            </a:pPr>
            <a:r>
              <a:rPr lang="zh-CN" altLang="en-US" sz="2400" dirty="0">
                <a:solidFill>
                  <a:srgbClr val="000000"/>
                </a:solidFill>
              </a:rPr>
              <a:t>        设置神经网络各层的权值初始值（通常采用随机生成权值初始值的方法）。卷积层共享</a:t>
            </a:r>
            <a:r>
              <a:rPr lang="en-US" altLang="zh-CN" sz="2400" dirty="0">
                <a:solidFill>
                  <a:srgbClr val="000000"/>
                </a:solidFill>
              </a:rPr>
              <a:t>1</a:t>
            </a:r>
            <a:r>
              <a:rPr lang="zh-CN" altLang="en-US" sz="2400" dirty="0">
                <a:solidFill>
                  <a:srgbClr val="000000"/>
                </a:solidFill>
              </a:rPr>
              <a:t>个偏置权值参数</a:t>
            </a:r>
            <a:r>
              <a:rPr lang="en-US" altLang="zh-CN" sz="2400" dirty="0">
                <a:solidFill>
                  <a:srgbClr val="000000"/>
                </a:solidFill>
              </a:rPr>
              <a:t>Bias</a:t>
            </a:r>
            <a:r>
              <a:rPr lang="zh-CN" altLang="en-US" sz="2400" dirty="0">
                <a:solidFill>
                  <a:srgbClr val="000000"/>
                </a:solidFill>
              </a:rPr>
              <a:t>；全连接层</a:t>
            </a:r>
            <a:r>
              <a:rPr lang="en-US" altLang="zh-CN" sz="2400" dirty="0">
                <a:solidFill>
                  <a:srgbClr val="000000"/>
                </a:solidFill>
              </a:rPr>
              <a:t>2</a:t>
            </a:r>
            <a:r>
              <a:rPr lang="zh-CN" altLang="en-US" sz="2400" dirty="0">
                <a:solidFill>
                  <a:srgbClr val="000000"/>
                </a:solidFill>
              </a:rPr>
              <a:t>个神经元，每个神经元有</a:t>
            </a:r>
            <a:r>
              <a:rPr lang="en-US" altLang="zh-CN" sz="2400" dirty="0">
                <a:solidFill>
                  <a:srgbClr val="000000"/>
                </a:solidFill>
              </a:rPr>
              <a:t>1</a:t>
            </a:r>
            <a:r>
              <a:rPr lang="zh-CN" altLang="en-US" sz="2400" dirty="0">
                <a:solidFill>
                  <a:srgbClr val="000000"/>
                </a:solidFill>
              </a:rPr>
              <a:t>个代替偏置值的权值和</a:t>
            </a:r>
            <a:r>
              <a:rPr lang="en-US" altLang="zh-CN" sz="2400" dirty="0">
                <a:solidFill>
                  <a:srgbClr val="000000"/>
                </a:solidFill>
              </a:rPr>
              <a:t>4</a:t>
            </a:r>
            <a:r>
              <a:rPr lang="zh-CN" altLang="en-US" sz="2400" dirty="0">
                <a:solidFill>
                  <a:srgbClr val="000000"/>
                </a:solidFill>
              </a:rPr>
              <a:t>个输入权值。</a:t>
            </a:r>
          </a:p>
          <a:p>
            <a:pPr algn="just">
              <a:lnSpc>
                <a:spcPct val="130000"/>
              </a:lnSpc>
            </a:pPr>
            <a:endParaRPr lang="zh-CN" alt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750"/>
                                        <p:tgtEl>
                                          <p:spTgt spid="11">
                                            <p:txEl>
                                              <p:pRg st="0" end="0"/>
                                            </p:txEl>
                                          </p:spTgt>
                                        </p:tgtEl>
                                      </p:cBhvr>
                                    </p:animEffect>
                                  </p:childTnLst>
                                </p:cTn>
                              </p:par>
                            </p:childTnLst>
                          </p:cTn>
                        </p:par>
                        <p:par>
                          <p:cTn id="8" fill="hold">
                            <p:stCondLst>
                              <p:cond delay="1250"/>
                            </p:stCondLst>
                            <p:childTnLst>
                              <p:par>
                                <p:cTn id="9" presetID="10" presetClass="entr" presetSubtype="0" fill="hold" nodeType="afterEffect">
                                  <p:stCondLst>
                                    <p:cond delay="50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750"/>
                                        <p:tgtEl>
                                          <p:spTgt spid="1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par>
                          <p:cTn id="17" fill="hold">
                            <p:stCondLst>
                              <p:cond delay="500"/>
                            </p:stCondLst>
                            <p:childTnLst>
                              <p:par>
                                <p:cTn id="18" presetID="42" presetClass="entr" presetSubtype="0" fill="hold" nodeType="after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32247" y="4994372"/>
            <a:ext cx="7479506" cy="1000980"/>
          </a:xfrm>
          <a:prstGeom prst="rect">
            <a:avLst/>
          </a:prstGeom>
          <a:noFill/>
        </p:spPr>
        <p:txBody>
          <a:bodyPr wrap="square">
            <a:spAutoFit/>
          </a:bodyPr>
          <a:lstStyle/>
          <a:p>
            <a:pPr indent="229553" algn="just">
              <a:lnSpc>
                <a:spcPct val="130000"/>
              </a:lnSpc>
            </a:pPr>
            <a:r>
              <a:rPr lang="zh-CN" altLang="en-US" sz="2400" kern="100" dirty="0">
                <a:solidFill>
                  <a:srgbClr val="000000"/>
                </a:solidFill>
                <a:cs typeface="宋体" panose="02010600030101010101" pitchFamily="2" charset="-122"/>
              </a:rPr>
              <a:t>  图中标识了字符</a:t>
            </a:r>
            <a:r>
              <a:rPr lang="en-US" altLang="zh-CN" sz="2400" kern="100" dirty="0">
                <a:solidFill>
                  <a:srgbClr val="000000"/>
                </a:solidFill>
                <a:cs typeface="宋体" panose="02010600030101010101" pitchFamily="2" charset="-122"/>
              </a:rPr>
              <a:t>0</a:t>
            </a:r>
            <a:r>
              <a:rPr lang="zh-CN" altLang="en-US" sz="2400" kern="100" dirty="0">
                <a:solidFill>
                  <a:srgbClr val="000000"/>
                </a:solidFill>
                <a:cs typeface="宋体" panose="02010600030101010101" pitchFamily="2" charset="-122"/>
              </a:rPr>
              <a:t>的训练图像前向传播计算流程中部分结果。下面详细介绍计算过程。</a:t>
            </a:r>
            <a:endParaRPr lang="zh-CN" altLang="en-US" sz="2400" dirty="0"/>
          </a:p>
        </p:txBody>
      </p:sp>
      <p:pic>
        <p:nvPicPr>
          <p:cNvPr id="10" name="图片 9"/>
          <p:cNvPicPr/>
          <p:nvPr/>
        </p:nvPicPr>
        <p:blipFill>
          <a:blip r:embed="rId2" cstate="print">
            <a:extLst>
              <a:ext uri="{28A0092B-C50C-407E-A947-70E740481C1C}">
                <a14:useLocalDpi xmlns:a14="http://schemas.microsoft.com/office/drawing/2010/main" val="0"/>
              </a:ext>
            </a:extLst>
          </a:blip>
          <a:stretch>
            <a:fillRect/>
          </a:stretch>
        </p:blipFill>
        <p:spPr>
          <a:xfrm>
            <a:off x="710426" y="2438486"/>
            <a:ext cx="7587412" cy="2334405"/>
          </a:xfrm>
          <a:prstGeom prst="rect">
            <a:avLst/>
          </a:prstGeom>
        </p:spPr>
      </p:pic>
      <p:sp>
        <p:nvSpPr>
          <p:cNvPr id="13" name="文本框 12">
            <a:extLst>
              <a:ext uri="{FF2B5EF4-FFF2-40B4-BE49-F238E27FC236}">
                <a16:creationId xmlns:a16="http://schemas.microsoft.com/office/drawing/2014/main" id="{F83D94D2-D1F0-A0C0-A563-BADF066743CC}"/>
              </a:ext>
            </a:extLst>
          </p:cNvPr>
          <p:cNvSpPr txBox="1"/>
          <p:nvPr/>
        </p:nvSpPr>
        <p:spPr>
          <a:xfrm>
            <a:off x="710426" y="1569124"/>
            <a:ext cx="7775483" cy="1000980"/>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2</a:t>
            </a:r>
            <a:r>
              <a:rPr lang="zh-CN" altLang="en-US" sz="2400" dirty="0">
                <a:solidFill>
                  <a:srgbClr val="000000"/>
                </a:solidFill>
                <a:cs typeface="+mn-ea"/>
                <a:sym typeface="+mn-lt"/>
              </a:rPr>
              <a:t>）训练过程</a:t>
            </a:r>
            <a:endParaRPr lang="en-US" altLang="zh-CN" sz="2400" dirty="0">
              <a:solidFill>
                <a:srgbClr val="000000"/>
              </a:solidFill>
            </a:endParaRPr>
          </a:p>
          <a:p>
            <a:pPr algn="just">
              <a:lnSpc>
                <a:spcPct val="130000"/>
              </a:lnSpc>
            </a:pPr>
            <a:r>
              <a:rPr lang="zh-CN" altLang="en-US" sz="2400" dirty="0">
                <a:solidFill>
                  <a:srgbClr val="000000"/>
                </a:solidFill>
              </a:rPr>
              <a:t>        </a:t>
            </a:r>
            <a:r>
              <a:rPr lang="en-US" altLang="zh-CN" sz="2400" dirty="0">
                <a:solidFill>
                  <a:srgbClr val="000000"/>
                </a:solidFill>
              </a:rPr>
              <a:t>2</a:t>
            </a:r>
            <a:r>
              <a:rPr lang="zh-CN" altLang="en-US" sz="2400" dirty="0">
                <a:solidFill>
                  <a:srgbClr val="000000"/>
                </a:solidFill>
              </a:rPr>
              <a:t>）训练过程的前向计算</a:t>
            </a:r>
            <a:endParaRPr lang="en-US" altLang="zh-CN" sz="2400" dirty="0">
              <a:solidFill>
                <a:srgbClr val="000000"/>
              </a:solidFill>
            </a:endParaRPr>
          </a:p>
        </p:txBody>
      </p:sp>
      <p:sp>
        <p:nvSpPr>
          <p:cNvPr id="11" name="标题 1">
            <a:extLst>
              <a:ext uri="{FF2B5EF4-FFF2-40B4-BE49-F238E27FC236}">
                <a16:creationId xmlns:a16="http://schemas.microsoft.com/office/drawing/2014/main" id="{D406887F-2549-A11F-2EB6-8920A0716141}"/>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2" name="TextBox 2">
            <a:extLst>
              <a:ext uri="{FF2B5EF4-FFF2-40B4-BE49-F238E27FC236}">
                <a16:creationId xmlns:a16="http://schemas.microsoft.com/office/drawing/2014/main" id="{85992984-8C99-C8BA-D302-9CEB9FE91411}"/>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750"/>
                                        <p:tgtEl>
                                          <p:spTgt spid="13">
                                            <p:txEl>
                                              <p:pRg st="0" end="0"/>
                                            </p:txEl>
                                          </p:spTgt>
                                        </p:tgtEl>
                                      </p:cBhvr>
                                    </p:animEffect>
                                  </p:childTnLst>
                                </p:cTn>
                              </p:par>
                            </p:childTnLst>
                          </p:cTn>
                        </p:par>
                        <p:par>
                          <p:cTn id="8" fill="hold">
                            <p:stCondLst>
                              <p:cond delay="1250"/>
                            </p:stCondLst>
                            <p:childTnLst>
                              <p:par>
                                <p:cTn id="9" presetID="10" presetClass="entr" presetSubtype="0" fill="hold" nodeType="afterEffect">
                                  <p:stCondLst>
                                    <p:cond delay="50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750"/>
                                        <p:tgtEl>
                                          <p:spTgt spid="13">
                                            <p:txEl>
                                              <p:pRg st="1" end="1"/>
                                            </p:txEl>
                                          </p:spTgt>
                                        </p:tgtEl>
                                      </p:cBhvr>
                                    </p:animEffect>
                                  </p:childTnLst>
                                </p:cTn>
                              </p:par>
                            </p:childTnLst>
                          </p:cTn>
                        </p:par>
                        <p:par>
                          <p:cTn id="12" fill="hold">
                            <p:stCondLst>
                              <p:cond delay="2500"/>
                            </p:stCondLst>
                            <p:childTnLst>
                              <p:par>
                                <p:cTn id="13" presetID="42" presetClass="entr" presetSubtype="0" fill="hold"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框 8"/>
              <p:cNvSpPr txBox="1"/>
              <p:nvPr/>
            </p:nvSpPr>
            <p:spPr>
              <a:xfrm>
                <a:off x="1406235" y="2642101"/>
                <a:ext cx="6795655" cy="2905347"/>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卷积层输出计算</a:t>
                </a:r>
                <a:endParaRPr lang="en-US" altLang="zh-CN" sz="2400" kern="100" dirty="0">
                  <a:solidFill>
                    <a:srgbClr val="000000"/>
                  </a:solidFill>
                  <a:cs typeface="宋体" panose="02010600030101010101" pitchFamily="2" charset="-122"/>
                </a:endParaRPr>
              </a:p>
              <a:p>
                <a:pPr algn="just">
                  <a:lnSpc>
                    <a:spcPct val="130000"/>
                  </a:lnSpc>
                </a:pPr>
                <a:r>
                  <a:rPr lang="en-US" altLang="zh-CN" sz="2400" kern="100" dirty="0">
                    <a:solidFill>
                      <a:srgbClr val="000000"/>
                    </a:solidFill>
                    <a:cs typeface="宋体" panose="02010600030101010101" pitchFamily="2" charset="-122"/>
                  </a:rPr>
                  <a:t>    </a:t>
                </a:r>
                <a:r>
                  <a:rPr lang="zh-CN" altLang="zh-CN" sz="2400" kern="100" dirty="0">
                    <a:solidFill>
                      <a:srgbClr val="000000"/>
                    </a:solidFill>
                    <a:cs typeface="宋体" panose="02010600030101010101" pitchFamily="2" charset="-122"/>
                  </a:rPr>
                  <a:t>根据输入图像，最左上方的</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个点值为</a:t>
                </a:r>
                <a14:m>
                  <m:oMath xmlns:m="http://schemas.openxmlformats.org/officeDocument/2006/math">
                    <m:d>
                      <m:dPr>
                        <m:begChr m:val="["/>
                        <m:endChr m:val="]"/>
                        <m:ctrlPr>
                          <a:rPr lang="zh-CN" altLang="zh-CN" sz="2000" i="1">
                            <a:solidFill>
                              <a:srgbClr val="000000"/>
                            </a:solidFill>
                            <a:latin typeface="Cambria Math" panose="02040503050406030204" pitchFamily="18" charset="0"/>
                            <a:cs typeface="宋体" panose="02010600030101010101" pitchFamily="2" charset="-122"/>
                          </a:rPr>
                        </m:ctrlPr>
                      </m:dPr>
                      <m:e>
                        <m:m>
                          <m:mPr>
                            <m:mcs>
                              <m:mc>
                                <m:mcPr>
                                  <m:count m:val="2"/>
                                  <m:mcJc m:val="center"/>
                                </m:mcPr>
                              </m:mc>
                            </m:mcs>
                            <m:ctrlPr>
                              <a:rPr lang="zh-CN" altLang="zh-CN" sz="2000" i="1">
                                <a:solidFill>
                                  <a:srgbClr val="000000"/>
                                </a:solidFill>
                                <a:latin typeface="Cambria Math" panose="02040503050406030204" pitchFamily="18" charset="0"/>
                                <a:cs typeface="宋体" panose="02010600030101010101" pitchFamily="2" charset="-122"/>
                              </a:rPr>
                            </m:ctrlPr>
                          </m:mPr>
                          <m:mr>
                            <m:e>
                              <m:r>
                                <a:rPr lang="en-US" altLang="zh-CN" sz="2000" i="1" kern="100">
                                  <a:solidFill>
                                    <a:srgbClr val="000000"/>
                                  </a:solidFill>
                                  <a:latin typeface="Cambria Math" panose="02040503050406030204" pitchFamily="18" charset="0"/>
                                  <a:cs typeface="宋体" panose="02010600030101010101" pitchFamily="2" charset="-122"/>
                                </a:rPr>
                                <m:t>1</m:t>
                              </m:r>
                            </m:e>
                            <m:e>
                              <m:r>
                                <a:rPr lang="en-US" altLang="zh-CN" sz="2000" i="1" kern="100">
                                  <a:solidFill>
                                    <a:srgbClr val="000000"/>
                                  </a:solidFill>
                                  <a:latin typeface="Cambria Math" panose="02040503050406030204" pitchFamily="18" charset="0"/>
                                  <a:cs typeface="宋体" panose="02010600030101010101" pitchFamily="2" charset="-122"/>
                                </a:rPr>
                                <m:t>1</m:t>
                              </m:r>
                            </m:e>
                          </m:mr>
                          <m:mr>
                            <m:e>
                              <m:r>
                                <a:rPr lang="en-US" altLang="zh-CN" sz="2000" i="1" kern="100">
                                  <a:solidFill>
                                    <a:srgbClr val="000000"/>
                                  </a:solidFill>
                                  <a:latin typeface="Cambria Math" panose="02040503050406030204" pitchFamily="18" charset="0"/>
                                  <a:cs typeface="宋体" panose="02010600030101010101" pitchFamily="2" charset="-122"/>
                                </a:rPr>
                                <m:t>1</m:t>
                              </m:r>
                            </m:e>
                            <m:e>
                              <m:r>
                                <a:rPr lang="en-US" altLang="zh-CN" sz="2000" i="1" kern="100">
                                  <a:solidFill>
                                    <a:srgbClr val="000000"/>
                                  </a:solidFill>
                                  <a:latin typeface="Cambria Math" panose="02040503050406030204" pitchFamily="18" charset="0"/>
                                  <a:cs typeface="宋体" panose="02010600030101010101" pitchFamily="2" charset="-122"/>
                                </a:rPr>
                                <m:t>0</m:t>
                              </m:r>
                            </m:e>
                          </m:mr>
                        </m:m>
                      </m:e>
                    </m:d>
                  </m:oMath>
                </a14:m>
                <a:r>
                  <a:rPr lang="zh-CN" altLang="zh-CN" sz="2400" kern="100" dirty="0">
                    <a:solidFill>
                      <a:srgbClr val="000000"/>
                    </a:solidFill>
                    <a:cs typeface="宋体" panose="02010600030101010101" pitchFamily="2" charset="-122"/>
                  </a:rPr>
                  <a:t>，卷积核参数为</a:t>
                </a:r>
                <a14:m>
                  <m:oMath xmlns:m="http://schemas.openxmlformats.org/officeDocument/2006/math">
                    <m:d>
                      <m:dPr>
                        <m:begChr m:val="["/>
                        <m:endChr m:val="]"/>
                        <m:ctrlPr>
                          <a:rPr lang="zh-CN" altLang="zh-CN" sz="2000" i="1">
                            <a:solidFill>
                              <a:srgbClr val="000000"/>
                            </a:solidFill>
                            <a:latin typeface="Cambria Math" panose="02040503050406030204" pitchFamily="18" charset="0"/>
                            <a:cs typeface="宋体" panose="02010600030101010101" pitchFamily="2" charset="-122"/>
                          </a:rPr>
                        </m:ctrlPr>
                      </m:dPr>
                      <m:e>
                        <m:m>
                          <m:mPr>
                            <m:mcs>
                              <m:mc>
                                <m:mcPr>
                                  <m:count m:val="2"/>
                                  <m:mcJc m:val="center"/>
                                </m:mcPr>
                              </m:mc>
                            </m:mcs>
                            <m:ctrlPr>
                              <a:rPr lang="zh-CN" altLang="zh-CN" sz="2000" i="1">
                                <a:solidFill>
                                  <a:srgbClr val="000000"/>
                                </a:solidFill>
                                <a:latin typeface="Cambria Math" panose="02040503050406030204" pitchFamily="18" charset="0"/>
                                <a:cs typeface="宋体" panose="02010600030101010101" pitchFamily="2" charset="-122"/>
                              </a:rPr>
                            </m:ctrlPr>
                          </m:mPr>
                          <m:mr>
                            <m:e>
                              <m:r>
                                <a:rPr lang="en-US" altLang="zh-CN" sz="2000" i="1" kern="100">
                                  <a:solidFill>
                                    <a:srgbClr val="000000"/>
                                  </a:solidFill>
                                  <a:latin typeface="Cambria Math" panose="02040503050406030204" pitchFamily="18" charset="0"/>
                                  <a:cs typeface="宋体" panose="02010600030101010101" pitchFamily="2" charset="-122"/>
                                </a:rPr>
                                <m:t>1</m:t>
                              </m:r>
                            </m:e>
                            <m:e>
                              <m:r>
                                <a:rPr lang="en-US" altLang="zh-CN" sz="2000" i="1" kern="100">
                                  <a:solidFill>
                                    <a:srgbClr val="000000"/>
                                  </a:solidFill>
                                  <a:latin typeface="Cambria Math" panose="02040503050406030204" pitchFamily="18" charset="0"/>
                                  <a:cs typeface="宋体" panose="02010600030101010101" pitchFamily="2" charset="-122"/>
                                </a:rPr>
                                <m:t>1</m:t>
                              </m:r>
                            </m:e>
                          </m:mr>
                          <m:mr>
                            <m:e>
                              <m:r>
                                <a:rPr lang="en-US" altLang="zh-CN" sz="2000" i="1" kern="100">
                                  <a:solidFill>
                                    <a:srgbClr val="000000"/>
                                  </a:solidFill>
                                  <a:latin typeface="Cambria Math" panose="02040503050406030204" pitchFamily="18" charset="0"/>
                                  <a:cs typeface="宋体" panose="02010600030101010101" pitchFamily="2" charset="-122"/>
                                </a:rPr>
                                <m:t>1</m:t>
                              </m:r>
                            </m:e>
                            <m:e>
                              <m:r>
                                <a:rPr lang="en-US" altLang="zh-CN" sz="2000" i="1" kern="100">
                                  <a:solidFill>
                                    <a:srgbClr val="000000"/>
                                  </a:solidFill>
                                  <a:latin typeface="Cambria Math" panose="02040503050406030204" pitchFamily="18" charset="0"/>
                                  <a:cs typeface="宋体" panose="02010600030101010101" pitchFamily="2" charset="-122"/>
                                </a:rPr>
                                <m:t>1</m:t>
                              </m:r>
                            </m:e>
                          </m:mr>
                        </m:m>
                      </m:e>
                    </m:d>
                    <m:r>
                      <a:rPr lang="zh-CN" altLang="zh-CN" sz="2000" i="1" kern="100">
                        <a:solidFill>
                          <a:srgbClr val="000000"/>
                        </a:solidFill>
                        <a:latin typeface="Cambria Math" panose="02040503050406030204" pitchFamily="18" charset="0"/>
                        <a:cs typeface="宋体" panose="02010600030101010101" pitchFamily="2" charset="-122"/>
                      </a:rPr>
                      <m:t>，</m:t>
                    </m:r>
                  </m:oMath>
                </a14:m>
                <a:r>
                  <a:rPr lang="zh-CN" altLang="zh-CN" sz="2400" kern="100" dirty="0">
                    <a:solidFill>
                      <a:srgbClr val="000000"/>
                    </a:solidFill>
                    <a:cs typeface="宋体" panose="02010600030101010101" pitchFamily="2" charset="-122"/>
                  </a:rPr>
                  <a:t>根据点乘计算方法，输出值为</a:t>
                </a:r>
                <a:r>
                  <a:rPr lang="en-US" altLang="zh-CN" sz="2400" kern="100" dirty="0">
                    <a:solidFill>
                      <a:srgbClr val="000000"/>
                    </a:solidFill>
                    <a:cs typeface="宋体" panose="02010600030101010101" pitchFamily="2" charset="-122"/>
                  </a:rPr>
                  <a:t> 1*1 +1*1+1*1 +1*0=3</a:t>
                </a:r>
                <a:r>
                  <a:rPr lang="zh-CN" altLang="zh-CN" sz="2400" kern="100" dirty="0">
                    <a:solidFill>
                      <a:srgbClr val="000000"/>
                    </a:solidFill>
                    <a:cs typeface="宋体" panose="02010600030101010101" pitchFamily="2" charset="-122"/>
                  </a:rPr>
                  <a:t>；再加上偏置值</a:t>
                </a:r>
                <a:r>
                  <a:rPr lang="en-US" altLang="zh-CN" sz="2400" kern="100" dirty="0">
                    <a:solidFill>
                      <a:srgbClr val="000000"/>
                    </a:solidFill>
                    <a:cs typeface="宋体" panose="02010600030101010101" pitchFamily="2" charset="-122"/>
                  </a:rPr>
                  <a:t>1</a:t>
                </a:r>
                <a:r>
                  <a:rPr lang="zh-CN" altLang="zh-CN" sz="2400" kern="100" dirty="0">
                    <a:solidFill>
                      <a:srgbClr val="000000"/>
                    </a:solidFill>
                    <a:cs typeface="宋体" panose="02010600030101010101" pitchFamily="2" charset="-122"/>
                  </a:rPr>
                  <a:t>，输出点值为</a:t>
                </a:r>
                <a:r>
                  <a:rPr lang="en-US" altLang="zh-CN" sz="2400" kern="100" dirty="0">
                    <a:solidFill>
                      <a:srgbClr val="000000"/>
                    </a:solidFill>
                    <a:cs typeface="宋体" panose="02010600030101010101" pitchFamily="2" charset="-122"/>
                  </a:rPr>
                  <a:t> 4</a:t>
                </a:r>
                <a:r>
                  <a:rPr lang="zh-CN" altLang="zh-CN" sz="2400" kern="100" dirty="0">
                    <a:solidFill>
                      <a:srgbClr val="000000"/>
                    </a:solidFill>
                    <a:cs typeface="宋体" panose="02010600030101010101" pitchFamily="2" charset="-122"/>
                  </a:rPr>
                  <a:t>。同样可计算出输出特征图各个点的值</a:t>
                </a:r>
                <a:r>
                  <a:rPr lang="zh-CN" altLang="en-US" sz="2400" kern="100" dirty="0">
                    <a:solidFill>
                      <a:srgbClr val="000000"/>
                    </a:solidFill>
                    <a:cs typeface="宋体" panose="02010600030101010101" pitchFamily="2" charset="-122"/>
                  </a:rPr>
                  <a:t>。</a:t>
                </a:r>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406235" y="2642101"/>
                <a:ext cx="6795655" cy="2905347"/>
              </a:xfrm>
              <a:prstGeom prst="rect">
                <a:avLst/>
              </a:prstGeom>
              <a:blipFill>
                <a:blip r:embed="rId2"/>
                <a:stretch>
                  <a:fillRect l="-1436" t="-210" r="-5835" b="-3983"/>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4572000" y="1975574"/>
            <a:ext cx="4313235" cy="1130654"/>
          </a:xfrm>
          <a:prstGeom prst="rect">
            <a:avLst/>
          </a:prstGeom>
        </p:spPr>
      </p:pic>
      <p:sp>
        <p:nvSpPr>
          <p:cNvPr id="11" name="标题 1">
            <a:extLst>
              <a:ext uri="{FF2B5EF4-FFF2-40B4-BE49-F238E27FC236}">
                <a16:creationId xmlns:a16="http://schemas.microsoft.com/office/drawing/2014/main" id="{15AC42DE-C174-58FB-110E-009AB94B89E3}"/>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8A8A9547-2D47-1BF8-0110-21DE044FC8E9}"/>
              </a:ext>
            </a:extLst>
          </p:cNvPr>
          <p:cNvSpPr txBox="1"/>
          <p:nvPr/>
        </p:nvSpPr>
        <p:spPr>
          <a:xfrm>
            <a:off x="710427" y="1569125"/>
            <a:ext cx="4886810" cy="1000980"/>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2</a:t>
            </a:r>
            <a:r>
              <a:rPr lang="zh-CN" altLang="en-US" sz="2400" dirty="0">
                <a:solidFill>
                  <a:srgbClr val="000000"/>
                </a:solidFill>
                <a:cs typeface="+mn-ea"/>
                <a:sym typeface="+mn-lt"/>
              </a:rPr>
              <a:t>）训练过程</a:t>
            </a:r>
            <a:endParaRPr lang="en-US" altLang="zh-CN" sz="2400" dirty="0">
              <a:solidFill>
                <a:srgbClr val="000000"/>
              </a:solidFill>
            </a:endParaRPr>
          </a:p>
          <a:p>
            <a:pPr algn="just">
              <a:lnSpc>
                <a:spcPct val="130000"/>
              </a:lnSpc>
            </a:pPr>
            <a:r>
              <a:rPr lang="zh-CN" altLang="en-US" sz="2400" dirty="0">
                <a:solidFill>
                  <a:srgbClr val="000000"/>
                </a:solidFill>
              </a:rPr>
              <a:t>        </a:t>
            </a:r>
            <a:r>
              <a:rPr lang="en-US" altLang="zh-CN" sz="2400" dirty="0">
                <a:solidFill>
                  <a:srgbClr val="000000"/>
                </a:solidFill>
              </a:rPr>
              <a:t>2</a:t>
            </a:r>
            <a:r>
              <a:rPr lang="zh-CN" altLang="en-US" sz="2400" dirty="0">
                <a:solidFill>
                  <a:srgbClr val="000000"/>
                </a:solidFill>
              </a:rPr>
              <a:t>）训练过程的前向计算</a:t>
            </a:r>
            <a:endParaRPr lang="en-US" altLang="zh-CN" sz="2400" dirty="0">
              <a:solidFill>
                <a:srgbClr val="000000"/>
              </a:solidFill>
            </a:endParaRPr>
          </a:p>
        </p:txBody>
      </p:sp>
      <p:sp>
        <p:nvSpPr>
          <p:cNvPr id="13" name="TextBox 2">
            <a:extLst>
              <a:ext uri="{FF2B5EF4-FFF2-40B4-BE49-F238E27FC236}">
                <a16:creationId xmlns:a16="http://schemas.microsoft.com/office/drawing/2014/main" id="{19D1EEE8-6555-1506-F1B4-C8806E72CF0F}"/>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1000"/>
                                        <p:tgtEl>
                                          <p:spTgt spid="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4294967295"/>
          </p:nvPr>
        </p:nvSpPr>
        <p:spPr bwMode="auto">
          <a:xfrm>
            <a:off x="8101012" y="6405564"/>
            <a:ext cx="1042988" cy="365125"/>
          </a:xfrm>
          <a:noFill/>
          <a:ln>
            <a:miter lim="800000"/>
          </a:ln>
        </p:spPr>
        <p:txBody>
          <a:bodyPr wrap="square" numCol="1" anchorCtr="0" compatLnSpc="1"/>
          <a:lstStyle/>
          <a:p>
            <a:pPr fontAlgn="base">
              <a:spcBef>
                <a:spcPct val="0"/>
              </a:spcBef>
              <a:spcAft>
                <a:spcPct val="0"/>
              </a:spcAft>
            </a:pPr>
            <a:fld id="{00B9CEA9-E79C-4539-B840-078EEF7491D6}" type="slidenum">
              <a:rPr lang="zh-CN" altLang="en-US">
                <a:cs typeface="+mn-ea"/>
                <a:sym typeface="+mn-lt"/>
              </a:rPr>
              <a:t>47</a:t>
            </a:fld>
            <a:endParaRPr lang="zh-CN" altLang="en-US">
              <a:cs typeface="+mn-ea"/>
              <a:sym typeface="+mn-lt"/>
            </a:endParaRPr>
          </a:p>
        </p:txBody>
      </p:sp>
      <mc:AlternateContent xmlns:mc="http://schemas.openxmlformats.org/markup-compatibility/2006" xmlns:a14="http://schemas.microsoft.com/office/drawing/2010/main">
        <mc:Choice Requires="a14">
          <p:sp>
            <p:nvSpPr>
              <p:cNvPr id="10" name="文本框 9"/>
              <p:cNvSpPr txBox="1"/>
              <p:nvPr/>
            </p:nvSpPr>
            <p:spPr>
              <a:xfrm>
                <a:off x="1400126" y="2651239"/>
                <a:ext cx="6642438" cy="2761525"/>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zh-CN" altLang="zh-CN" sz="2400" kern="100" dirty="0">
                    <a:solidFill>
                      <a:srgbClr val="000000"/>
                    </a:solidFill>
                    <a:cs typeface="宋体" panose="02010600030101010101" pitchFamily="2" charset="-122"/>
                  </a:rPr>
                  <a:t>池化层输出计算</a:t>
                </a:r>
                <a:endParaRPr lang="en-US" altLang="zh-CN" sz="2400" kern="100" dirty="0">
                  <a:solidFill>
                    <a:srgbClr val="000000"/>
                  </a:solidFill>
                  <a:cs typeface="宋体" panose="02010600030101010101" pitchFamily="2" charset="-122"/>
                </a:endParaRPr>
              </a:p>
              <a:p>
                <a:pPr algn="just">
                  <a:lnSpc>
                    <a:spcPct val="130000"/>
                  </a:lnSpc>
                </a:pPr>
                <a:r>
                  <a:rPr lang="en-US" altLang="zh-CN" sz="2400" kern="100" dirty="0">
                    <a:solidFill>
                      <a:srgbClr val="000000"/>
                    </a:solidFill>
                    <a:cs typeface="宋体" panose="02010600030101010101" pitchFamily="2" charset="-122"/>
                  </a:rPr>
                  <a:t>     </a:t>
                </a:r>
                <a:r>
                  <a:rPr lang="zh-CN" altLang="zh-CN" sz="2400" kern="100" dirty="0">
                    <a:solidFill>
                      <a:srgbClr val="000000"/>
                    </a:solidFill>
                    <a:cs typeface="宋体" panose="02010600030101010101" pitchFamily="2" charset="-122"/>
                  </a:rPr>
                  <a:t>采用</a:t>
                </a:r>
                <a:r>
                  <a:rPr lang="en-US" altLang="zh-CN" sz="2400" kern="100" dirty="0">
                    <a:solidFill>
                      <a:srgbClr val="000000"/>
                    </a:solidFill>
                    <a:cs typeface="宋体" panose="02010600030101010101" pitchFamily="2" charset="-122"/>
                  </a:rPr>
                  <a:t>2*2</a:t>
                </a:r>
                <a:r>
                  <a:rPr lang="zh-CN" altLang="zh-CN" sz="2400" kern="100" dirty="0">
                    <a:solidFill>
                      <a:srgbClr val="000000"/>
                    </a:solidFill>
                    <a:cs typeface="宋体" panose="02010600030101010101" pitchFamily="2" charset="-122"/>
                  </a:rPr>
                  <a:t>最大池化，最左上角</a:t>
                </a:r>
                <a14:m>
                  <m:oMath xmlns:m="http://schemas.openxmlformats.org/officeDocument/2006/math">
                    <m:d>
                      <m:dPr>
                        <m:begChr m:val="["/>
                        <m:endChr m:val="]"/>
                        <m:ctrlPr>
                          <a:rPr lang="zh-CN" altLang="zh-CN" sz="2400" i="1" kern="100">
                            <a:solidFill>
                              <a:srgbClr val="000000"/>
                            </a:solidFill>
                            <a:latin typeface="Cambria Math" panose="02040503050406030204" pitchFamily="18" charset="0"/>
                            <a:cs typeface="宋体" panose="02010600030101010101" pitchFamily="2" charset="-122"/>
                          </a:rPr>
                        </m:ctrlPr>
                      </m:dPr>
                      <m:e>
                        <m:m>
                          <m:mPr>
                            <m:mcs>
                              <m:mc>
                                <m:mcPr>
                                  <m:count m:val="2"/>
                                  <m:mcJc m:val="center"/>
                                </m:mcPr>
                              </m:mc>
                            </m:mcs>
                            <m:ctrlPr>
                              <a:rPr lang="zh-CN" altLang="zh-CN" sz="2400" i="1" kern="100">
                                <a:solidFill>
                                  <a:srgbClr val="000000"/>
                                </a:solidFill>
                                <a:latin typeface="Cambria Math" panose="02040503050406030204" pitchFamily="18" charset="0"/>
                                <a:cs typeface="宋体" panose="02010600030101010101" pitchFamily="2" charset="-122"/>
                              </a:rPr>
                            </m:ctrlPr>
                          </m:mPr>
                          <m:mr>
                            <m:e>
                              <m:r>
                                <a:rPr lang="en-US" altLang="zh-CN" sz="2400" i="1" kern="100">
                                  <a:solidFill>
                                    <a:srgbClr val="000000"/>
                                  </a:solidFill>
                                  <a:latin typeface="Cambria Math" panose="02040503050406030204" pitchFamily="18" charset="0"/>
                                  <a:cs typeface="宋体" panose="02010600030101010101" pitchFamily="2" charset="-122"/>
                                </a:rPr>
                                <m:t>4</m:t>
                              </m:r>
                            </m:e>
                            <m:e>
                              <m:r>
                                <a:rPr lang="en-US" altLang="zh-CN" sz="2400" i="1" kern="100">
                                  <a:solidFill>
                                    <a:srgbClr val="000000"/>
                                  </a:solidFill>
                                  <a:latin typeface="Cambria Math" panose="02040503050406030204" pitchFamily="18" charset="0"/>
                                  <a:cs typeface="宋体" panose="02010600030101010101" pitchFamily="2" charset="-122"/>
                                </a:rPr>
                                <m:t>3</m:t>
                              </m:r>
                            </m:e>
                          </m:mr>
                          <m:mr>
                            <m:e>
                              <m:r>
                                <a:rPr lang="en-US" altLang="zh-CN" sz="2400" i="1" kern="100">
                                  <a:solidFill>
                                    <a:srgbClr val="000000"/>
                                  </a:solidFill>
                                  <a:latin typeface="Cambria Math" panose="02040503050406030204" pitchFamily="18" charset="0"/>
                                  <a:cs typeface="宋体" panose="02010600030101010101" pitchFamily="2" charset="-122"/>
                                </a:rPr>
                                <m:t>3</m:t>
                              </m:r>
                            </m:e>
                            <m:e>
                              <m:r>
                                <a:rPr lang="en-US" altLang="zh-CN" sz="2400" i="1" kern="100">
                                  <a:solidFill>
                                    <a:srgbClr val="000000"/>
                                  </a:solidFill>
                                  <a:latin typeface="Cambria Math" panose="02040503050406030204" pitchFamily="18" charset="0"/>
                                  <a:cs typeface="宋体" panose="02010600030101010101" pitchFamily="2" charset="-122"/>
                                </a:rPr>
                                <m:t>1</m:t>
                              </m:r>
                            </m:e>
                          </m:mr>
                        </m:m>
                      </m:e>
                    </m:d>
                  </m:oMath>
                </a14:m>
                <a:r>
                  <a:rPr lang="zh-CN" altLang="zh-CN" sz="2400" kern="100" dirty="0">
                    <a:solidFill>
                      <a:srgbClr val="000000"/>
                    </a:solidFill>
                    <a:cs typeface="宋体" panose="02010600030101010101" pitchFamily="2" charset="-122"/>
                  </a:rPr>
                  <a:t>的最大池化输出值为</a:t>
                </a:r>
                <a:r>
                  <a:rPr lang="en-US" altLang="zh-CN" sz="2400" kern="100" dirty="0">
                    <a:solidFill>
                      <a:srgbClr val="000000"/>
                    </a:solidFill>
                    <a:cs typeface="宋体" panose="02010600030101010101" pitchFamily="2" charset="-122"/>
                  </a:rPr>
                  <a:t>4</a:t>
                </a:r>
                <a:r>
                  <a:rPr lang="zh-CN" altLang="zh-CN" sz="2400" kern="100" dirty="0">
                    <a:solidFill>
                      <a:srgbClr val="000000"/>
                    </a:solidFill>
                    <a:cs typeface="宋体" panose="02010600030101010101" pitchFamily="2" charset="-122"/>
                  </a:rPr>
                  <a:t>。同样，可计算出本层输出为： </a:t>
                </a:r>
                <a14:m>
                  <m:oMath xmlns:m="http://schemas.openxmlformats.org/officeDocument/2006/math">
                    <m:d>
                      <m:dPr>
                        <m:begChr m:val="["/>
                        <m:endChr m:val="]"/>
                        <m:ctrlPr>
                          <a:rPr lang="zh-CN" altLang="zh-CN" sz="2400" i="1" kern="100">
                            <a:solidFill>
                              <a:srgbClr val="000000"/>
                            </a:solidFill>
                            <a:latin typeface="Cambria Math" panose="02040503050406030204" pitchFamily="18" charset="0"/>
                            <a:cs typeface="宋体" panose="02010600030101010101" pitchFamily="2" charset="-122"/>
                          </a:rPr>
                        </m:ctrlPr>
                      </m:dPr>
                      <m:e>
                        <m:m>
                          <m:mPr>
                            <m:mcs>
                              <m:mc>
                                <m:mcPr>
                                  <m:count m:val="2"/>
                                  <m:mcJc m:val="center"/>
                                </m:mcPr>
                              </m:mc>
                            </m:mcs>
                            <m:ctrlPr>
                              <a:rPr lang="zh-CN" altLang="zh-CN" sz="2400" i="1" kern="100">
                                <a:solidFill>
                                  <a:srgbClr val="000000"/>
                                </a:solidFill>
                                <a:latin typeface="Cambria Math" panose="02040503050406030204" pitchFamily="18" charset="0"/>
                                <a:cs typeface="宋体" panose="02010600030101010101" pitchFamily="2" charset="-122"/>
                              </a:rPr>
                            </m:ctrlPr>
                          </m:mPr>
                          <m:mr>
                            <m:e>
                              <m:r>
                                <a:rPr lang="en-US" altLang="zh-CN" sz="2400" i="1" kern="100">
                                  <a:solidFill>
                                    <a:srgbClr val="000000"/>
                                  </a:solidFill>
                                  <a:latin typeface="Cambria Math" panose="02040503050406030204" pitchFamily="18" charset="0"/>
                                  <a:cs typeface="宋体" panose="02010600030101010101" pitchFamily="2" charset="-122"/>
                                </a:rPr>
                                <m:t>4</m:t>
                              </m:r>
                            </m:e>
                            <m:e>
                              <m:r>
                                <a:rPr lang="en-US" altLang="zh-CN" sz="2400" i="1" kern="100">
                                  <a:solidFill>
                                    <a:srgbClr val="000000"/>
                                  </a:solidFill>
                                  <a:latin typeface="Cambria Math" panose="02040503050406030204" pitchFamily="18" charset="0"/>
                                  <a:cs typeface="宋体" panose="02010600030101010101" pitchFamily="2" charset="-122"/>
                                </a:rPr>
                                <m:t>4</m:t>
                              </m:r>
                            </m:e>
                          </m:mr>
                          <m:mr>
                            <m:e>
                              <m:r>
                                <a:rPr lang="en-US" altLang="zh-CN" sz="2400" i="1" kern="100">
                                  <a:solidFill>
                                    <a:srgbClr val="000000"/>
                                  </a:solidFill>
                                  <a:latin typeface="Cambria Math" panose="02040503050406030204" pitchFamily="18" charset="0"/>
                                  <a:cs typeface="宋体" panose="02010600030101010101" pitchFamily="2" charset="-122"/>
                                </a:rPr>
                                <m:t>4</m:t>
                              </m:r>
                            </m:e>
                            <m:e>
                              <m:r>
                                <a:rPr lang="en-US" altLang="zh-CN" sz="2400" i="1" kern="100">
                                  <a:solidFill>
                                    <a:srgbClr val="000000"/>
                                  </a:solidFill>
                                  <a:latin typeface="Cambria Math" panose="02040503050406030204" pitchFamily="18" charset="0"/>
                                  <a:cs typeface="宋体" panose="02010600030101010101" pitchFamily="2" charset="-122"/>
                                </a:rPr>
                                <m:t>4</m:t>
                              </m:r>
                            </m:e>
                          </m:mr>
                        </m:m>
                      </m:e>
                    </m:d>
                  </m:oMath>
                </a14:m>
                <a:r>
                  <a:rPr lang="zh-CN" altLang="zh-CN" sz="2400" kern="100" dirty="0">
                    <a:solidFill>
                      <a:srgbClr val="000000"/>
                    </a:solidFill>
                    <a:cs typeface="宋体" panose="02010600030101010101" pitchFamily="2" charset="-122"/>
                  </a:rPr>
                  <a:t>。</a:t>
                </a:r>
                <a:endParaRPr lang="zh-CN" altLang="zh-CN" sz="2400" kern="100" dirty="0">
                  <a:cs typeface="Times New Roman" panose="020206030504050203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400126" y="2651239"/>
                <a:ext cx="6642438" cy="2761525"/>
              </a:xfrm>
              <a:prstGeom prst="rect">
                <a:avLst/>
              </a:prstGeom>
              <a:blipFill>
                <a:blip r:embed="rId2"/>
                <a:stretch>
                  <a:fillRect l="-1469" t="-221" r="-1469"/>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72CCDDD8-507E-010C-1EB3-39B1234836EA}"/>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B31A7D37-78F6-8B62-F31B-FFE3D0562494}"/>
              </a:ext>
            </a:extLst>
          </p:cNvPr>
          <p:cNvSpPr txBox="1"/>
          <p:nvPr/>
        </p:nvSpPr>
        <p:spPr>
          <a:xfrm>
            <a:off x="710427" y="1576051"/>
            <a:ext cx="4886810" cy="1000980"/>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2</a:t>
            </a:r>
            <a:r>
              <a:rPr lang="zh-CN" altLang="en-US" sz="2400" dirty="0">
                <a:solidFill>
                  <a:srgbClr val="000000"/>
                </a:solidFill>
                <a:cs typeface="+mn-ea"/>
                <a:sym typeface="+mn-lt"/>
              </a:rPr>
              <a:t>）训练过程</a:t>
            </a:r>
            <a:endParaRPr lang="en-US" altLang="zh-CN" sz="2400" dirty="0">
              <a:solidFill>
                <a:srgbClr val="000000"/>
              </a:solidFill>
            </a:endParaRPr>
          </a:p>
          <a:p>
            <a:pPr algn="just">
              <a:lnSpc>
                <a:spcPct val="130000"/>
              </a:lnSpc>
            </a:pPr>
            <a:r>
              <a:rPr lang="zh-CN" altLang="en-US" sz="2400" dirty="0">
                <a:solidFill>
                  <a:srgbClr val="000000"/>
                </a:solidFill>
              </a:rPr>
              <a:t>        </a:t>
            </a:r>
            <a:r>
              <a:rPr lang="en-US" altLang="zh-CN" sz="2400" dirty="0">
                <a:solidFill>
                  <a:srgbClr val="000000"/>
                </a:solidFill>
              </a:rPr>
              <a:t>2</a:t>
            </a:r>
            <a:r>
              <a:rPr lang="zh-CN" altLang="en-US" sz="2400" dirty="0">
                <a:solidFill>
                  <a:srgbClr val="000000"/>
                </a:solidFill>
              </a:rPr>
              <a:t>）训练过程的前向计算</a:t>
            </a:r>
            <a:endParaRPr lang="en-US" altLang="zh-CN" sz="2400" dirty="0">
              <a:solidFill>
                <a:srgbClr val="000000"/>
              </a:solidFill>
            </a:endParaRPr>
          </a:p>
        </p:txBody>
      </p:sp>
      <p:sp>
        <p:nvSpPr>
          <p:cNvPr id="15" name="TextBox 2">
            <a:extLst>
              <a:ext uri="{FF2B5EF4-FFF2-40B4-BE49-F238E27FC236}">
                <a16:creationId xmlns:a16="http://schemas.microsoft.com/office/drawing/2014/main" id="{6BEC7D18-E857-F038-06FC-71BEC5734389}"/>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75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4A5A44D-D37E-4210-B144-1B7BBCD64CC8}"/>
                  </a:ext>
                </a:extLst>
              </p:cNvPr>
              <p:cNvSpPr txBox="1"/>
              <p:nvPr/>
            </p:nvSpPr>
            <p:spPr>
              <a:xfrm>
                <a:off x="1400126" y="2637385"/>
                <a:ext cx="6642438" cy="3008324"/>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zh-CN" altLang="en-US" sz="2400" kern="100" dirty="0">
                    <a:solidFill>
                      <a:srgbClr val="000000"/>
                    </a:solidFill>
                    <a:cs typeface="宋体" panose="02010600030101010101" pitchFamily="2" charset="-122"/>
                  </a:rPr>
                  <a:t>全连接</a:t>
                </a:r>
                <a:r>
                  <a:rPr lang="zh-CN" altLang="zh-CN" sz="2400" kern="100" dirty="0">
                    <a:solidFill>
                      <a:srgbClr val="000000"/>
                    </a:solidFill>
                    <a:cs typeface="宋体" panose="02010600030101010101" pitchFamily="2" charset="-122"/>
                  </a:rPr>
                  <a:t>层输出计算</a:t>
                </a:r>
                <a:endParaRPr lang="en-US" altLang="zh-CN" sz="2400" kern="100" dirty="0">
                  <a:solidFill>
                    <a:srgbClr val="000000"/>
                  </a:solidFill>
                  <a:cs typeface="宋体" panose="02010600030101010101" pitchFamily="2" charset="-122"/>
                </a:endParaRPr>
              </a:p>
              <a:p>
                <a:pPr indent="229500" algn="just">
                  <a:lnSpc>
                    <a:spcPct val="130000"/>
                  </a:lnSpc>
                </a:pPr>
                <a:r>
                  <a:rPr lang="en-US" altLang="zh-CN" sz="2400" dirty="0"/>
                  <a:t> </a:t>
                </a:r>
                <a:r>
                  <a:rPr lang="zh-CN" altLang="zh-CN" sz="2400" dirty="0"/>
                  <a:t>对于第</a:t>
                </a:r>
                <a:r>
                  <a:rPr lang="en-US" altLang="zh-CN" sz="2400" dirty="0"/>
                  <a:t>1</a:t>
                </a:r>
                <a:r>
                  <a:rPr lang="zh-CN" altLang="zh-CN" sz="2400" dirty="0"/>
                  <a:t>个神经元，</a:t>
                </a:r>
                <a:r>
                  <a:rPr lang="en-US" altLang="zh-CN" sz="2400" dirty="0"/>
                  <a:t>4</a:t>
                </a:r>
                <a:r>
                  <a:rPr lang="zh-CN" altLang="zh-CN" sz="2400" dirty="0"/>
                  <a:t>个权值参数均为</a:t>
                </a:r>
                <a:r>
                  <a:rPr lang="en-US" altLang="zh-CN" sz="2400" dirty="0"/>
                  <a:t>1</a:t>
                </a:r>
                <a:r>
                  <a:rPr lang="zh-CN" altLang="zh-CN" sz="2400" dirty="0"/>
                  <a:t>，</a:t>
                </a:r>
                <a:r>
                  <a:rPr lang="en-US" altLang="zh-CN" sz="2400" dirty="0"/>
                  <a:t>4</a:t>
                </a:r>
                <a:r>
                  <a:rPr lang="zh-CN" altLang="zh-CN" sz="2400" dirty="0"/>
                  <a:t>个输入均为</a:t>
                </a:r>
                <a:r>
                  <a:rPr lang="en-US" altLang="zh-CN" sz="2400" dirty="0"/>
                  <a:t>4</a:t>
                </a:r>
                <a:r>
                  <a:rPr lang="zh-CN" altLang="zh-CN" sz="2400" dirty="0"/>
                  <a:t>，以及偏置为</a:t>
                </a:r>
                <a:r>
                  <a:rPr lang="en-US" altLang="zh-CN" sz="2400" dirty="0"/>
                  <a:t>1</a:t>
                </a:r>
                <a:r>
                  <a:rPr lang="zh-CN" altLang="en-US" sz="2400" dirty="0"/>
                  <a:t>，</a:t>
                </a:r>
                <a:r>
                  <a:rPr lang="zh-CN" altLang="zh-CN" sz="2400" dirty="0"/>
                  <a:t>采用</a:t>
                </a:r>
                <a:r>
                  <a:rPr lang="en-US" altLang="zh-CN" sz="2400" dirty="0" err="1"/>
                  <a:t>ReLU</a:t>
                </a:r>
                <a:r>
                  <a:rPr lang="zh-CN" altLang="zh-CN" sz="2400" dirty="0"/>
                  <a:t>作为激活函数，因此输出</a:t>
                </a:r>
                <a:r>
                  <a:rPr lang="en-US" altLang="zh-CN" sz="2400" dirty="0"/>
                  <a:t> </a:t>
                </a:r>
                <a:r>
                  <a:rPr lang="en-US" altLang="zh-CN" sz="2400" i="1" dirty="0"/>
                  <a:t>y</a:t>
                </a:r>
                <a:r>
                  <a:rPr lang="en-US" altLang="zh-CN" sz="2400" dirty="0"/>
                  <a:t>=17</a:t>
                </a:r>
                <a:r>
                  <a:rPr lang="zh-CN" altLang="en-US" sz="2400" dirty="0"/>
                  <a:t>，</a:t>
                </a:r>
                <a:r>
                  <a:rPr lang="zh-CN" altLang="zh-CN" sz="2400" dirty="0"/>
                  <a:t>计算如下。</a:t>
                </a:r>
              </a:p>
              <a:p>
                <a:pPr algn="just">
                  <a:lnSpc>
                    <a:spcPct val="130000"/>
                  </a:lnSpc>
                </a:pPr>
                <a14:m>
                  <m:oMath xmlns:m="http://schemas.openxmlformats.org/officeDocument/2006/math">
                    <m:r>
                      <a:rPr lang="en-US" altLang="zh-CN" sz="2000" b="0" i="1" smtClean="0">
                        <a:latin typeface="Cambria Math" panose="02040503050406030204" pitchFamily="18" charset="0"/>
                      </a:rPr>
                      <m:t>       </m:t>
                    </m:r>
                    <m:r>
                      <a:rPr lang="en-US" altLang="zh-CN" sz="2000" i="1">
                        <a:latin typeface="Cambria Math" panose="02040503050406030204" pitchFamily="18" charset="0"/>
                      </a:rPr>
                      <m:t>𝑦</m:t>
                    </m:r>
                    <m:r>
                      <a:rPr lang="en-US" altLang="zh-CN" sz="2000" i="1">
                        <a:latin typeface="Cambria Math" panose="02040503050406030204" pitchFamily="18" charset="0"/>
                      </a:rPr>
                      <m:t>= </m:t>
                    </m:r>
                    <m:r>
                      <a:rPr lang="en-US" altLang="zh-CN" sz="2000" i="1">
                        <a:latin typeface="Cambria Math" panose="02040503050406030204" pitchFamily="18" charset="0"/>
                      </a:rPr>
                      <m:t>𝑓</m:t>
                    </m:r>
                    <m:r>
                      <a:rPr lang="en-US" altLang="zh-CN" sz="2000" i="1">
                        <a:latin typeface="Cambria Math" panose="02040503050406030204" pitchFamily="18" charset="0"/>
                      </a:rPr>
                      <m:t>( </m:t>
                    </m:r>
                    <m:nary>
                      <m:naryPr>
                        <m:chr m:val="∑"/>
                        <m:grow m:val="on"/>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x</m:t>
                            </m:r>
                          </m:e>
                          <m:sub>
                            <m:r>
                              <m:rPr>
                                <m:sty m:val="p"/>
                              </m:rPr>
                              <a:rPr lang="en-US" altLang="zh-CN" sz="2000">
                                <a:latin typeface="Cambria Math" panose="02040503050406030204" pitchFamily="18" charset="0"/>
                              </a:rPr>
                              <m:t>i</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w</m:t>
                            </m:r>
                          </m:e>
                          <m:sub>
                            <m:r>
                              <m:rPr>
                                <m:sty m:val="p"/>
                              </m:rPr>
                              <a:rPr lang="en-US" altLang="zh-CN" sz="2000">
                                <a:latin typeface="Cambria Math" panose="02040503050406030204" pitchFamily="18" charset="0"/>
                              </a:rPr>
                              <m:t>i</m:t>
                            </m:r>
                          </m:sub>
                        </m:sSub>
                        <m:r>
                          <a:rPr lang="en-US" altLang="zh-CN" sz="2000">
                            <a:latin typeface="Cambria Math" panose="02040503050406030204" pitchFamily="18" charset="0"/>
                          </a:rPr>
                          <m:t>+</m:t>
                        </m:r>
                        <m:r>
                          <m:rPr>
                            <m:sty m:val="p"/>
                          </m:rPr>
                          <a:rPr lang="en-US" altLang="zh-CN" sz="2000">
                            <a:latin typeface="Cambria Math" panose="02040503050406030204" pitchFamily="18" charset="0"/>
                          </a:rPr>
                          <m:t>b</m:t>
                        </m:r>
                        <m:r>
                          <a:rPr lang="en-US" altLang="zh-CN" sz="2000">
                            <a:latin typeface="Cambria Math" panose="02040503050406030204" pitchFamily="18" charset="0"/>
                          </a:rPr>
                          <m:t>)</m:t>
                        </m:r>
                      </m:e>
                    </m:nary>
                  </m:oMath>
                </a14:m>
                <a:r>
                  <a:rPr lang="en-US" altLang="zh-CN" sz="2000" dirty="0"/>
                  <a:t>=f(4*1+4*1+4*1+4*1+1)=17</a:t>
                </a:r>
                <a:endParaRPr lang="zh-CN" altLang="zh-CN" sz="2400" dirty="0"/>
              </a:p>
              <a:p>
                <a:pPr algn="just">
                  <a:lnSpc>
                    <a:spcPct val="130000"/>
                  </a:lnSpc>
                </a:pPr>
                <a:r>
                  <a:rPr lang="zh-CN" altLang="zh-CN" sz="2400" dirty="0"/>
                  <a:t>同样，可得第二个神经元输出也是</a:t>
                </a:r>
                <a:r>
                  <a:rPr lang="en-US" altLang="zh-CN" sz="2400" dirty="0"/>
                  <a:t>17</a:t>
                </a:r>
                <a:r>
                  <a:rPr lang="zh-CN" altLang="zh-CN" sz="2400" dirty="0"/>
                  <a:t>。</a:t>
                </a:r>
              </a:p>
            </p:txBody>
          </p:sp>
        </mc:Choice>
        <mc:Fallback xmlns="">
          <p:sp>
            <p:nvSpPr>
              <p:cNvPr id="9" name="文本框 8">
                <a:extLst>
                  <a:ext uri="{FF2B5EF4-FFF2-40B4-BE49-F238E27FC236}">
                    <a16:creationId xmlns:a16="http://schemas.microsoft.com/office/drawing/2014/main" id="{D4A5A44D-D37E-4210-B144-1B7BBCD64CC8}"/>
                  </a:ext>
                </a:extLst>
              </p:cNvPr>
              <p:cNvSpPr txBox="1">
                <a:spLocks noRot="1" noChangeAspect="1" noMove="1" noResize="1" noEditPoints="1" noAdjustHandles="1" noChangeArrowheads="1" noChangeShapeType="1" noTextEdit="1"/>
              </p:cNvSpPr>
              <p:nvPr/>
            </p:nvSpPr>
            <p:spPr>
              <a:xfrm>
                <a:off x="1400126" y="2637385"/>
                <a:ext cx="6642438" cy="3008324"/>
              </a:xfrm>
              <a:prstGeom prst="rect">
                <a:avLst/>
              </a:prstGeom>
              <a:blipFill>
                <a:blip r:embed="rId2"/>
                <a:stretch>
                  <a:fillRect l="-1469" t="-203" r="-1469" b="-13590"/>
                </a:stretch>
              </a:blipFill>
            </p:spPr>
            <p:txBody>
              <a:bodyPr/>
              <a:lstStyle/>
              <a:p>
                <a:r>
                  <a:rPr lang="zh-CN" altLang="en-US">
                    <a:noFill/>
                  </a:rPr>
                  <a:t> </a:t>
                </a:r>
              </a:p>
            </p:txBody>
          </p:sp>
        </mc:Fallback>
      </mc:AlternateContent>
      <p:sp>
        <p:nvSpPr>
          <p:cNvPr id="7171" name="灯片编号占位符 3"/>
          <p:cNvSpPr>
            <a:spLocks noGrp="1"/>
          </p:cNvSpPr>
          <p:nvPr>
            <p:ph type="sldNum" sz="quarter" idx="4294967295"/>
          </p:nvPr>
        </p:nvSpPr>
        <p:spPr bwMode="auto">
          <a:xfrm>
            <a:off x="8101012" y="6405564"/>
            <a:ext cx="1042988" cy="365125"/>
          </a:xfrm>
          <a:noFill/>
          <a:ln>
            <a:miter lim="800000"/>
          </a:ln>
        </p:spPr>
        <p:txBody>
          <a:bodyPr wrap="square" numCol="1" anchorCtr="0" compatLnSpc="1"/>
          <a:lstStyle/>
          <a:p>
            <a:pPr fontAlgn="base">
              <a:spcBef>
                <a:spcPct val="0"/>
              </a:spcBef>
              <a:spcAft>
                <a:spcPct val="0"/>
              </a:spcAft>
            </a:pPr>
            <a:fld id="{00B9CEA9-E79C-4539-B840-078EEF7491D6}" type="slidenum">
              <a:rPr lang="zh-CN" altLang="en-US">
                <a:cs typeface="+mn-ea"/>
                <a:sym typeface="+mn-lt"/>
              </a:rPr>
              <a:t>48</a:t>
            </a:fld>
            <a:endParaRPr lang="zh-CN" altLang="en-US">
              <a:cs typeface="+mn-ea"/>
              <a:sym typeface="+mn-lt"/>
            </a:endParaRPr>
          </a:p>
        </p:txBody>
      </p:sp>
      <p:sp>
        <p:nvSpPr>
          <p:cNvPr id="13" name="标题 1">
            <a:extLst>
              <a:ext uri="{FF2B5EF4-FFF2-40B4-BE49-F238E27FC236}">
                <a16:creationId xmlns:a16="http://schemas.microsoft.com/office/drawing/2014/main" id="{72CCDDD8-507E-010C-1EB3-39B1234836EA}"/>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B31A7D37-78F6-8B62-F31B-FFE3D0562494}"/>
              </a:ext>
            </a:extLst>
          </p:cNvPr>
          <p:cNvSpPr txBox="1"/>
          <p:nvPr/>
        </p:nvSpPr>
        <p:spPr>
          <a:xfrm>
            <a:off x="710427" y="1569123"/>
            <a:ext cx="4886810" cy="1000980"/>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2</a:t>
            </a:r>
            <a:r>
              <a:rPr lang="zh-CN" altLang="en-US" sz="2400" dirty="0">
                <a:solidFill>
                  <a:srgbClr val="000000"/>
                </a:solidFill>
                <a:cs typeface="+mn-ea"/>
                <a:sym typeface="+mn-lt"/>
              </a:rPr>
              <a:t>）训练过程</a:t>
            </a:r>
            <a:endParaRPr lang="en-US" altLang="zh-CN" sz="2400" dirty="0">
              <a:solidFill>
                <a:srgbClr val="000000"/>
              </a:solidFill>
            </a:endParaRPr>
          </a:p>
          <a:p>
            <a:pPr algn="just">
              <a:lnSpc>
                <a:spcPct val="130000"/>
              </a:lnSpc>
            </a:pPr>
            <a:r>
              <a:rPr lang="zh-CN" altLang="en-US" sz="2400" dirty="0">
                <a:solidFill>
                  <a:srgbClr val="000000"/>
                </a:solidFill>
              </a:rPr>
              <a:t>        </a:t>
            </a:r>
            <a:r>
              <a:rPr lang="en-US" altLang="zh-CN" sz="2400" dirty="0">
                <a:solidFill>
                  <a:srgbClr val="000000"/>
                </a:solidFill>
              </a:rPr>
              <a:t>2</a:t>
            </a:r>
            <a:r>
              <a:rPr lang="zh-CN" altLang="en-US" sz="2400" dirty="0">
                <a:solidFill>
                  <a:srgbClr val="000000"/>
                </a:solidFill>
              </a:rPr>
              <a:t>）训练过程的前向计算</a:t>
            </a:r>
            <a:endParaRPr lang="en-US" altLang="zh-CN" sz="2400" dirty="0">
              <a:solidFill>
                <a:srgbClr val="000000"/>
              </a:solidFill>
            </a:endParaRPr>
          </a:p>
        </p:txBody>
      </p:sp>
      <p:sp>
        <p:nvSpPr>
          <p:cNvPr id="15" name="TextBox 2">
            <a:extLst>
              <a:ext uri="{FF2B5EF4-FFF2-40B4-BE49-F238E27FC236}">
                <a16:creationId xmlns:a16="http://schemas.microsoft.com/office/drawing/2014/main" id="{6BEC7D18-E857-F038-06FC-71BEC5734389}"/>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spTree>
    <p:extLst>
      <p:ext uri="{BB962C8B-B14F-4D97-AF65-F5344CB8AC3E}">
        <p14:creationId xmlns:p14="http://schemas.microsoft.com/office/powerpoint/2010/main" val="419246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1000"/>
                                        <p:tgtEl>
                                          <p:spTgt spid="9">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1000"/>
                                        <p:tgtEl>
                                          <p:spTgt spid="9">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50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309530AD-6C2E-1717-819D-DD7668CF0610}"/>
              </a:ext>
            </a:extLst>
          </p:cNvPr>
          <p:cNvSpPr txBox="1"/>
          <p:nvPr/>
        </p:nvSpPr>
        <p:spPr>
          <a:xfrm>
            <a:off x="1400125" y="2623530"/>
            <a:ext cx="6912601" cy="2921505"/>
          </a:xfrm>
          <a:prstGeom prst="rect">
            <a:avLst/>
          </a:prstGeom>
          <a:noFill/>
        </p:spPr>
        <p:txBody>
          <a:bodyPr wrap="square">
            <a:spAutoFit/>
          </a:bodyPr>
          <a:lstStyle/>
          <a:p>
            <a:pPr marL="285750" indent="-285750" algn="just">
              <a:lnSpc>
                <a:spcPct val="130000"/>
              </a:lnSpc>
              <a:buFont typeface="Arial" panose="020B0604020202020204" pitchFamily="34" charset="0"/>
              <a:buChar char="•"/>
            </a:pPr>
            <a:r>
              <a:rPr lang="en-US" altLang="zh-CN" sz="2400" kern="100" dirty="0" err="1">
                <a:solidFill>
                  <a:srgbClr val="000000"/>
                </a:solidFill>
                <a:cs typeface="宋体" panose="02010600030101010101" pitchFamily="2" charset="-122"/>
              </a:rPr>
              <a:t>Softmax</a:t>
            </a:r>
            <a:r>
              <a:rPr lang="zh-CN" altLang="zh-CN" sz="2400" kern="100" dirty="0">
                <a:solidFill>
                  <a:srgbClr val="000000"/>
                </a:solidFill>
                <a:cs typeface="宋体" panose="02010600030101010101" pitchFamily="2" charset="-122"/>
              </a:rPr>
              <a:t>层输出计算</a:t>
            </a:r>
            <a:endParaRPr lang="en-US" altLang="zh-CN" sz="2400" kern="100" dirty="0">
              <a:solidFill>
                <a:srgbClr val="000000"/>
              </a:solidFill>
              <a:cs typeface="宋体" panose="02010600030101010101" pitchFamily="2" charset="-122"/>
            </a:endParaRPr>
          </a:p>
          <a:p>
            <a:pPr indent="229553" algn="just">
              <a:lnSpc>
                <a:spcPct val="130000"/>
              </a:lnSpc>
            </a:pPr>
            <a:r>
              <a:rPr lang="zh-CN" altLang="en-US" sz="2400" kern="100" dirty="0">
                <a:solidFill>
                  <a:srgbClr val="000000"/>
                </a:solidFill>
                <a:cs typeface="宋体" panose="02010600030101010101" pitchFamily="2" charset="-122"/>
              </a:rPr>
              <a:t>根据</a:t>
            </a:r>
            <a:r>
              <a:rPr lang="en-US" altLang="zh-CN" sz="2400" kern="100" dirty="0" err="1">
                <a:solidFill>
                  <a:srgbClr val="000000"/>
                </a:solidFill>
                <a:cs typeface="宋体" panose="02010600030101010101" pitchFamily="2" charset="-122"/>
              </a:rPr>
              <a:t>Softmax</a:t>
            </a:r>
            <a:r>
              <a:rPr lang="zh-CN" altLang="en-US" sz="2400" kern="100" dirty="0">
                <a:solidFill>
                  <a:srgbClr val="000000"/>
                </a:solidFill>
                <a:cs typeface="宋体" panose="02010600030101010101" pitchFamily="2" charset="-122"/>
              </a:rPr>
              <a:t>计算公式</a:t>
            </a:r>
            <a:endParaRPr lang="en-US" altLang="zh-CN" sz="2400" kern="100" dirty="0">
              <a:solidFill>
                <a:srgbClr val="000000"/>
              </a:solidFill>
              <a:cs typeface="宋体" panose="02010600030101010101" pitchFamily="2" charset="-122"/>
            </a:endParaRPr>
          </a:p>
          <a:p>
            <a:pPr indent="229553" algn="just">
              <a:lnSpc>
                <a:spcPct val="130000"/>
              </a:lnSpc>
            </a:pPr>
            <a:endParaRPr lang="en-US" altLang="zh-CN" sz="2400" kern="100" dirty="0">
              <a:solidFill>
                <a:srgbClr val="000000"/>
              </a:solidFill>
              <a:cs typeface="宋体" panose="02010600030101010101" pitchFamily="2" charset="-122"/>
            </a:endParaRPr>
          </a:p>
          <a:p>
            <a:pPr indent="229553" algn="just">
              <a:lnSpc>
                <a:spcPct val="130000"/>
              </a:lnSpc>
            </a:pPr>
            <a:endParaRPr lang="en-US" altLang="zh-CN" sz="2400" kern="100" dirty="0">
              <a:solidFill>
                <a:srgbClr val="000000"/>
              </a:solidFill>
              <a:cs typeface="宋体" panose="02010600030101010101" pitchFamily="2" charset="-122"/>
            </a:endParaRPr>
          </a:p>
          <a:p>
            <a:pPr indent="229553" algn="just">
              <a:lnSpc>
                <a:spcPct val="130000"/>
              </a:lnSpc>
            </a:pPr>
            <a:endParaRPr lang="en-US" altLang="zh-CN" sz="2400" kern="100" dirty="0">
              <a:solidFill>
                <a:srgbClr val="000000"/>
              </a:solidFill>
              <a:cs typeface="宋体" panose="02010600030101010101" pitchFamily="2" charset="-122"/>
            </a:endParaRPr>
          </a:p>
          <a:p>
            <a:pPr indent="229553" algn="just">
              <a:lnSpc>
                <a:spcPct val="130000"/>
              </a:lnSpc>
            </a:pPr>
            <a:r>
              <a:rPr lang="zh-CN" altLang="en-US" sz="2400" kern="100" dirty="0">
                <a:solidFill>
                  <a:srgbClr val="000000"/>
                </a:solidFill>
                <a:cs typeface="宋体" panose="02010600030101010101" pitchFamily="2" charset="-122"/>
              </a:rPr>
              <a:t>可得</a:t>
            </a:r>
            <a:r>
              <a:rPr lang="en-US" altLang="zh-CN" sz="2400" i="1" kern="100" dirty="0">
                <a:solidFill>
                  <a:srgbClr val="000000"/>
                </a:solidFill>
                <a:cs typeface="宋体" panose="02010600030101010101" pitchFamily="2" charset="-122"/>
              </a:rPr>
              <a:t>y</a:t>
            </a:r>
            <a:r>
              <a:rPr lang="en-US" altLang="zh-CN" sz="2400" kern="100" baseline="-25000" dirty="0">
                <a:solidFill>
                  <a:srgbClr val="000000"/>
                </a:solidFill>
                <a:cs typeface="宋体" panose="02010600030101010101" pitchFamily="2" charset="-122"/>
              </a:rPr>
              <a:t>1</a:t>
            </a:r>
            <a:r>
              <a:rPr lang="en-US" altLang="zh-CN" sz="2400" kern="100" dirty="0">
                <a:solidFill>
                  <a:srgbClr val="000000"/>
                </a:solidFill>
                <a:cs typeface="宋体" panose="02010600030101010101" pitchFamily="2" charset="-122"/>
              </a:rPr>
              <a:t>=0.5</a:t>
            </a:r>
            <a:r>
              <a:rPr lang="zh-CN" altLang="en-US" sz="2400" kern="100" dirty="0">
                <a:solidFill>
                  <a:srgbClr val="000000"/>
                </a:solidFill>
                <a:cs typeface="宋体" panose="02010600030101010101" pitchFamily="2" charset="-122"/>
              </a:rPr>
              <a:t> 同样计算可得</a:t>
            </a:r>
            <a:r>
              <a:rPr lang="en-US" altLang="zh-CN" sz="2400" kern="100" dirty="0" err="1">
                <a:solidFill>
                  <a:srgbClr val="000000"/>
                </a:solidFill>
                <a:cs typeface="宋体" panose="02010600030101010101" pitchFamily="2" charset="-122"/>
              </a:rPr>
              <a:t>Softmax</a:t>
            </a:r>
            <a:r>
              <a:rPr lang="zh-CN" altLang="en-US" sz="2400" kern="100" dirty="0">
                <a:solidFill>
                  <a:srgbClr val="000000"/>
                </a:solidFill>
                <a:cs typeface="宋体" panose="02010600030101010101" pitchFamily="2" charset="-122"/>
              </a:rPr>
              <a:t>输出为</a:t>
            </a:r>
            <a:r>
              <a:rPr lang="en-US" altLang="zh-CN" sz="2400" kern="100" dirty="0">
                <a:solidFill>
                  <a:srgbClr val="000000"/>
                </a:solidFill>
                <a:cs typeface="宋体" panose="02010600030101010101" pitchFamily="2" charset="-122"/>
              </a:rPr>
              <a:t>[0.5,0.5]</a:t>
            </a:r>
            <a:r>
              <a:rPr lang="zh-CN" altLang="en-US" sz="2400" kern="100" dirty="0">
                <a:solidFill>
                  <a:srgbClr val="000000"/>
                </a:solidFill>
                <a:cs typeface="宋体" panose="02010600030101010101" pitchFamily="2" charset="-122"/>
              </a:rPr>
              <a:t>。</a:t>
            </a:r>
            <a:endParaRPr lang="zh-CN" altLang="en-US" sz="2400" dirty="0"/>
          </a:p>
        </p:txBody>
      </p:sp>
      <p:sp>
        <p:nvSpPr>
          <p:cNvPr id="15" name="Rectangle 8"/>
          <p:cNvSpPr>
            <a:spLocks noChangeArrowheads="1"/>
          </p:cNvSpPr>
          <p:nvPr/>
        </p:nvSpPr>
        <p:spPr bwMode="auto">
          <a:xfrm>
            <a:off x="8775099" y="407963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graphicFrame>
        <p:nvGraphicFramePr>
          <p:cNvPr id="17" name="对象 16"/>
          <p:cNvGraphicFramePr>
            <a:graphicFrameLocks noChangeAspect="1"/>
          </p:cNvGraphicFramePr>
          <p:nvPr>
            <p:extLst>
              <p:ext uri="{D42A27DB-BD31-4B8C-83A1-F6EECF244321}">
                <p14:modId xmlns:p14="http://schemas.microsoft.com/office/powerpoint/2010/main" val="3299381699"/>
              </p:ext>
            </p:extLst>
          </p:nvPr>
        </p:nvGraphicFramePr>
        <p:xfrm>
          <a:off x="3010045" y="3679353"/>
          <a:ext cx="3564129" cy="1374390"/>
        </p:xfrm>
        <a:graphic>
          <a:graphicData uri="http://schemas.openxmlformats.org/presentationml/2006/ole">
            <mc:AlternateContent xmlns:mc="http://schemas.openxmlformats.org/markup-compatibility/2006">
              <mc:Choice xmlns:v="urn:schemas-microsoft-com:vml" Requires="v">
                <p:oleObj spid="_x0000_s4123" r:id="rId3" imgW="1689100" imgH="647700" progId="Equation.3">
                  <p:embed/>
                </p:oleObj>
              </mc:Choice>
              <mc:Fallback>
                <p:oleObj r:id="rId3" imgW="1689100" imgH="647700" progId="Equation.3">
                  <p:embed/>
                  <p:pic>
                    <p:nvPicPr>
                      <p:cNvPr id="17" name="对象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0045" y="3679353"/>
                        <a:ext cx="3564129" cy="1374390"/>
                      </a:xfrm>
                      <a:prstGeom prst="rect">
                        <a:avLst/>
                      </a:prstGeom>
                      <a:noFill/>
                    </p:spPr>
                  </p:pic>
                </p:oleObj>
              </mc:Fallback>
            </mc:AlternateContent>
          </a:graphicData>
        </a:graphic>
      </p:graphicFrame>
      <p:sp>
        <p:nvSpPr>
          <p:cNvPr id="11" name="标题 1">
            <a:extLst>
              <a:ext uri="{FF2B5EF4-FFF2-40B4-BE49-F238E27FC236}">
                <a16:creationId xmlns:a16="http://schemas.microsoft.com/office/drawing/2014/main" id="{EA8D74F2-CCC0-3EA4-09AA-1E1673F30B39}"/>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822136E5-66B2-47B7-9E5D-8740BA0CBFB4}"/>
              </a:ext>
            </a:extLst>
          </p:cNvPr>
          <p:cNvSpPr txBox="1"/>
          <p:nvPr/>
        </p:nvSpPr>
        <p:spPr>
          <a:xfrm>
            <a:off x="710427" y="1555270"/>
            <a:ext cx="4886810" cy="1000980"/>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2</a:t>
            </a:r>
            <a:r>
              <a:rPr lang="zh-CN" altLang="en-US" sz="2400" dirty="0">
                <a:solidFill>
                  <a:srgbClr val="000000"/>
                </a:solidFill>
                <a:cs typeface="+mn-ea"/>
                <a:sym typeface="+mn-lt"/>
              </a:rPr>
              <a:t>）训练过程</a:t>
            </a:r>
            <a:endParaRPr lang="en-US" altLang="zh-CN" sz="2400" dirty="0">
              <a:solidFill>
                <a:srgbClr val="000000"/>
              </a:solidFill>
            </a:endParaRPr>
          </a:p>
          <a:p>
            <a:pPr algn="just">
              <a:lnSpc>
                <a:spcPct val="130000"/>
              </a:lnSpc>
            </a:pPr>
            <a:r>
              <a:rPr lang="zh-CN" altLang="en-US" sz="2400" dirty="0">
                <a:solidFill>
                  <a:srgbClr val="000000"/>
                </a:solidFill>
              </a:rPr>
              <a:t>        </a:t>
            </a:r>
            <a:r>
              <a:rPr lang="en-US" altLang="zh-CN" sz="2400" dirty="0">
                <a:solidFill>
                  <a:srgbClr val="000000"/>
                </a:solidFill>
              </a:rPr>
              <a:t>2</a:t>
            </a:r>
            <a:r>
              <a:rPr lang="zh-CN" altLang="en-US" sz="2400" dirty="0">
                <a:solidFill>
                  <a:srgbClr val="000000"/>
                </a:solidFill>
              </a:rPr>
              <a:t>）训练过程的前向计算</a:t>
            </a:r>
            <a:endParaRPr lang="en-US" altLang="zh-CN" sz="2400" dirty="0">
              <a:solidFill>
                <a:srgbClr val="000000"/>
              </a:solidFill>
            </a:endParaRPr>
          </a:p>
        </p:txBody>
      </p:sp>
      <p:sp>
        <p:nvSpPr>
          <p:cNvPr id="13" name="TextBox 2">
            <a:extLst>
              <a:ext uri="{FF2B5EF4-FFF2-40B4-BE49-F238E27FC236}">
                <a16:creationId xmlns:a16="http://schemas.microsoft.com/office/drawing/2014/main" id="{7497C47F-7FB1-24CD-B572-21A634C8A723}"/>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75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750"/>
                            </p:stCondLst>
                            <p:childTnLst>
                              <p:par>
                                <p:cTn id="17" presetID="10" presetClass="entr" presetSubtype="0" fill="hold" nodeType="afterEffect">
                                  <p:stCondLst>
                                    <p:cond delay="500"/>
                                  </p:stCondLst>
                                  <p:childTnLst>
                                    <p:set>
                                      <p:cBhvr>
                                        <p:cTn id="18" dur="1" fill="hold">
                                          <p:stCondLst>
                                            <p:cond delay="0"/>
                                          </p:stCondLst>
                                        </p:cTn>
                                        <p:tgtEl>
                                          <p:spTgt spid="10">
                                            <p:txEl>
                                              <p:pRg st="5" end="5"/>
                                            </p:txEl>
                                          </p:spTgt>
                                        </p:tgtEl>
                                        <p:attrNameLst>
                                          <p:attrName>style.visibility</p:attrName>
                                        </p:attrNameLst>
                                      </p:cBhvr>
                                      <p:to>
                                        <p:strVal val="visible"/>
                                      </p:to>
                                    </p:set>
                                    <p:animEffect transition="in" filter="fade">
                                      <p:cBhvr>
                                        <p:cTn id="19" dur="75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3548" y="123628"/>
            <a:ext cx="750770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参数优化：误差反向传播</a:t>
            </a:r>
          </a:p>
        </p:txBody>
      </p:sp>
      <p:sp>
        <p:nvSpPr>
          <p:cNvPr id="4" name="矩形 3"/>
          <p:cNvSpPr/>
          <p:nvPr/>
        </p:nvSpPr>
        <p:spPr>
          <a:xfrm>
            <a:off x="484786" y="919605"/>
            <a:ext cx="8016617" cy="2999347"/>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600" b="0" i="0" u="none" strike="noStrike" kern="1200" cap="none" spc="0" normalizeH="0" baseline="0" noProof="0" dirty="0">
                <a:ln>
                  <a:noFill/>
                </a:ln>
                <a:solidFill>
                  <a:srgbClr val="FF0000"/>
                </a:solidFill>
                <a:effectLst/>
                <a:uLnTx/>
                <a:uFillTx/>
                <a:latin typeface="+mn-ea"/>
                <a:cs typeface="Times New Roman" panose="02020603050405020304" pitchFamily="18" charset="0"/>
              </a:rPr>
              <a:t>BP</a:t>
            </a:r>
            <a:r>
              <a:rPr kumimoji="0" lang="zh-CN" altLang="en-US" sz="2600" b="0" i="0" u="none" strike="noStrike" kern="1200" cap="none" spc="0" normalizeH="0" baseline="0" noProof="0" dirty="0">
                <a:ln>
                  <a:noFill/>
                </a:ln>
                <a:solidFill>
                  <a:srgbClr val="FF0000"/>
                </a:solidFill>
                <a:effectLst/>
                <a:uLnTx/>
                <a:uFillTx/>
                <a:latin typeface="+mn-ea"/>
                <a:cs typeface="Times New Roman" panose="02020603050405020304" pitchFamily="18" charset="0"/>
              </a:rPr>
              <a:t>算法</a:t>
            </a:r>
            <a:r>
              <a:rPr kumimoji="0" lang="zh-CN" altLang="en-US" sz="2600" b="0" i="0" u="none" strike="noStrike" kern="1200" cap="none" spc="0" normalizeH="0" baseline="0" noProof="0" dirty="0">
                <a:ln>
                  <a:noFill/>
                </a:ln>
                <a:solidFill>
                  <a:prstClr val="black"/>
                </a:solidFill>
                <a:effectLst/>
                <a:uLnTx/>
                <a:uFillTx/>
                <a:latin typeface="+mn-ea"/>
                <a:cs typeface="Times New Roman" panose="02020603050405020304" pitchFamily="18" charset="0"/>
              </a:rPr>
              <a:t>是一种将输出层误差反向传播给隐藏层进行参数更新的方法。</a:t>
            </a:r>
            <a:endParaRPr kumimoji="0" lang="en-US" altLang="zh-CN" sz="2600" b="0" i="0" u="none" strike="noStrike" kern="1200" cap="none" spc="0" normalizeH="0" baseline="0" noProof="0" dirty="0">
              <a:ln>
                <a:noFill/>
              </a:ln>
              <a:solidFill>
                <a:prstClr val="black"/>
              </a:solidFill>
              <a:effectLst/>
              <a:uLnTx/>
              <a:uFillTx/>
              <a:latin typeface="+mn-ea"/>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600" b="0" i="0" u="none" strike="noStrike" kern="1200" cap="none" spc="0" normalizeH="0" baseline="0" noProof="0" dirty="0">
                <a:ln>
                  <a:noFill/>
                </a:ln>
                <a:solidFill>
                  <a:prstClr val="black"/>
                </a:solidFill>
                <a:effectLst/>
                <a:uLnTx/>
                <a:uFillTx/>
                <a:latin typeface="+mn-ea"/>
                <a:cs typeface="Times New Roman" panose="02020603050405020304" pitchFamily="18" charset="0"/>
              </a:rPr>
              <a:t>将误差从后向前传递，将误差分摊给各层所有单元，从而获得各层单元所产生的误差，进而依据这个误差来让各层单元负起各自责任、修正各单元参数。</a:t>
            </a:r>
          </a:p>
        </p:txBody>
      </p:sp>
      <p:grpSp>
        <p:nvGrpSpPr>
          <p:cNvPr id="3" name="组合 2">
            <a:extLst>
              <a:ext uri="{FF2B5EF4-FFF2-40B4-BE49-F238E27FC236}">
                <a16:creationId xmlns:a16="http://schemas.microsoft.com/office/drawing/2014/main" id="{BC52401C-50F0-7375-D3C1-9CA23BAD2A32}"/>
              </a:ext>
            </a:extLst>
          </p:cNvPr>
          <p:cNvGrpSpPr/>
          <p:nvPr/>
        </p:nvGrpSpPr>
        <p:grpSpPr>
          <a:xfrm>
            <a:off x="985520" y="3779519"/>
            <a:ext cx="8158480" cy="2823993"/>
            <a:chOff x="205336" y="2637491"/>
            <a:chExt cx="8938664" cy="3325942"/>
          </a:xfrm>
        </p:grpSpPr>
        <p:sp>
          <p:nvSpPr>
            <p:cNvPr id="5" name="圆角矩形 4"/>
            <p:cNvSpPr/>
            <p:nvPr/>
          </p:nvSpPr>
          <p:spPr>
            <a:xfrm>
              <a:off x="205336" y="3858397"/>
              <a:ext cx="427221" cy="119435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输入</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a:t>
              </a:r>
            </a:p>
          </p:txBody>
        </p:sp>
        <mc:AlternateContent xmlns:mc="http://schemas.openxmlformats.org/markup-compatibility/2006" xmlns:a14="http://schemas.microsoft.com/office/drawing/2010/main">
          <mc:Choice Requires="a14">
            <p:sp>
              <p:nvSpPr>
                <p:cNvPr id="6" name="圆角矩形 5"/>
                <p:cNvSpPr/>
                <p:nvPr/>
              </p:nvSpPr>
              <p:spPr>
                <a:xfrm>
                  <a:off x="959057" y="3954412"/>
                  <a:ext cx="1080120" cy="6780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6" name="圆角矩形 5"/>
                <p:cNvSpPr>
                  <a:spLocks noRot="1" noChangeAspect="1" noMove="1" noResize="1" noEditPoints="1" noAdjustHandles="1" noChangeArrowheads="1" noChangeShapeType="1" noTextEdit="1"/>
                </p:cNvSpPr>
                <p:nvPr/>
              </p:nvSpPr>
              <p:spPr>
                <a:xfrm>
                  <a:off x="959057" y="3954412"/>
                  <a:ext cx="1080120" cy="678065"/>
                </a:xfrm>
                <a:prstGeom prst="round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000545" y="4134397"/>
                  <a:ext cx="67037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2000545" y="4134397"/>
                  <a:ext cx="670376" cy="369332"/>
                </a:xfrm>
                <a:prstGeom prst="rect">
                  <a:avLst/>
                </a:prstGeom>
                <a:blipFill>
                  <a:blip r:embed="rId3"/>
                  <a:stretch>
                    <a:fillRect/>
                  </a:stretch>
                </a:blipFill>
              </p:spPr>
              <p:txBody>
                <a:bodyPr/>
                <a:lstStyle/>
                <a:p>
                  <a:r>
                    <a:rPr lang="zh-CN" altLang="en-US">
                      <a:noFill/>
                    </a:rPr>
                    <a:t> </a:t>
                  </a:r>
                </a:p>
              </p:txBody>
            </p:sp>
          </mc:Fallback>
        </mc:AlternateContent>
        <p:cxnSp>
          <p:nvCxnSpPr>
            <p:cNvPr id="8" name="直接箭头连接符 7"/>
            <p:cNvCxnSpPr/>
            <p:nvPr/>
          </p:nvCxnSpPr>
          <p:spPr>
            <a:xfrm>
              <a:off x="3233572" y="3660332"/>
              <a:ext cx="677138" cy="295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644139" y="3375867"/>
              <a:ext cx="608746" cy="424965"/>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3396454" y="3521832"/>
                  <a:ext cx="5018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3396454" y="3521832"/>
                  <a:ext cx="501804" cy="369332"/>
                </a:xfrm>
                <a:prstGeom prst="rect">
                  <a:avLst/>
                </a:prstGeom>
                <a:blipFill>
                  <a:blip r:embed="rId4"/>
                  <a:stretch>
                    <a:fillRect b="-17308"/>
                  </a:stretch>
                </a:blipFill>
              </p:spPr>
              <p:txBody>
                <a:bodyPr/>
                <a:lstStyle/>
                <a:p>
                  <a:r>
                    <a:rPr lang="zh-CN" altLang="en-US">
                      <a:noFill/>
                    </a:rPr>
                    <a:t> </a:t>
                  </a:r>
                </a:p>
              </p:txBody>
            </p:sp>
          </mc:Fallback>
        </mc:AlternateContent>
        <p:sp>
          <p:nvSpPr>
            <p:cNvPr id="11" name="椭圆 10"/>
            <p:cNvSpPr/>
            <p:nvPr/>
          </p:nvSpPr>
          <p:spPr>
            <a:xfrm>
              <a:off x="2626107" y="4113520"/>
              <a:ext cx="608746" cy="424965"/>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p:sp>
          <p:nvSpPr>
            <p:cNvPr id="12" name="椭圆 11"/>
            <p:cNvSpPr/>
            <p:nvPr/>
          </p:nvSpPr>
          <p:spPr>
            <a:xfrm>
              <a:off x="2624826" y="4840268"/>
              <a:ext cx="608746" cy="424965"/>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p:cxnSp>
          <p:nvCxnSpPr>
            <p:cNvPr id="13" name="直接箭头连接符 12"/>
            <p:cNvCxnSpPr>
              <a:stCxn id="11" idx="6"/>
            </p:cNvCxnSpPr>
            <p:nvPr/>
          </p:nvCxnSpPr>
          <p:spPr>
            <a:xfrm>
              <a:off x="3234854" y="4326003"/>
              <a:ext cx="675857" cy="11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2" idx="6"/>
            </p:cNvCxnSpPr>
            <p:nvPr/>
          </p:nvCxnSpPr>
          <p:spPr>
            <a:xfrm flipV="1">
              <a:off x="3233573" y="4718278"/>
              <a:ext cx="802637" cy="334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p:cNvSpPr/>
                <p:nvPr/>
              </p:nvSpPr>
              <p:spPr>
                <a:xfrm>
                  <a:off x="3369469" y="4017422"/>
                  <a:ext cx="5071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3369469" y="4017422"/>
                  <a:ext cx="507127" cy="369332"/>
                </a:xfrm>
                <a:prstGeom prst="rect">
                  <a:avLst/>
                </a:prstGeom>
                <a:blipFill>
                  <a:blip r:embed="rId5"/>
                  <a:stretch>
                    <a:fillRect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403584" y="4542199"/>
                  <a:ext cx="5071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3</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3403584" y="4542199"/>
                  <a:ext cx="507127" cy="369332"/>
                </a:xfrm>
                <a:prstGeom prst="rect">
                  <a:avLst/>
                </a:prstGeom>
                <a:blipFill>
                  <a:blip r:embed="rId6"/>
                  <a:stretch>
                    <a:fillRect b="-17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588464" y="3023398"/>
                  <a:ext cx="68403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𝑜𝑢𝑡</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2588464" y="3023398"/>
                  <a:ext cx="684033" cy="369332"/>
                </a:xfrm>
                <a:prstGeom prst="rect">
                  <a:avLst/>
                </a:prstGeom>
                <a:blipFill>
                  <a:blip r:embed="rId7"/>
                  <a:stretch>
                    <a:fillRect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588464" y="3840247"/>
                  <a:ext cx="6893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𝑜𝑢𝑡</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2588464" y="3840247"/>
                  <a:ext cx="689356" cy="369332"/>
                </a:xfrm>
                <a:prstGeom prst="rect">
                  <a:avLst/>
                </a:prstGeom>
                <a:blipFill>
                  <a:blip r:embed="rId8"/>
                  <a:stretch>
                    <a:fillRect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541451" y="4531263"/>
                  <a:ext cx="6893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𝑜𝑢𝑡</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3</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2541451" y="4531263"/>
                  <a:ext cx="689356" cy="369332"/>
                </a:xfrm>
                <a:prstGeom prst="rect">
                  <a:avLst/>
                </a:prstGeom>
                <a:blipFill>
                  <a:blip r:embed="rId9"/>
                  <a:stretch>
                    <a:fillRect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107401" y="3938837"/>
                  <a:ext cx="1626022" cy="490647"/>
                </a:xfrm>
                <a:prstGeom prst="rect">
                  <a:avLst/>
                </a:prstGeom>
                <a:solidFill>
                  <a:srgbClr val="FFC00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𝒳</m:t>
                        </m:r>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nary>
                          <m:naryPr>
                            <m:chr m:val="∑"/>
                            <m:limLoc m:val="subSup"/>
                            <m:supHide m:val="on"/>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naryPr>
                          <m:sub>
                            <m:r>
                              <m:rPr>
                                <m:brk m:alnAt="9"/>
                              </m:rPr>
                              <a:rPr kumimoji="0" lang="en-US" altLang="zh-CN" sz="14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𝑖</m:t>
                            </m:r>
                          </m:sub>
                          <m:sup/>
                          <m:e>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𝑖</m:t>
                                </m:r>
                              </m:sub>
                            </m:sSub>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4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𝑜𝑢𝑡</m:t>
                                </m:r>
                              </m:e>
                              <m:sub>
                                <m:r>
                                  <a:rPr kumimoji="0" lang="en-US" altLang="zh-CN" sz="14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𝑖</m:t>
                                </m:r>
                              </m:sub>
                            </m:sSub>
                          </m:e>
                        </m:nary>
                      </m:oMath>
                    </m:oMathPara>
                  </a14:m>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107401" y="3938837"/>
                  <a:ext cx="1626022" cy="490647"/>
                </a:xfrm>
                <a:prstGeom prst="rect">
                  <a:avLst/>
                </a:prstGeom>
                <a:blipFill>
                  <a:blip r:embed="rId10"/>
                  <a:stretch>
                    <a:fillRect l="-17695" t="-181159" r="-32510" b="-278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993542" y="3929546"/>
                  <a:ext cx="1473990" cy="559064"/>
                </a:xfrm>
                <a:prstGeom prst="rect">
                  <a:avLst/>
                </a:prstGeom>
                <a:solidFill>
                  <a:srgbClr val="FFC0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𝒪</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Times New Roman" panose="02020603050405020304" pitchFamily="18" charset="0"/>
                              </a:rPr>
                            </m:ctrlPr>
                          </m:fPr>
                          <m:num>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1</m:t>
                            </m:r>
                          </m:num>
                          <m:den>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1+</m:t>
                            </m:r>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Times New Roman" panose="02020603050405020304" pitchFamily="18" charset="0"/>
                                  </a:rPr>
                                </m:ctrlPr>
                              </m:sSupPr>
                              <m:e>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𝑒</m:t>
                                </m:r>
                              </m:e>
                              <m:sup>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r>
                                  <a:rPr kumimoji="0" lang="zh-CN" altLang="en-US" sz="16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𝒳</m:t>
                                </m:r>
                              </m:sup>
                            </m:sSup>
                          </m:den>
                        </m:f>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5993542" y="3929546"/>
                  <a:ext cx="1473990" cy="559064"/>
                </a:xfrm>
                <a:prstGeom prst="rect">
                  <a:avLst/>
                </a:prstGeom>
                <a:blipFill>
                  <a:blip r:embed="rId11"/>
                  <a:stretch>
                    <a:fillRect b="-7692"/>
                  </a:stretch>
                </a:blipFill>
              </p:spPr>
              <p:txBody>
                <a:bodyPr/>
                <a:lstStyle/>
                <a:p>
                  <a:r>
                    <a:rPr lang="zh-CN" altLang="en-US">
                      <a:noFill/>
                    </a:rPr>
                    <a:t> </a:t>
                  </a:r>
                </a:p>
              </p:txBody>
            </p:sp>
          </mc:Fallback>
        </mc:AlternateContent>
        <p:sp>
          <p:nvSpPr>
            <p:cNvPr id="22" name="椭圆 21"/>
            <p:cNvSpPr/>
            <p:nvPr/>
          </p:nvSpPr>
          <p:spPr>
            <a:xfrm>
              <a:off x="3910709" y="3375867"/>
              <a:ext cx="3828013" cy="17819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23" name="矩形 22"/>
                <p:cNvSpPr/>
                <p:nvPr/>
              </p:nvSpPr>
              <p:spPr>
                <a:xfrm>
                  <a:off x="5529185" y="5081449"/>
                  <a:ext cx="59105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𝑜𝑢𝑡</m:t>
                        </m:r>
                      </m:oMath>
                    </m:oMathPara>
                  </a14:m>
                  <a:endParaRPr kumimoji="0" lang="en-US" altLang="zh-CN" sz="1800" b="0" i="0" u="none" strike="noStrike" kern="1200" cap="none" spc="0" normalizeH="0" baseline="0" noProof="0" dirty="0">
                    <a:ln>
                      <a:noFill/>
                    </a:ln>
                    <a:solidFill>
                      <a:prstClr val="black"/>
                    </a:solidFill>
                    <a:effectLst/>
                    <a:uLnTx/>
                    <a:uFillTx/>
                    <a:latin typeface="Times New Roman"/>
                    <a:ea typeface="Cambria Math"/>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5529185" y="5081449"/>
                  <a:ext cx="591059" cy="369332"/>
                </a:xfrm>
                <a:prstGeom prst="rect">
                  <a:avLst/>
                </a:prstGeom>
                <a:blipFill>
                  <a:blip r:embed="rId12"/>
                  <a:stretch>
                    <a:fillRect b="-7692"/>
                  </a:stretch>
                </a:blipFill>
              </p:spPr>
              <p:txBody>
                <a:bodyPr/>
                <a:lstStyle/>
                <a:p>
                  <a:r>
                    <a:rPr lang="zh-CN" altLang="en-US">
                      <a:noFill/>
                    </a:rPr>
                    <a:t> </a:t>
                  </a:r>
                </a:p>
              </p:txBody>
            </p:sp>
          </mc:Fallback>
        </mc:AlternateContent>
        <p:sp>
          <p:nvSpPr>
            <p:cNvPr id="24" name="右箭头 23"/>
            <p:cNvSpPr/>
            <p:nvPr/>
          </p:nvSpPr>
          <p:spPr>
            <a:xfrm>
              <a:off x="5728290" y="4090183"/>
              <a:ext cx="240668" cy="11664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25" name="右箭头 24"/>
            <p:cNvSpPr/>
            <p:nvPr/>
          </p:nvSpPr>
          <p:spPr>
            <a:xfrm>
              <a:off x="681939" y="4239669"/>
              <a:ext cx="240668" cy="11664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26" name="右箭头 25"/>
            <p:cNvSpPr/>
            <p:nvPr/>
          </p:nvSpPr>
          <p:spPr>
            <a:xfrm>
              <a:off x="7738722" y="4116453"/>
              <a:ext cx="360041" cy="22145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27" name="右箭头 26"/>
            <p:cNvSpPr/>
            <p:nvPr/>
          </p:nvSpPr>
          <p:spPr>
            <a:xfrm rot="10800000">
              <a:off x="7712267" y="4632477"/>
              <a:ext cx="419453" cy="135991"/>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28" name="矩形 27"/>
            <p:cNvSpPr/>
            <p:nvPr/>
          </p:nvSpPr>
          <p:spPr>
            <a:xfrm>
              <a:off x="8100124" y="4054220"/>
              <a:ext cx="10438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predicted</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sp>
          <p:nvSpPr>
            <p:cNvPr id="29" name="矩形 28"/>
            <p:cNvSpPr/>
            <p:nvPr/>
          </p:nvSpPr>
          <p:spPr>
            <a:xfrm>
              <a:off x="6133049" y="4454319"/>
              <a:ext cx="104889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Sigmoid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激活函数</a:t>
              </a:r>
            </a:p>
          </p:txBody>
        </p:sp>
        <mc:AlternateContent xmlns:mc="http://schemas.openxmlformats.org/markup-compatibility/2006" xmlns:a14="http://schemas.microsoft.com/office/drawing/2010/main">
          <mc:Choice Requires="a14">
            <p:sp>
              <p:nvSpPr>
                <p:cNvPr id="30" name="矩形 29"/>
                <p:cNvSpPr/>
                <p:nvPr/>
              </p:nvSpPr>
              <p:spPr>
                <a:xfrm>
                  <a:off x="8121065" y="4534864"/>
                  <a:ext cx="6526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𝑙𝑜𝑠𝑠</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30" name="矩形 29"/>
                <p:cNvSpPr>
                  <a:spLocks noRot="1" noChangeAspect="1" noMove="1" noResize="1" noEditPoints="1" noAdjustHandles="1" noChangeArrowheads="1" noChangeShapeType="1" noTextEdit="1"/>
                </p:cNvSpPr>
                <p:nvPr/>
              </p:nvSpPr>
              <p:spPr>
                <a:xfrm>
                  <a:off x="8121065" y="4534864"/>
                  <a:ext cx="652679" cy="369332"/>
                </a:xfrm>
                <a:prstGeom prst="rect">
                  <a:avLst/>
                </a:prstGeom>
                <a:blipFill>
                  <a:blip r:embed="rId13"/>
                  <a:stretch>
                    <a:fillRect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4930558" y="5624879"/>
                  <a:ext cx="33673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𝑙𝑜𝑠𝑠</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r>
                          <a:rPr kumimoji="0" lang="en-US" altLang="zh-CN" sz="16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ℒ</m:t>
                        </m:r>
                        <m:r>
                          <a:rPr kumimoji="0" lang="zh-CN" altLang="en-US"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 </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𝑝𝑟𝑒𝑑𝑖𝑐𝑡𝑒𝑑</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𝑔𝑟𝑜𝑢𝑛𝑑𝑡𝑟𝑢𝑡h</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31" name="矩形 30"/>
                <p:cNvSpPr>
                  <a:spLocks noRot="1" noChangeAspect="1" noMove="1" noResize="1" noEditPoints="1" noAdjustHandles="1" noChangeArrowheads="1" noChangeShapeType="1" noTextEdit="1"/>
                </p:cNvSpPr>
                <p:nvPr/>
              </p:nvSpPr>
              <p:spPr>
                <a:xfrm>
                  <a:off x="4930558" y="5624879"/>
                  <a:ext cx="3367332" cy="338554"/>
                </a:xfrm>
                <a:prstGeom prst="rect">
                  <a:avLst/>
                </a:prstGeom>
                <a:blipFill>
                  <a:blip r:embed="rId14"/>
                  <a:stretch>
                    <a:fillRect r="-7341" b="-31915"/>
                  </a:stretch>
                </a:blipFill>
              </p:spPr>
              <p:txBody>
                <a:bodyPr/>
                <a:lstStyle/>
                <a:p>
                  <a:r>
                    <a:rPr lang="zh-CN" altLang="en-US">
                      <a:noFill/>
                    </a:rPr>
                    <a:t> </a:t>
                  </a:r>
                </a:p>
              </p:txBody>
            </p:sp>
          </mc:Fallback>
        </mc:AlternateContent>
        <p:sp>
          <p:nvSpPr>
            <p:cNvPr id="32" name="矩形 31"/>
            <p:cNvSpPr/>
            <p:nvPr/>
          </p:nvSpPr>
          <p:spPr>
            <a:xfrm>
              <a:off x="4493095" y="4490337"/>
              <a:ext cx="104889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线性加权累加</a:t>
              </a:r>
            </a:p>
          </p:txBody>
        </p:sp>
        <p:sp>
          <p:nvSpPr>
            <p:cNvPr id="33" name="右箭头 32"/>
            <p:cNvSpPr/>
            <p:nvPr/>
          </p:nvSpPr>
          <p:spPr>
            <a:xfrm rot="18830508">
              <a:off x="3637868" y="3320004"/>
              <a:ext cx="403944" cy="156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34" name="矩形 33"/>
                <p:cNvSpPr/>
                <p:nvPr/>
              </p:nvSpPr>
              <p:spPr>
                <a:xfrm>
                  <a:off x="3876596" y="2637491"/>
                  <a:ext cx="2353978" cy="6643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sSubSup>
                              <m:sSub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a:cs typeface="+mn-cs"/>
                                  </a:rPr>
                                  <m:t>𝑤</m:t>
                                </m:r>
                              </m:e>
                              <m:sub>
                                <m:r>
                                  <a:rPr kumimoji="0" lang="en-US" altLang="zh-CN" sz="1800" b="0" i="1" u="none" strike="noStrike" kern="1200" cap="none" spc="0" normalizeH="0" baseline="0" noProof="0">
                                    <a:ln>
                                      <a:noFill/>
                                    </a:ln>
                                    <a:solidFill>
                                      <a:prstClr val="black"/>
                                    </a:solidFill>
                                    <a:effectLst/>
                                    <a:uLnTx/>
                                    <a:uFillTx/>
                                    <a:latin typeface="Cambria Math"/>
                                    <a:cs typeface="+mn-cs"/>
                                  </a:rPr>
                                  <m:t>1</m:t>
                                </m:r>
                              </m:sub>
                              <m:sup>
                                <m:r>
                                  <a:rPr kumimoji="0" lang="en-US" altLang="zh-CN" sz="1800" b="0" i="1" u="none" strike="noStrike" kern="1200" cap="none" spc="0" normalizeH="0" baseline="0" noProof="0">
                                    <a:ln>
                                      <a:noFill/>
                                    </a:ln>
                                    <a:solidFill>
                                      <a:prstClr val="black"/>
                                    </a:solidFill>
                                    <a:effectLst/>
                                    <a:uLnTx/>
                                    <a:uFillTx/>
                                    <a:latin typeface="Cambria Math"/>
                                    <a:cs typeface="+mn-cs"/>
                                  </a:rPr>
                                  <m:t>𝑛𝑒𝑤</m:t>
                                </m:r>
                              </m:sup>
                            </m:sSubSup>
                            <m:r>
                              <a:rPr kumimoji="0" lang="en-US" altLang="zh-CN" sz="1800" b="0" i="1" u="none" strike="noStrike" kern="1200" cap="none" spc="0" normalizeH="0" baseline="0" noProof="0" smtClean="0">
                                <a:ln>
                                  <a:noFill/>
                                </a:ln>
                                <a:solidFill>
                                  <a:prstClr val="black"/>
                                </a:solidFill>
                                <a:effectLst/>
                                <a:uLnTx/>
                                <a:uFillTx/>
                                <a:latin typeface="Cambria Math"/>
                                <a:cs typeface="+mn-cs"/>
                              </a:rPr>
                              <m:t>=</m:t>
                            </m:r>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1</m:t>
                            </m:r>
                          </m:sub>
                        </m:s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η</m:t>
                        </m:r>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r>
                              <a:rPr kumimoji="0" lang="zh-CN" altLang="en-US" sz="18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ℒ</m:t>
                            </m:r>
                          </m:num>
                          <m:den>
                            <m:r>
                              <a:rPr kumimoji="0" lang="zh-CN" alt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1</m:t>
                                </m:r>
                              </m:sub>
                            </m:sSub>
                          </m:den>
                        </m:f>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34" name="矩形 33"/>
                <p:cNvSpPr>
                  <a:spLocks noRot="1" noChangeAspect="1" noMove="1" noResize="1" noEditPoints="1" noAdjustHandles="1" noChangeArrowheads="1" noChangeShapeType="1" noTextEdit="1"/>
                </p:cNvSpPr>
                <p:nvPr/>
              </p:nvSpPr>
              <p:spPr>
                <a:xfrm>
                  <a:off x="3876596" y="2637491"/>
                  <a:ext cx="2353978" cy="664349"/>
                </a:xfrm>
                <a:prstGeom prst="rect">
                  <a:avLst/>
                </a:prstGeom>
                <a:blipFill>
                  <a:blip r:embed="rId15"/>
                  <a:stretch>
                    <a:fillRect r="-4533" b="-860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1055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par>
                          <p:cTn id="13" fill="hold">
                            <p:stCondLst>
                              <p:cond delay="500"/>
                            </p:stCondLst>
                            <p:childTnLst>
                              <p:par>
                                <p:cTn id="14" presetID="42" presetClass="entr" presetSubtype="0"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50819" y="3108829"/>
            <a:ext cx="7463258" cy="796682"/>
          </a:xfrm>
          <a:prstGeom prst="rect">
            <a:avLst/>
          </a:prstGeom>
        </p:spPr>
      </p:pic>
      <p:sp>
        <p:nvSpPr>
          <p:cNvPr id="14" name="文本框 13">
            <a:extLst>
              <a:ext uri="{FF2B5EF4-FFF2-40B4-BE49-F238E27FC236}">
                <a16:creationId xmlns:a16="http://schemas.microsoft.com/office/drawing/2014/main" id="{84C01A7D-AC6C-3C33-4278-881F6A3DB278}"/>
              </a:ext>
            </a:extLst>
          </p:cNvPr>
          <p:cNvSpPr txBox="1"/>
          <p:nvPr/>
        </p:nvSpPr>
        <p:spPr>
          <a:xfrm>
            <a:off x="1350819" y="2540403"/>
            <a:ext cx="6961908" cy="1684244"/>
          </a:xfrm>
          <a:prstGeom prst="rect">
            <a:avLst/>
          </a:prstGeom>
          <a:noFill/>
        </p:spPr>
        <p:txBody>
          <a:bodyPr wrap="square">
            <a:spAutoFit/>
          </a:bodyPr>
          <a:lstStyle/>
          <a:p>
            <a:pPr>
              <a:lnSpc>
                <a:spcPct val="150000"/>
              </a:lnSpc>
            </a:pPr>
            <a:r>
              <a:rPr lang="en-US" altLang="zh-CN" sz="2400" kern="100" dirty="0">
                <a:solidFill>
                  <a:srgbClr val="000000"/>
                </a:solidFill>
                <a:cs typeface="宋体" panose="02010600030101010101" pitchFamily="2" charset="-122"/>
              </a:rPr>
              <a:t>    </a:t>
            </a:r>
            <a:r>
              <a:rPr lang="zh-CN" altLang="zh-CN" sz="2400" kern="100" dirty="0">
                <a:solidFill>
                  <a:srgbClr val="000000"/>
                </a:solidFill>
                <a:cs typeface="宋体" panose="02010600030101010101" pitchFamily="2" charset="-122"/>
              </a:rPr>
              <a:t>训练输出误差采用交叉熵评估函数，误差计算</a:t>
            </a:r>
            <a:r>
              <a:rPr lang="zh-CN" altLang="en-US"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a:lnSpc>
                <a:spcPct val="150000"/>
              </a:lnSpc>
            </a:pPr>
            <a:endParaRPr lang="en-US" altLang="zh-CN" sz="2400" kern="100" dirty="0">
              <a:solidFill>
                <a:srgbClr val="000000"/>
              </a:solidFill>
            </a:endParaRPr>
          </a:p>
          <a:p>
            <a:pPr>
              <a:lnSpc>
                <a:spcPct val="150000"/>
              </a:lnSpc>
            </a:pPr>
            <a:r>
              <a:rPr lang="zh-CN" altLang="en-US" sz="2400" kern="100" dirty="0">
                <a:solidFill>
                  <a:srgbClr val="000000"/>
                </a:solidFill>
                <a:cs typeface="宋体" panose="02010600030101010101" pitchFamily="2" charset="-122"/>
              </a:rPr>
              <a:t>训练结果数据如下所示：</a:t>
            </a:r>
            <a:endParaRPr lang="zh-CN" altLang="en-US" sz="2400" dirty="0"/>
          </a:p>
        </p:txBody>
      </p:sp>
      <p:pic>
        <p:nvPicPr>
          <p:cNvPr id="5" name="图片 4"/>
          <p:cNvPicPr>
            <a:picLocks noChangeAspect="1"/>
          </p:cNvPicPr>
          <p:nvPr/>
        </p:nvPicPr>
        <p:blipFill>
          <a:blip r:embed="rId3"/>
          <a:stretch>
            <a:fillRect/>
          </a:stretch>
        </p:blipFill>
        <p:spPr>
          <a:xfrm>
            <a:off x="1816707" y="4210794"/>
            <a:ext cx="6030132" cy="2155370"/>
          </a:xfrm>
          <a:prstGeom prst="rect">
            <a:avLst/>
          </a:prstGeom>
        </p:spPr>
      </p:pic>
      <p:sp>
        <p:nvSpPr>
          <p:cNvPr id="12" name="标题 1">
            <a:extLst>
              <a:ext uri="{FF2B5EF4-FFF2-40B4-BE49-F238E27FC236}">
                <a16:creationId xmlns:a16="http://schemas.microsoft.com/office/drawing/2014/main" id="{7C4E18EC-6C70-5131-2146-CD7926D705F3}"/>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17B9F975-9BC5-6233-7623-80E72621DB60}"/>
              </a:ext>
            </a:extLst>
          </p:cNvPr>
          <p:cNvSpPr txBox="1"/>
          <p:nvPr/>
        </p:nvSpPr>
        <p:spPr>
          <a:xfrm>
            <a:off x="710427" y="1555270"/>
            <a:ext cx="4886810" cy="1000980"/>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2</a:t>
            </a:r>
            <a:r>
              <a:rPr lang="zh-CN" altLang="en-US" sz="2400" dirty="0">
                <a:solidFill>
                  <a:srgbClr val="000000"/>
                </a:solidFill>
                <a:cs typeface="+mn-ea"/>
                <a:sym typeface="+mn-lt"/>
              </a:rPr>
              <a:t>）训练过程</a:t>
            </a:r>
            <a:endParaRPr lang="en-US" altLang="zh-CN" sz="2400" dirty="0">
              <a:solidFill>
                <a:srgbClr val="000000"/>
              </a:solidFill>
            </a:endParaRPr>
          </a:p>
          <a:p>
            <a:pPr algn="just">
              <a:lnSpc>
                <a:spcPct val="130000"/>
              </a:lnSpc>
            </a:pPr>
            <a:r>
              <a:rPr lang="zh-CN" altLang="en-US" sz="2400" dirty="0">
                <a:solidFill>
                  <a:srgbClr val="000000"/>
                </a:solidFill>
              </a:rPr>
              <a:t>       </a:t>
            </a:r>
            <a:r>
              <a:rPr lang="en-US" altLang="zh-CN" sz="2400" dirty="0">
                <a:solidFill>
                  <a:srgbClr val="000000"/>
                </a:solidFill>
              </a:rPr>
              <a:t>3</a:t>
            </a:r>
            <a:r>
              <a:rPr lang="zh-CN" altLang="en-US" sz="2400" dirty="0">
                <a:solidFill>
                  <a:srgbClr val="000000"/>
                </a:solidFill>
              </a:rPr>
              <a:t>）训练结果和损失函数</a:t>
            </a:r>
            <a:endParaRPr lang="en-US" altLang="zh-CN" sz="2400" dirty="0">
              <a:solidFill>
                <a:srgbClr val="000000"/>
              </a:solidFill>
            </a:endParaRPr>
          </a:p>
        </p:txBody>
      </p:sp>
      <p:sp>
        <p:nvSpPr>
          <p:cNvPr id="13" name="TextBox 2">
            <a:extLst>
              <a:ext uri="{FF2B5EF4-FFF2-40B4-BE49-F238E27FC236}">
                <a16:creationId xmlns:a16="http://schemas.microsoft.com/office/drawing/2014/main" id="{A9FC0BFD-EB8E-53E4-A953-F0697F2712CC}"/>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750"/>
                                        <p:tgtEl>
                                          <p:spTgt spid="10">
                                            <p:txEl>
                                              <p:pRg st="1" end="1"/>
                                            </p:txEl>
                                          </p:spTgt>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000"/>
                                        <p:tgtEl>
                                          <p:spTgt spid="14">
                                            <p:txEl>
                                              <p:pRg st="0" end="0"/>
                                            </p:txEl>
                                          </p:spTgt>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1000"/>
                                        <p:tgtEl>
                                          <p:spTgt spid="14">
                                            <p:txEl>
                                              <p:pRg st="2" end="2"/>
                                            </p:txEl>
                                          </p:spTgt>
                                        </p:tgtEl>
                                      </p:cBhvr>
                                    </p:animEffect>
                                  </p:childTnLst>
                                </p:cTn>
                              </p:par>
                            </p:childTnLst>
                          </p:cTn>
                        </p:par>
                        <p:par>
                          <p:cTn id="23" fill="hold">
                            <p:stCondLst>
                              <p:cond delay="1000"/>
                            </p:stCondLst>
                            <p:childTnLst>
                              <p:par>
                                <p:cTn id="24" presetID="42"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4294967295"/>
          </p:nvPr>
        </p:nvSpPr>
        <p:spPr bwMode="auto">
          <a:xfrm>
            <a:off x="8101012" y="7881073"/>
            <a:ext cx="1042988" cy="365125"/>
          </a:xfrm>
          <a:noFill/>
          <a:ln>
            <a:miter lim="800000"/>
          </a:ln>
        </p:spPr>
        <p:txBody>
          <a:bodyPr wrap="square" numCol="1" anchorCtr="0" compatLnSpc="1"/>
          <a:lstStyle/>
          <a:p>
            <a:pPr fontAlgn="base">
              <a:spcBef>
                <a:spcPct val="0"/>
              </a:spcBef>
              <a:spcAft>
                <a:spcPct val="0"/>
              </a:spcAft>
            </a:pPr>
            <a:fld id="{00B9CEA9-E79C-4539-B840-078EEF7491D6}" type="slidenum">
              <a:rPr lang="zh-CN" altLang="en-US">
                <a:cs typeface="+mn-ea"/>
                <a:sym typeface="+mn-lt"/>
              </a:rPr>
              <a:t>51</a:t>
            </a:fld>
            <a:endParaRPr lang="zh-CN" altLang="en-US">
              <a:cs typeface="+mn-ea"/>
              <a:sym typeface="+mn-lt"/>
            </a:endParaRPr>
          </a:p>
        </p:txBody>
      </p:sp>
      <p:pic>
        <p:nvPicPr>
          <p:cNvPr id="5" name="图片 4"/>
          <p:cNvPicPr>
            <a:picLocks noChangeAspect="1"/>
          </p:cNvPicPr>
          <p:nvPr/>
        </p:nvPicPr>
        <p:blipFill>
          <a:blip r:embed="rId2"/>
          <a:stretch>
            <a:fillRect/>
          </a:stretch>
        </p:blipFill>
        <p:spPr>
          <a:xfrm>
            <a:off x="1022155" y="3386773"/>
            <a:ext cx="5888007" cy="1239236"/>
          </a:xfrm>
          <a:prstGeom prst="rect">
            <a:avLst/>
          </a:prstGeom>
        </p:spPr>
      </p:pic>
      <p:pic>
        <p:nvPicPr>
          <p:cNvPr id="6" name="图片 5"/>
          <p:cNvPicPr>
            <a:picLocks noChangeAspect="1"/>
          </p:cNvPicPr>
          <p:nvPr/>
        </p:nvPicPr>
        <p:blipFill>
          <a:blip r:embed="rId3"/>
          <a:stretch>
            <a:fillRect/>
          </a:stretch>
        </p:blipFill>
        <p:spPr>
          <a:xfrm>
            <a:off x="3602183" y="4626009"/>
            <a:ext cx="4951878" cy="1802500"/>
          </a:xfrm>
          <a:prstGeom prst="rect">
            <a:avLst/>
          </a:prstGeom>
        </p:spPr>
      </p:pic>
      <p:sp>
        <p:nvSpPr>
          <p:cNvPr id="10" name="标题 1">
            <a:extLst>
              <a:ext uri="{FF2B5EF4-FFF2-40B4-BE49-F238E27FC236}">
                <a16:creationId xmlns:a16="http://schemas.microsoft.com/office/drawing/2014/main" id="{728A0F8E-CE18-CB78-1451-C0FC190D6093}"/>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3430B6DB-A7FD-5365-6E14-5B3E67948F37}"/>
              </a:ext>
            </a:extLst>
          </p:cNvPr>
          <p:cNvSpPr txBox="1"/>
          <p:nvPr/>
        </p:nvSpPr>
        <p:spPr>
          <a:xfrm>
            <a:off x="710427" y="1555270"/>
            <a:ext cx="4886810" cy="1000980"/>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2</a:t>
            </a:r>
            <a:r>
              <a:rPr lang="zh-CN" altLang="en-US" sz="2400" dirty="0">
                <a:solidFill>
                  <a:srgbClr val="000000"/>
                </a:solidFill>
                <a:cs typeface="+mn-ea"/>
                <a:sym typeface="+mn-lt"/>
              </a:rPr>
              <a:t>）训练过程</a:t>
            </a:r>
            <a:endParaRPr lang="en-US" altLang="zh-CN" sz="2400" dirty="0">
              <a:solidFill>
                <a:srgbClr val="000000"/>
              </a:solidFill>
            </a:endParaRPr>
          </a:p>
          <a:p>
            <a:pPr algn="just">
              <a:lnSpc>
                <a:spcPct val="130000"/>
              </a:lnSpc>
            </a:pPr>
            <a:r>
              <a:rPr lang="zh-CN" altLang="en-US" sz="2400" dirty="0">
                <a:solidFill>
                  <a:srgbClr val="000000"/>
                </a:solidFill>
              </a:rPr>
              <a:t>       </a:t>
            </a:r>
            <a:r>
              <a:rPr lang="en-US" altLang="zh-CN" sz="2400" dirty="0">
                <a:solidFill>
                  <a:srgbClr val="000000"/>
                </a:solidFill>
              </a:rPr>
              <a:t>4</a:t>
            </a:r>
            <a:r>
              <a:rPr lang="zh-CN" altLang="en-US" sz="2400" dirty="0">
                <a:solidFill>
                  <a:srgbClr val="000000"/>
                </a:solidFill>
              </a:rPr>
              <a:t>）后向传播与参数调整</a:t>
            </a:r>
            <a:endParaRPr lang="en-US" altLang="zh-CN" sz="2400" dirty="0">
              <a:solidFill>
                <a:srgbClr val="000000"/>
              </a:solidFill>
            </a:endParaRPr>
          </a:p>
        </p:txBody>
      </p:sp>
      <p:sp>
        <p:nvSpPr>
          <p:cNvPr id="13" name="TextBox 2">
            <a:extLst>
              <a:ext uri="{FF2B5EF4-FFF2-40B4-BE49-F238E27FC236}">
                <a16:creationId xmlns:a16="http://schemas.microsoft.com/office/drawing/2014/main" id="{D309EEBC-CB02-37D1-AC8D-40738E1C5618}"/>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sp>
        <p:nvSpPr>
          <p:cNvPr id="14" name="文本框 13">
            <a:extLst>
              <a:ext uri="{FF2B5EF4-FFF2-40B4-BE49-F238E27FC236}">
                <a16:creationId xmlns:a16="http://schemas.microsoft.com/office/drawing/2014/main" id="{91351F30-C301-0057-12E7-CE5B8287822C}"/>
              </a:ext>
            </a:extLst>
          </p:cNvPr>
          <p:cNvSpPr txBox="1"/>
          <p:nvPr/>
        </p:nvSpPr>
        <p:spPr>
          <a:xfrm>
            <a:off x="893620" y="2510485"/>
            <a:ext cx="7688147" cy="849528"/>
          </a:xfrm>
          <a:prstGeom prst="rect">
            <a:avLst/>
          </a:prstGeom>
          <a:noFill/>
        </p:spPr>
        <p:txBody>
          <a:bodyPr wrap="square">
            <a:spAutoFit/>
          </a:bodyPr>
          <a:lstStyle/>
          <a:p>
            <a:pPr algn="just">
              <a:lnSpc>
                <a:spcPct val="130000"/>
              </a:lnSpc>
            </a:pPr>
            <a:r>
              <a:rPr lang="zh-CN" altLang="en-US" sz="2000" kern="100" dirty="0">
                <a:solidFill>
                  <a:srgbClr val="000000"/>
                </a:solidFill>
                <a:cs typeface="宋体" panose="02010600030101010101" pitchFamily="2" charset="-122"/>
              </a:rPr>
              <a:t>     整个神经网络只在卷积和全连接层有权值参数，采用</a:t>
            </a:r>
            <a:r>
              <a:rPr lang="en-US" altLang="zh-CN" sz="2000" kern="100" dirty="0">
                <a:solidFill>
                  <a:srgbClr val="000000"/>
                </a:solidFill>
                <a:cs typeface="宋体" panose="02010600030101010101" pitchFamily="2" charset="-122"/>
              </a:rPr>
              <a:t>BP</a:t>
            </a:r>
            <a:r>
              <a:rPr lang="zh-CN" altLang="en-US" sz="2000" kern="100" dirty="0">
                <a:solidFill>
                  <a:srgbClr val="000000"/>
                </a:solidFill>
                <a:cs typeface="宋体" panose="02010600030101010101" pitchFamily="2" charset="-122"/>
              </a:rPr>
              <a:t>算法进行误差反向传播。第</a:t>
            </a:r>
            <a:r>
              <a:rPr lang="en-US" altLang="zh-CN" sz="2000" kern="100" dirty="0">
                <a:solidFill>
                  <a:srgbClr val="000000"/>
                </a:solidFill>
                <a:cs typeface="宋体" panose="02010600030101010101" pitchFamily="2" charset="-122"/>
              </a:rPr>
              <a:t>1</a:t>
            </a:r>
            <a:r>
              <a:rPr lang="zh-CN" altLang="en-US" sz="2000" kern="100" dirty="0">
                <a:solidFill>
                  <a:srgbClr val="000000"/>
                </a:solidFill>
                <a:cs typeface="宋体" panose="02010600030101010101" pitchFamily="2" charset="-122"/>
              </a:rPr>
              <a:t>次训练调整的参数和调整后的参数的输出结果。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750"/>
                                        <p:tgtEl>
                                          <p:spTgt spid="12">
                                            <p:txEl>
                                              <p:pRg st="1" end="1"/>
                                            </p:txEl>
                                          </p:spTgt>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0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97435" y="2445421"/>
            <a:ext cx="7473729" cy="1043747"/>
          </a:xfrm>
          <a:prstGeom prst="rect">
            <a:avLst/>
          </a:prstGeom>
          <a:noFill/>
        </p:spPr>
        <p:txBody>
          <a:bodyPr wrap="square">
            <a:spAutoFit/>
          </a:bodyPr>
          <a:lstStyle/>
          <a:p>
            <a:pPr indent="228600" algn="just">
              <a:lnSpc>
                <a:spcPct val="150000"/>
              </a:lnSpc>
            </a:pPr>
            <a:r>
              <a:rPr lang="en-US" altLang="zh-CN" sz="2200" kern="100" dirty="0">
                <a:solidFill>
                  <a:srgbClr val="000000"/>
                </a:solidFill>
                <a:cs typeface="宋体" panose="02010600030101010101" pitchFamily="2" charset="-122"/>
              </a:rPr>
              <a:t>  </a:t>
            </a:r>
            <a:r>
              <a:rPr lang="zh-CN" altLang="zh-CN" sz="2200" kern="100" dirty="0">
                <a:solidFill>
                  <a:srgbClr val="000000"/>
                </a:solidFill>
                <a:cs typeface="宋体" panose="02010600030101010101" pitchFamily="2" charset="-122"/>
              </a:rPr>
              <a:t>当输入如</a:t>
            </a:r>
            <a:r>
              <a:rPr lang="zh-CN" altLang="en-US" sz="2200" kern="100" dirty="0">
                <a:solidFill>
                  <a:srgbClr val="000000"/>
                </a:solidFill>
                <a:cs typeface="宋体" panose="02010600030101010101" pitchFamily="2" charset="-122"/>
              </a:rPr>
              <a:t>图</a:t>
            </a:r>
            <a:r>
              <a:rPr lang="en-US" altLang="zh-CN" sz="2200" kern="100" dirty="0">
                <a:solidFill>
                  <a:srgbClr val="000000"/>
                </a:solidFill>
                <a:cs typeface="宋体" panose="02010600030101010101" pitchFamily="2" charset="-122"/>
              </a:rPr>
              <a:t>1</a:t>
            </a:r>
            <a:r>
              <a:rPr lang="zh-CN" altLang="zh-CN" sz="2200" kern="100" dirty="0">
                <a:solidFill>
                  <a:srgbClr val="000000"/>
                </a:solidFill>
                <a:cs typeface="宋体" panose="02010600030101010101" pitchFamily="2" charset="-122"/>
              </a:rPr>
              <a:t>中所示的字符</a:t>
            </a:r>
            <a:r>
              <a:rPr lang="en-US" altLang="zh-CN" sz="2200" kern="100" dirty="0">
                <a:solidFill>
                  <a:srgbClr val="000000"/>
                </a:solidFill>
                <a:cs typeface="宋体" panose="02010600030101010101" pitchFamily="2" charset="-122"/>
              </a:rPr>
              <a:t>0</a:t>
            </a:r>
            <a:r>
              <a:rPr lang="zh-CN" altLang="zh-CN" sz="2200" kern="100" dirty="0">
                <a:solidFill>
                  <a:srgbClr val="000000"/>
                </a:solidFill>
                <a:cs typeface="宋体" panose="02010600030101010101" pitchFamily="2" charset="-122"/>
              </a:rPr>
              <a:t>的图像进行识别时，将图像矩阵数据输入训练好的网络模型中</a:t>
            </a:r>
            <a:r>
              <a:rPr lang="zh-CN" altLang="en-US" sz="2200" kern="100" dirty="0">
                <a:solidFill>
                  <a:srgbClr val="000000"/>
                </a:solidFill>
                <a:cs typeface="宋体" panose="02010600030101010101" pitchFamily="2" charset="-122"/>
              </a:rPr>
              <a:t>，</a:t>
            </a:r>
            <a:r>
              <a:rPr lang="zh-CN" altLang="zh-CN" sz="2200" kern="100" dirty="0">
                <a:solidFill>
                  <a:srgbClr val="000000"/>
                </a:solidFill>
                <a:cs typeface="宋体" panose="02010600030101010101" pitchFamily="2" charset="-122"/>
              </a:rPr>
              <a:t>计算可得</a:t>
            </a:r>
            <a:r>
              <a:rPr lang="zh-CN" altLang="en-US" sz="2200" kern="100" dirty="0">
                <a:solidFill>
                  <a:srgbClr val="000000"/>
                </a:solidFill>
                <a:cs typeface="宋体" panose="02010600030101010101" pitchFamily="2" charset="-122"/>
              </a:rPr>
              <a:t>图</a:t>
            </a:r>
            <a:r>
              <a:rPr lang="en-US" altLang="zh-CN" sz="2200" kern="100" dirty="0">
                <a:solidFill>
                  <a:srgbClr val="000000"/>
                </a:solidFill>
                <a:cs typeface="宋体" panose="02010600030101010101" pitchFamily="2" charset="-122"/>
              </a:rPr>
              <a:t>2</a:t>
            </a:r>
            <a:r>
              <a:rPr lang="zh-CN" altLang="zh-CN" sz="2200" kern="100" dirty="0">
                <a:solidFill>
                  <a:srgbClr val="000000"/>
                </a:solidFill>
                <a:cs typeface="宋体" panose="02010600030101010101" pitchFamily="2" charset="-122"/>
              </a:rPr>
              <a:t>所示结果：</a:t>
            </a:r>
            <a:endParaRPr lang="zh-CN" altLang="zh-CN" sz="2200" kern="100" dirty="0">
              <a:cs typeface="Times New Roman" panose="02020603050405020304" pitchFamily="18" charset="0"/>
            </a:endParaRPr>
          </a:p>
        </p:txBody>
      </p:sp>
      <p:grpSp>
        <p:nvGrpSpPr>
          <p:cNvPr id="3" name="组合 2">
            <a:extLst>
              <a:ext uri="{FF2B5EF4-FFF2-40B4-BE49-F238E27FC236}">
                <a16:creationId xmlns:a16="http://schemas.microsoft.com/office/drawing/2014/main" id="{749BAE46-CF38-2B59-9430-FDB38939D37B}"/>
              </a:ext>
            </a:extLst>
          </p:cNvPr>
          <p:cNvGrpSpPr/>
          <p:nvPr/>
        </p:nvGrpSpPr>
        <p:grpSpPr>
          <a:xfrm>
            <a:off x="4765964" y="3458087"/>
            <a:ext cx="3335048" cy="1959040"/>
            <a:chOff x="4906399" y="3422981"/>
            <a:chExt cx="2630847" cy="1411990"/>
          </a:xfrm>
        </p:grpSpPr>
        <p:sp>
          <p:nvSpPr>
            <p:cNvPr id="10" name="文本框 9"/>
            <p:cNvSpPr txBox="1"/>
            <p:nvPr/>
          </p:nvSpPr>
          <p:spPr>
            <a:xfrm>
              <a:off x="5738269" y="4466537"/>
              <a:ext cx="967106" cy="368434"/>
            </a:xfrm>
            <a:prstGeom prst="rect">
              <a:avLst/>
            </a:prstGeom>
            <a:noFill/>
          </p:spPr>
          <p:txBody>
            <a:bodyPr wrap="square">
              <a:spAutoFit/>
            </a:bodyPr>
            <a:lstStyle/>
            <a:p>
              <a:pPr indent="228600" algn="just">
                <a:lnSpc>
                  <a:spcPct val="150000"/>
                </a:lnSpc>
              </a:pPr>
              <a:r>
                <a:rPr lang="zh-CN" altLang="en-US" sz="1350" kern="100" dirty="0">
                  <a:solidFill>
                    <a:srgbClr val="000000"/>
                  </a:solidFill>
                  <a:latin typeface="Calibri" panose="020F0502020204030204" charset="0"/>
                  <a:ea typeface="宋体" panose="02010600030101010101" pitchFamily="2" charset="-122"/>
                  <a:cs typeface="宋体" panose="02010600030101010101" pitchFamily="2" charset="-122"/>
                </a:rPr>
                <a:t>图</a:t>
              </a:r>
              <a:r>
                <a:rPr lang="en-US" altLang="zh-CN" sz="1350" kern="100" dirty="0">
                  <a:solidFill>
                    <a:srgbClr val="000000"/>
                  </a:solidFill>
                  <a:latin typeface="Calibri" panose="020F0502020204030204" charset="0"/>
                  <a:cs typeface="宋体" panose="02010600030101010101" pitchFamily="2" charset="-122"/>
                </a:rPr>
                <a:t>2</a:t>
              </a:r>
              <a:endParaRPr lang="zh-CN" altLang="zh-CN" sz="1350" kern="100" dirty="0">
                <a:latin typeface="Calibri" panose="020F0502020204030204"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4906399" y="3422981"/>
              <a:ext cx="2630847" cy="1047957"/>
            </a:xfrm>
            <a:prstGeom prst="rect">
              <a:avLst/>
            </a:prstGeom>
          </p:spPr>
        </p:pic>
      </p:grpSp>
      <p:grpSp>
        <p:nvGrpSpPr>
          <p:cNvPr id="2" name="组合 1">
            <a:extLst>
              <a:ext uri="{FF2B5EF4-FFF2-40B4-BE49-F238E27FC236}">
                <a16:creationId xmlns:a16="http://schemas.microsoft.com/office/drawing/2014/main" id="{FF2EBD18-CD1A-AA9C-4A23-6C1248B9D2F2}"/>
              </a:ext>
            </a:extLst>
          </p:cNvPr>
          <p:cNvGrpSpPr/>
          <p:nvPr/>
        </p:nvGrpSpPr>
        <p:grpSpPr>
          <a:xfrm>
            <a:off x="935980" y="3530777"/>
            <a:ext cx="3358929" cy="1886350"/>
            <a:chOff x="935981" y="3491350"/>
            <a:chExt cx="2807340" cy="1479274"/>
          </a:xfrm>
        </p:grpSpPr>
        <p:pic>
          <p:nvPicPr>
            <p:cNvPr id="4" name="图片 3"/>
            <p:cNvPicPr>
              <a:picLocks noChangeAspect="1"/>
            </p:cNvPicPr>
            <p:nvPr/>
          </p:nvPicPr>
          <p:blipFill>
            <a:blip r:embed="rId3"/>
            <a:stretch>
              <a:fillRect/>
            </a:stretch>
          </p:blipFill>
          <p:spPr>
            <a:xfrm>
              <a:off x="935981" y="3491350"/>
              <a:ext cx="2807340" cy="911219"/>
            </a:xfrm>
            <a:prstGeom prst="rect">
              <a:avLst/>
            </a:prstGeom>
          </p:spPr>
        </p:pic>
        <p:sp>
          <p:nvSpPr>
            <p:cNvPr id="12" name="文本框 11"/>
            <p:cNvSpPr txBox="1"/>
            <p:nvPr/>
          </p:nvSpPr>
          <p:spPr>
            <a:xfrm>
              <a:off x="1802775" y="4602190"/>
              <a:ext cx="1526532" cy="368434"/>
            </a:xfrm>
            <a:prstGeom prst="rect">
              <a:avLst/>
            </a:prstGeom>
            <a:noFill/>
          </p:spPr>
          <p:txBody>
            <a:bodyPr wrap="square">
              <a:spAutoFit/>
            </a:bodyPr>
            <a:lstStyle/>
            <a:p>
              <a:pPr indent="228600" algn="just">
                <a:lnSpc>
                  <a:spcPct val="150000"/>
                </a:lnSpc>
              </a:pPr>
              <a:r>
                <a:rPr lang="zh-CN" altLang="en-US" sz="1350" kern="100" dirty="0">
                  <a:solidFill>
                    <a:srgbClr val="000000"/>
                  </a:solidFill>
                  <a:latin typeface="Calibri" panose="020F0502020204030204" charset="0"/>
                  <a:ea typeface="宋体" panose="02010600030101010101" pitchFamily="2" charset="-122"/>
                  <a:cs typeface="宋体" panose="02010600030101010101" pitchFamily="2" charset="-122"/>
                </a:rPr>
                <a:t>图</a:t>
              </a:r>
              <a:r>
                <a:rPr lang="en-US" altLang="zh-CN" sz="1350" kern="100" dirty="0">
                  <a:solidFill>
                    <a:srgbClr val="000000"/>
                  </a:solidFill>
                  <a:latin typeface="Calibri" panose="020F0502020204030204" charset="0"/>
                  <a:ea typeface="宋体" panose="02010600030101010101" pitchFamily="2" charset="-122"/>
                  <a:cs typeface="宋体" panose="02010600030101010101" pitchFamily="2" charset="-122"/>
                </a:rPr>
                <a:t>1</a:t>
              </a:r>
              <a:endParaRPr lang="zh-CN" altLang="zh-CN" sz="1350" kern="100" dirty="0">
                <a:latin typeface="Calibri" panose="020F0502020204030204" charset="0"/>
                <a:ea typeface="宋体" panose="02010600030101010101" pitchFamily="2" charset="-122"/>
                <a:cs typeface="Times New Roman" panose="02020603050405020304" pitchFamily="18" charset="0"/>
              </a:endParaRPr>
            </a:p>
          </p:txBody>
        </p:sp>
      </p:grpSp>
      <p:sp>
        <p:nvSpPr>
          <p:cNvPr id="14" name="文本框 13"/>
          <p:cNvSpPr txBox="1"/>
          <p:nvPr/>
        </p:nvSpPr>
        <p:spPr>
          <a:xfrm>
            <a:off x="935980" y="5200396"/>
            <a:ext cx="7335184" cy="1043747"/>
          </a:xfrm>
          <a:prstGeom prst="rect">
            <a:avLst/>
          </a:prstGeom>
          <a:noFill/>
        </p:spPr>
        <p:txBody>
          <a:bodyPr wrap="square">
            <a:spAutoFit/>
          </a:bodyPr>
          <a:lstStyle/>
          <a:p>
            <a:pPr indent="228600" algn="just">
              <a:lnSpc>
                <a:spcPct val="150000"/>
              </a:lnSpc>
            </a:pPr>
            <a:r>
              <a:rPr lang="zh-CN" altLang="zh-CN" sz="2200" kern="100" dirty="0">
                <a:solidFill>
                  <a:srgbClr val="000000"/>
                </a:solidFill>
                <a:cs typeface="宋体" panose="02010600030101010101" pitchFamily="2" charset="-122"/>
              </a:rPr>
              <a:t>根据</a:t>
            </a:r>
            <a:r>
              <a:rPr lang="en-US" altLang="zh-CN" sz="2200" kern="100" dirty="0" err="1">
                <a:solidFill>
                  <a:srgbClr val="000000"/>
                </a:solidFill>
                <a:cs typeface="宋体" panose="02010600030101010101" pitchFamily="2" charset="-122"/>
              </a:rPr>
              <a:t>Softmax</a:t>
            </a:r>
            <a:r>
              <a:rPr lang="zh-CN" altLang="zh-CN" sz="2200" kern="100" dirty="0">
                <a:solidFill>
                  <a:srgbClr val="000000"/>
                </a:solidFill>
                <a:cs typeface="宋体" panose="02010600030101010101" pitchFamily="2" charset="-122"/>
              </a:rPr>
              <a:t>输出结果，图像为字符</a:t>
            </a:r>
            <a:r>
              <a:rPr lang="en-US" altLang="zh-CN" sz="2200" kern="100" dirty="0">
                <a:solidFill>
                  <a:srgbClr val="000000"/>
                </a:solidFill>
                <a:cs typeface="宋体" panose="02010600030101010101" pitchFamily="2" charset="-122"/>
              </a:rPr>
              <a:t>0</a:t>
            </a:r>
            <a:r>
              <a:rPr lang="zh-CN" altLang="zh-CN" sz="2200" kern="100" dirty="0">
                <a:solidFill>
                  <a:srgbClr val="000000"/>
                </a:solidFill>
                <a:cs typeface="宋体" panose="02010600030101010101" pitchFamily="2" charset="-122"/>
              </a:rPr>
              <a:t>的概率为</a:t>
            </a:r>
            <a:r>
              <a:rPr lang="en-US" altLang="zh-CN" sz="2200" kern="100" dirty="0">
                <a:solidFill>
                  <a:srgbClr val="000000"/>
                </a:solidFill>
                <a:cs typeface="宋体" panose="02010600030101010101" pitchFamily="2" charset="-122"/>
              </a:rPr>
              <a:t>0.9042</a:t>
            </a:r>
            <a:r>
              <a:rPr lang="zh-CN" altLang="zh-CN" sz="2200" kern="100" dirty="0">
                <a:solidFill>
                  <a:srgbClr val="000000"/>
                </a:solidFill>
                <a:cs typeface="宋体" panose="02010600030101010101" pitchFamily="2" charset="-122"/>
              </a:rPr>
              <a:t>，大于为图像为</a:t>
            </a:r>
            <a:r>
              <a:rPr lang="en-US" altLang="zh-CN" sz="2200" kern="100" dirty="0">
                <a:solidFill>
                  <a:srgbClr val="000000"/>
                </a:solidFill>
                <a:cs typeface="宋体" panose="02010600030101010101" pitchFamily="2" charset="-122"/>
              </a:rPr>
              <a:t>1</a:t>
            </a:r>
            <a:r>
              <a:rPr lang="zh-CN" altLang="zh-CN" sz="2200" kern="100" dirty="0">
                <a:solidFill>
                  <a:srgbClr val="000000"/>
                </a:solidFill>
                <a:cs typeface="宋体" panose="02010600030101010101" pitchFamily="2" charset="-122"/>
              </a:rPr>
              <a:t>的概率，则测试结果为字符</a:t>
            </a:r>
            <a:r>
              <a:rPr lang="en-US" altLang="zh-CN" sz="2200" kern="100" dirty="0">
                <a:solidFill>
                  <a:srgbClr val="000000"/>
                </a:solidFill>
                <a:cs typeface="宋体" panose="02010600030101010101" pitchFamily="2" charset="-122"/>
              </a:rPr>
              <a:t>0</a:t>
            </a:r>
            <a:r>
              <a:rPr lang="zh-CN" altLang="zh-CN" sz="2200" kern="100" dirty="0">
                <a:solidFill>
                  <a:srgbClr val="000000"/>
                </a:solidFill>
                <a:cs typeface="宋体" panose="02010600030101010101" pitchFamily="2" charset="-122"/>
              </a:rPr>
              <a:t>，分类正确。</a:t>
            </a:r>
            <a:endParaRPr lang="zh-CN" altLang="zh-CN" sz="2200" kern="100" dirty="0">
              <a:cs typeface="Times New Roman" panose="02020603050405020304" pitchFamily="18" charset="0"/>
            </a:endParaRPr>
          </a:p>
        </p:txBody>
      </p:sp>
      <p:sp>
        <p:nvSpPr>
          <p:cNvPr id="13" name="标题 1">
            <a:extLst>
              <a:ext uri="{FF2B5EF4-FFF2-40B4-BE49-F238E27FC236}">
                <a16:creationId xmlns:a16="http://schemas.microsoft.com/office/drawing/2014/main" id="{95B68B7C-4265-F3F1-0D47-8231B23F2673}"/>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案例：多分类卷积神经网络结构</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A73F86AC-0644-9064-4564-A438FFED1018}"/>
              </a:ext>
            </a:extLst>
          </p:cNvPr>
          <p:cNvSpPr txBox="1"/>
          <p:nvPr/>
        </p:nvSpPr>
        <p:spPr>
          <a:xfrm>
            <a:off x="710427" y="1555270"/>
            <a:ext cx="4886810" cy="1000980"/>
          </a:xfrm>
          <a:prstGeom prst="rect">
            <a:avLst/>
          </a:prstGeom>
          <a:noFill/>
          <a:ln w="9525">
            <a:noFill/>
          </a:ln>
        </p:spPr>
        <p:txBody>
          <a:bodyPr wrap="square">
            <a:spAutoFit/>
          </a:bodyPr>
          <a:lstStyle/>
          <a:p>
            <a:pPr algn="just">
              <a:lnSpc>
                <a:spcPct val="130000"/>
              </a:lnSpc>
            </a:pPr>
            <a:r>
              <a:rPr lang="zh-CN" altLang="en-US" sz="2400" dirty="0">
                <a:solidFill>
                  <a:srgbClr val="000000"/>
                </a:solidFill>
                <a:cs typeface="+mn-ea"/>
                <a:sym typeface="+mn-lt"/>
              </a:rPr>
              <a:t>（</a:t>
            </a:r>
            <a:r>
              <a:rPr lang="en-US" altLang="zh-CN" sz="2400" dirty="0">
                <a:solidFill>
                  <a:srgbClr val="000000"/>
                </a:solidFill>
                <a:cs typeface="+mn-ea"/>
                <a:sym typeface="+mn-lt"/>
              </a:rPr>
              <a:t>2</a:t>
            </a:r>
            <a:r>
              <a:rPr lang="zh-CN" altLang="en-US" sz="2400" dirty="0">
                <a:solidFill>
                  <a:srgbClr val="000000"/>
                </a:solidFill>
                <a:cs typeface="+mn-ea"/>
                <a:sym typeface="+mn-lt"/>
              </a:rPr>
              <a:t>）训练过程</a:t>
            </a:r>
            <a:endParaRPr lang="en-US" altLang="zh-CN" sz="2400" dirty="0">
              <a:solidFill>
                <a:srgbClr val="000000"/>
              </a:solidFill>
            </a:endParaRPr>
          </a:p>
          <a:p>
            <a:pPr algn="just">
              <a:lnSpc>
                <a:spcPct val="130000"/>
              </a:lnSpc>
            </a:pPr>
            <a:r>
              <a:rPr lang="zh-CN" altLang="en-US" sz="2400" dirty="0">
                <a:solidFill>
                  <a:srgbClr val="000000"/>
                </a:solidFill>
              </a:rPr>
              <a:t>       </a:t>
            </a:r>
            <a:r>
              <a:rPr lang="en-US" altLang="zh-CN" sz="2400" dirty="0">
                <a:solidFill>
                  <a:srgbClr val="000000"/>
                </a:solidFill>
              </a:rPr>
              <a:t>5</a:t>
            </a:r>
            <a:r>
              <a:rPr lang="zh-CN" altLang="en-US" sz="2400" dirty="0">
                <a:solidFill>
                  <a:srgbClr val="000000"/>
                </a:solidFill>
              </a:rPr>
              <a:t>）训练好的模型</a:t>
            </a:r>
            <a:endParaRPr lang="en-US" altLang="zh-CN" sz="2400" dirty="0">
              <a:solidFill>
                <a:srgbClr val="000000"/>
              </a:solidFill>
            </a:endParaRPr>
          </a:p>
        </p:txBody>
      </p:sp>
      <p:sp>
        <p:nvSpPr>
          <p:cNvPr id="15" name="TextBox 2">
            <a:extLst>
              <a:ext uri="{FF2B5EF4-FFF2-40B4-BE49-F238E27FC236}">
                <a16:creationId xmlns:a16="http://schemas.microsoft.com/office/drawing/2014/main" id="{4278668A-87F3-D505-F917-ABE658E214B2}"/>
              </a:ext>
            </a:extLst>
          </p:cNvPr>
          <p:cNvSpPr txBox="1"/>
          <p:nvPr/>
        </p:nvSpPr>
        <p:spPr>
          <a:xfrm>
            <a:off x="471053" y="867989"/>
            <a:ext cx="7128000" cy="656846"/>
          </a:xfrm>
          <a:prstGeom prst="rect">
            <a:avLst/>
          </a:prstGeom>
          <a:noFill/>
        </p:spPr>
        <p:txBody>
          <a:bodyPr wrap="square" rtlCol="0">
            <a:spAutoFit/>
          </a:bodyPr>
          <a:lstStyle/>
          <a:p>
            <a:pPr marL="539750" lvl="1" indent="-449263">
              <a:lnSpc>
                <a:spcPct val="150000"/>
              </a:lnSpc>
              <a:spcAft>
                <a:spcPts val="450"/>
              </a:spcAft>
              <a:buFont typeface="Wingdings" panose="05000000000000000000" pitchFamily="2" charset="2"/>
              <a:buChar char="Ø"/>
            </a:pPr>
            <a:r>
              <a:rPr lang="zh-CN" altLang="en-US" sz="2800" dirty="0">
                <a:solidFill>
                  <a:srgbClr val="FF0000"/>
                </a:solidFill>
                <a:cs typeface="+mn-ea"/>
                <a:sym typeface="+mn-lt"/>
              </a:rPr>
              <a:t>识别</a:t>
            </a:r>
            <a:r>
              <a:rPr lang="en-US" altLang="zh-CN" sz="2800" dirty="0">
                <a:solidFill>
                  <a:srgbClr val="FF0000"/>
                </a:solidFill>
                <a:cs typeface="+mn-ea"/>
                <a:sym typeface="+mn-lt"/>
              </a:rPr>
              <a:t>0</a:t>
            </a:r>
            <a:r>
              <a:rPr lang="zh-CN" altLang="en-US" sz="2800" dirty="0">
                <a:solidFill>
                  <a:srgbClr val="FF0000"/>
                </a:solidFill>
                <a:cs typeface="+mn-ea"/>
                <a:sym typeface="+mn-lt"/>
              </a:rPr>
              <a:t>和</a:t>
            </a:r>
            <a:r>
              <a:rPr lang="en-US" altLang="zh-CN" sz="2800" dirty="0">
                <a:solidFill>
                  <a:srgbClr val="FF0000"/>
                </a:solidFill>
                <a:cs typeface="+mn-ea"/>
                <a:sym typeface="+mn-lt"/>
              </a:rPr>
              <a:t>1</a:t>
            </a:r>
            <a:r>
              <a:rPr lang="zh-CN" altLang="en-US" sz="2800" dirty="0">
                <a:solidFill>
                  <a:srgbClr val="FF0000"/>
                </a:solidFill>
                <a:cs typeface="+mn-ea"/>
                <a:sym typeface="+mn-lt"/>
              </a:rPr>
              <a:t>数字的图像案例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750"/>
                                        <p:tgtEl>
                                          <p:spTgt spid="11">
                                            <p:txEl>
                                              <p:pRg st="1" end="1"/>
                                            </p:txEl>
                                          </p:spTgt>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75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4294967295"/>
          </p:nvPr>
        </p:nvSpPr>
        <p:spPr bwMode="auto">
          <a:xfrm>
            <a:off x="8101012" y="6405564"/>
            <a:ext cx="1042988" cy="365125"/>
          </a:xfrm>
          <a:noFill/>
          <a:ln>
            <a:miter lim="800000"/>
          </a:ln>
        </p:spPr>
        <p:txBody>
          <a:bodyPr wrap="square" numCol="1" anchorCtr="0" compatLnSpc="1"/>
          <a:lstStyle/>
          <a:p>
            <a:pPr fontAlgn="base">
              <a:spcBef>
                <a:spcPct val="0"/>
              </a:spcBef>
              <a:spcAft>
                <a:spcPct val="0"/>
              </a:spcAft>
            </a:pPr>
            <a:fld id="{00B9CEA9-E79C-4539-B840-078EEF7491D6}" type="slidenum">
              <a:rPr lang="zh-CN" altLang="en-US">
                <a:cs typeface="+mn-ea"/>
                <a:sym typeface="+mn-lt"/>
              </a:rPr>
              <a:t>53</a:t>
            </a:fld>
            <a:endParaRPr lang="zh-CN" altLang="en-US">
              <a:cs typeface="+mn-ea"/>
              <a:sym typeface="+mn-lt"/>
            </a:endParaRPr>
          </a:p>
        </p:txBody>
      </p:sp>
      <p:sp>
        <p:nvSpPr>
          <p:cNvPr id="100" name="文本框 99"/>
          <p:cNvSpPr txBox="1"/>
          <p:nvPr/>
        </p:nvSpPr>
        <p:spPr>
          <a:xfrm>
            <a:off x="533400" y="4133874"/>
            <a:ext cx="7941813" cy="1961243"/>
          </a:xfrm>
          <a:prstGeom prst="rect">
            <a:avLst/>
          </a:prstGeom>
          <a:noFill/>
          <a:ln w="9525">
            <a:noFill/>
          </a:ln>
        </p:spPr>
        <p:txBody>
          <a:bodyPr wrap="square">
            <a:spAutoFit/>
          </a:bodyPr>
          <a:lstStyle/>
          <a:p>
            <a:pPr marL="342900" indent="-342900" algn="just">
              <a:lnSpc>
                <a:spcPct val="130000"/>
              </a:lnSpc>
              <a:buFont typeface="Wingdings" panose="05000000000000000000" pitchFamily="2" charset="2"/>
              <a:buChar char="Ø"/>
            </a:pPr>
            <a:r>
              <a:rPr lang="en-US" altLang="zh-CN" sz="2400" kern="100" dirty="0">
                <a:solidFill>
                  <a:srgbClr val="000000"/>
                </a:solidFill>
                <a:cs typeface="宋体" panose="02010600030101010101" pitchFamily="2" charset="-122"/>
              </a:rPr>
              <a:t>Yann </a:t>
            </a:r>
            <a:r>
              <a:rPr lang="en-US" altLang="zh-CN" sz="2400" kern="100" dirty="0" err="1">
                <a:solidFill>
                  <a:srgbClr val="000000"/>
                </a:solidFill>
                <a:cs typeface="宋体" panose="02010600030101010101" pitchFamily="2" charset="-122"/>
              </a:rPr>
              <a:t>LeCun</a:t>
            </a:r>
            <a:r>
              <a:rPr lang="zh-CN" altLang="zh-CN" sz="2400" kern="100" dirty="0">
                <a:solidFill>
                  <a:srgbClr val="000000"/>
                </a:solidFill>
                <a:cs typeface="宋体" panose="02010600030101010101" pitchFamily="2" charset="-122"/>
              </a:rPr>
              <a:t>在</a:t>
            </a:r>
            <a:r>
              <a:rPr lang="en-US" altLang="zh-CN" sz="2400" kern="100" dirty="0">
                <a:solidFill>
                  <a:srgbClr val="000000"/>
                </a:solidFill>
                <a:cs typeface="宋体" panose="02010600030101010101" pitchFamily="2" charset="-122"/>
              </a:rPr>
              <a:t>1998</a:t>
            </a:r>
            <a:r>
              <a:rPr lang="zh-CN" altLang="zh-CN" sz="2400" kern="100" dirty="0">
                <a:solidFill>
                  <a:srgbClr val="000000"/>
                </a:solidFill>
                <a:cs typeface="宋体" panose="02010600030101010101" pitchFamily="2" charset="-122"/>
              </a:rPr>
              <a:t>年提出用于文字识别的</a:t>
            </a:r>
            <a:r>
              <a:rPr lang="en-US" altLang="zh-CN" sz="2400" kern="100" dirty="0">
                <a:solidFill>
                  <a:srgbClr val="000000"/>
                </a:solidFill>
                <a:cs typeface="宋体" panose="02010600030101010101" pitchFamily="2" charset="-122"/>
              </a:rPr>
              <a:t>LeNet-5</a:t>
            </a:r>
            <a:r>
              <a:rPr lang="zh-CN" altLang="zh-CN" sz="2400" kern="100" dirty="0">
                <a:solidFill>
                  <a:srgbClr val="000000"/>
                </a:solidFill>
                <a:cs typeface="宋体" panose="02010600030101010101" pitchFamily="2" charset="-122"/>
              </a:rPr>
              <a:t>模型是非常经典的模型，它是第一个成功大规模应用的卷积神经网络，在</a:t>
            </a:r>
            <a:r>
              <a:rPr lang="en-US" altLang="zh-CN" sz="2400" kern="100" dirty="0">
                <a:solidFill>
                  <a:srgbClr val="000000"/>
                </a:solidFill>
                <a:cs typeface="宋体" panose="02010600030101010101" pitchFamily="2" charset="-122"/>
              </a:rPr>
              <a:t>MNIST</a:t>
            </a:r>
            <a:r>
              <a:rPr lang="zh-CN" altLang="zh-CN" sz="2400" kern="100" dirty="0">
                <a:solidFill>
                  <a:srgbClr val="000000"/>
                </a:solidFill>
                <a:cs typeface="宋体" panose="02010600030101010101" pitchFamily="2" charset="-122"/>
              </a:rPr>
              <a:t>数据集中的正确率可以高达</a:t>
            </a:r>
            <a:r>
              <a:rPr lang="en-US" altLang="zh-CN" sz="2400" kern="100" dirty="0">
                <a:solidFill>
                  <a:srgbClr val="000000"/>
                </a:solidFill>
                <a:cs typeface="宋体" panose="02010600030101010101" pitchFamily="2" charset="-122"/>
              </a:rPr>
              <a:t>99.2%</a:t>
            </a:r>
            <a:r>
              <a:rPr lang="zh-CN" altLang="zh-CN" sz="2400" kern="100" dirty="0">
                <a:solidFill>
                  <a:srgbClr val="000000"/>
                </a:solidFill>
                <a:cs typeface="宋体" panose="02010600030101010101" pitchFamily="2" charset="-122"/>
              </a:rPr>
              <a:t>，其网络结构如图所示。</a:t>
            </a:r>
            <a:endParaRPr lang="zh-CN" altLang="zh-CN" sz="2400" kern="100" dirty="0">
              <a:cs typeface="Times New Roman" panose="02020603050405020304" pitchFamily="18" charset="0"/>
            </a:endParaRPr>
          </a:p>
        </p:txBody>
      </p:sp>
      <p:sp>
        <p:nvSpPr>
          <p:cNvPr id="7" name="标题 1">
            <a:extLst>
              <a:ext uri="{FF2B5EF4-FFF2-40B4-BE49-F238E27FC236}">
                <a16:creationId xmlns:a16="http://schemas.microsoft.com/office/drawing/2014/main" id="{BA290435-F687-F030-1448-3A107105336A}"/>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经典卷积神经网络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LeNet-5</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模型</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pic>
        <p:nvPicPr>
          <p:cNvPr id="5122" name="Picture 2" descr="img">
            <a:extLst>
              <a:ext uri="{FF2B5EF4-FFF2-40B4-BE49-F238E27FC236}">
                <a16:creationId xmlns:a16="http://schemas.microsoft.com/office/drawing/2014/main" id="{525A3961-F1B3-50DD-54B8-4102B25792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025"/>
          <a:stretch/>
        </p:blipFill>
        <p:spPr bwMode="auto">
          <a:xfrm>
            <a:off x="533400" y="992120"/>
            <a:ext cx="8214484" cy="3004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33399" y="998245"/>
            <a:ext cx="8048367" cy="5490799"/>
          </a:xfrm>
          <a:prstGeom prst="rect">
            <a:avLst/>
          </a:prstGeom>
          <a:noFill/>
          <a:ln w="9525">
            <a:noFill/>
          </a:ln>
        </p:spPr>
        <p:txBody>
          <a:bodyPr wrap="square">
            <a:spAutoFit/>
          </a:bodyPr>
          <a:lstStyle/>
          <a:p>
            <a:pPr marL="342900" indent="-342900" algn="just">
              <a:lnSpc>
                <a:spcPct val="130000"/>
              </a:lnSpc>
              <a:buFont typeface="Wingdings" panose="05000000000000000000" pitchFamily="2" charset="2"/>
              <a:buChar char="Ø"/>
            </a:pPr>
            <a:r>
              <a:rPr lang="en-US" altLang="zh-CN" sz="2400" kern="100" dirty="0">
                <a:solidFill>
                  <a:srgbClr val="000000"/>
                </a:solidFill>
                <a:cs typeface="宋体" panose="02010600030101010101" pitchFamily="2" charset="-122"/>
              </a:rPr>
              <a:t>LeNet-5</a:t>
            </a:r>
            <a:r>
              <a:rPr lang="zh-CN" altLang="zh-CN" sz="2400" kern="100" dirty="0">
                <a:solidFill>
                  <a:srgbClr val="000000"/>
                </a:solidFill>
                <a:cs typeface="宋体" panose="02010600030101010101" pitchFamily="2" charset="-122"/>
              </a:rPr>
              <a:t>卷积神经网络模型一共有</a:t>
            </a:r>
            <a:r>
              <a:rPr lang="en-US" altLang="zh-CN" sz="2400" kern="100" dirty="0">
                <a:solidFill>
                  <a:srgbClr val="000000"/>
                </a:solidFill>
                <a:cs typeface="宋体" panose="02010600030101010101" pitchFamily="2" charset="-122"/>
              </a:rPr>
              <a:t>7</a:t>
            </a:r>
            <a:r>
              <a:rPr lang="zh-CN" altLang="zh-CN" sz="2400" kern="100" dirty="0">
                <a:solidFill>
                  <a:srgbClr val="000000"/>
                </a:solidFill>
                <a:cs typeface="宋体" panose="02010600030101010101" pitchFamily="2" charset="-122"/>
              </a:rPr>
              <a:t>层，包含卷积层，池化层（下采样层），全连接层等</a:t>
            </a:r>
            <a:r>
              <a:rPr lang="zh-CN" altLang="en-US" sz="2400" kern="100" dirty="0">
                <a:solidFill>
                  <a:srgbClr val="000000"/>
                </a:solidFill>
                <a:cs typeface="宋体" panose="02010600030101010101" pitchFamily="2" charset="-122"/>
              </a:rPr>
              <a:t>。</a:t>
            </a:r>
            <a:endParaRPr lang="en-US" altLang="zh-CN" sz="2400" kern="100" dirty="0">
              <a:solidFill>
                <a:srgbClr val="000000"/>
              </a:solidFill>
              <a:cs typeface="宋体" panose="02010600030101010101" pitchFamily="2" charset="-122"/>
            </a:endParaRPr>
          </a:p>
          <a:p>
            <a:pPr marL="342900" indent="-342900" algn="just">
              <a:lnSpc>
                <a:spcPct val="130000"/>
              </a:lnSpc>
              <a:buFont typeface="Wingdings" panose="05000000000000000000" pitchFamily="2" charset="2"/>
              <a:buChar char="Ø"/>
            </a:pPr>
            <a:r>
              <a:rPr lang="zh-CN" altLang="en-US" sz="2400" kern="100" dirty="0">
                <a:solidFill>
                  <a:srgbClr val="000000"/>
                </a:solidFill>
                <a:cs typeface="Times New Roman" panose="02020603050405020304" pitchFamily="18" charset="0"/>
              </a:rPr>
              <a:t>以手写数字识别案例来看：</a:t>
            </a:r>
            <a:endParaRPr lang="en-US" altLang="zh-CN" sz="2400" kern="100" dirty="0">
              <a:solidFill>
                <a:srgbClr val="000000"/>
              </a:solidFill>
              <a:cs typeface="Times New Roman" panose="02020603050405020304" pitchFamily="18" charset="0"/>
            </a:endParaRPr>
          </a:p>
          <a:p>
            <a:pPr marL="539750" indent="-360363" algn="just">
              <a:lnSpc>
                <a:spcPct val="130000"/>
              </a:lnSpc>
              <a:buFont typeface="Arial" panose="020B0604020202020204" pitchFamily="34" charset="0"/>
              <a:buChar char="•"/>
            </a:pPr>
            <a:r>
              <a:rPr lang="zh-CN" altLang="zh-CN" sz="2000" kern="100" dirty="0">
                <a:solidFill>
                  <a:srgbClr val="000000"/>
                </a:solidFill>
                <a:cs typeface="宋体" panose="02010600030101010101" pitchFamily="2" charset="-122"/>
              </a:rPr>
              <a:t>第</a:t>
            </a:r>
            <a:r>
              <a:rPr lang="en-US" altLang="zh-CN" sz="2000" kern="100" dirty="0">
                <a:solidFill>
                  <a:srgbClr val="000000"/>
                </a:solidFill>
                <a:cs typeface="宋体" panose="02010600030101010101" pitchFamily="2" charset="-122"/>
              </a:rPr>
              <a:t>1</a:t>
            </a:r>
            <a:r>
              <a:rPr lang="zh-CN" altLang="zh-CN" sz="2000" kern="100" dirty="0">
                <a:solidFill>
                  <a:srgbClr val="000000"/>
                </a:solidFill>
                <a:cs typeface="宋体" panose="02010600030101010101" pitchFamily="2" charset="-122"/>
              </a:rPr>
              <a:t>层</a:t>
            </a:r>
            <a:r>
              <a:rPr lang="en-US" altLang="zh-CN" sz="2000" kern="100" dirty="0">
                <a:solidFill>
                  <a:srgbClr val="000000"/>
                </a:solidFill>
                <a:cs typeface="宋体" panose="02010600030101010101" pitchFamily="2" charset="-122"/>
              </a:rPr>
              <a:t>C1</a:t>
            </a:r>
            <a:r>
              <a:rPr lang="zh-CN" altLang="zh-CN" sz="2000" kern="100" dirty="0">
                <a:solidFill>
                  <a:srgbClr val="000000"/>
                </a:solidFill>
                <a:cs typeface="宋体" panose="02010600030101010101" pitchFamily="2" charset="-122"/>
              </a:rPr>
              <a:t>是卷积层</a:t>
            </a:r>
            <a:r>
              <a:rPr lang="en-US" altLang="zh-CN" sz="2000" kern="100" dirty="0">
                <a:solidFill>
                  <a:srgbClr val="000000"/>
                </a:solidFill>
                <a:cs typeface="宋体" panose="02010600030101010101" pitchFamily="2" charset="-122"/>
              </a:rPr>
              <a:t>,</a:t>
            </a:r>
            <a:r>
              <a:rPr lang="zh-CN" altLang="zh-CN" sz="2000" kern="100" dirty="0">
                <a:solidFill>
                  <a:srgbClr val="000000"/>
                </a:solidFill>
                <a:cs typeface="宋体" panose="02010600030101010101" pitchFamily="2" charset="-122"/>
              </a:rPr>
              <a:t>分别采用了</a:t>
            </a:r>
            <a:r>
              <a:rPr lang="en-US" altLang="zh-CN" sz="2000" kern="100" dirty="0">
                <a:solidFill>
                  <a:srgbClr val="000000"/>
                </a:solidFill>
                <a:cs typeface="宋体" panose="02010600030101010101" pitchFamily="2" charset="-122"/>
              </a:rPr>
              <a:t>6</a:t>
            </a:r>
            <a:r>
              <a:rPr lang="zh-CN" altLang="zh-CN" sz="2000" kern="100" dirty="0">
                <a:solidFill>
                  <a:srgbClr val="000000"/>
                </a:solidFill>
                <a:cs typeface="宋体" panose="02010600030101010101" pitchFamily="2" charset="-122"/>
              </a:rPr>
              <a:t>个不同的卷积核，每个卷积核尺寸均为</a:t>
            </a:r>
            <a:r>
              <a:rPr lang="en-US" altLang="zh-CN" sz="2000" kern="100" dirty="0">
                <a:solidFill>
                  <a:srgbClr val="000000"/>
                </a:solidFill>
                <a:cs typeface="宋体" panose="02010600030101010101" pitchFamily="2" charset="-122"/>
              </a:rPr>
              <a:t>5*5</a:t>
            </a:r>
            <a:r>
              <a:rPr lang="zh-CN" altLang="en-US" sz="2000" kern="100" dirty="0">
                <a:solidFill>
                  <a:srgbClr val="000000"/>
                </a:solidFill>
                <a:cs typeface="宋体" panose="02010600030101010101" pitchFamily="2" charset="-122"/>
              </a:rPr>
              <a:t>。</a:t>
            </a:r>
            <a:endParaRPr lang="en-US" altLang="zh-CN" sz="2000" kern="100" dirty="0">
              <a:solidFill>
                <a:srgbClr val="000000"/>
              </a:solidFill>
              <a:cs typeface="Times New Roman" panose="02020603050405020304" pitchFamily="18" charset="0"/>
            </a:endParaRPr>
          </a:p>
          <a:p>
            <a:pPr marL="539750" indent="-360363" algn="just">
              <a:lnSpc>
                <a:spcPct val="130000"/>
              </a:lnSpc>
              <a:buFont typeface="Arial" panose="020B0604020202020204" pitchFamily="34" charset="0"/>
              <a:buChar char="•"/>
            </a:pPr>
            <a:r>
              <a:rPr lang="zh-CN" altLang="zh-CN" sz="2000" kern="100" dirty="0">
                <a:solidFill>
                  <a:srgbClr val="000000"/>
                </a:solidFill>
                <a:cs typeface="宋体" panose="02010600030101010101" pitchFamily="2" charset="-122"/>
              </a:rPr>
              <a:t>第</a:t>
            </a:r>
            <a:r>
              <a:rPr lang="en-US" altLang="zh-CN" sz="2000" kern="100" dirty="0">
                <a:solidFill>
                  <a:srgbClr val="000000"/>
                </a:solidFill>
                <a:cs typeface="宋体" panose="02010600030101010101" pitchFamily="2" charset="-122"/>
              </a:rPr>
              <a:t>2</a:t>
            </a:r>
            <a:r>
              <a:rPr lang="zh-CN" altLang="zh-CN" sz="2000" kern="100" dirty="0">
                <a:solidFill>
                  <a:srgbClr val="000000"/>
                </a:solidFill>
                <a:cs typeface="宋体" panose="02010600030101010101" pitchFamily="2" charset="-122"/>
              </a:rPr>
              <a:t>层</a:t>
            </a:r>
            <a:r>
              <a:rPr lang="en-US" altLang="zh-CN" sz="2000" kern="100" dirty="0">
                <a:solidFill>
                  <a:srgbClr val="000000"/>
                </a:solidFill>
                <a:cs typeface="宋体" panose="02010600030101010101" pitchFamily="2" charset="-122"/>
              </a:rPr>
              <a:t>S2</a:t>
            </a:r>
            <a:r>
              <a:rPr lang="zh-CN" altLang="zh-CN" sz="2000" kern="100" dirty="0">
                <a:solidFill>
                  <a:srgbClr val="000000"/>
                </a:solidFill>
                <a:cs typeface="宋体" panose="02010600030101010101" pitchFamily="2" charset="-122"/>
              </a:rPr>
              <a:t>是一个</a:t>
            </a:r>
            <a:r>
              <a:rPr lang="en-US" altLang="zh-CN" sz="2000" kern="100" dirty="0">
                <a:solidFill>
                  <a:srgbClr val="000000"/>
                </a:solidFill>
                <a:cs typeface="宋体" panose="02010600030101010101" pitchFamily="2" charset="-122"/>
              </a:rPr>
              <a:t>2*2</a:t>
            </a:r>
            <a:r>
              <a:rPr lang="zh-CN" altLang="zh-CN" sz="2000" kern="100" dirty="0">
                <a:solidFill>
                  <a:srgbClr val="000000"/>
                </a:solidFill>
                <a:cs typeface="宋体" panose="02010600030101010101" pitchFamily="2" charset="-122"/>
              </a:rPr>
              <a:t>的池化层，对</a:t>
            </a:r>
            <a:r>
              <a:rPr lang="en-US" altLang="zh-CN" sz="2000" kern="100" dirty="0">
                <a:solidFill>
                  <a:srgbClr val="000000"/>
                </a:solidFill>
                <a:cs typeface="宋体" panose="02010600030101010101" pitchFamily="2" charset="-122"/>
              </a:rPr>
              <a:t>6</a:t>
            </a:r>
            <a:r>
              <a:rPr lang="zh-CN" altLang="zh-CN" sz="2000" kern="100" dirty="0">
                <a:solidFill>
                  <a:srgbClr val="000000"/>
                </a:solidFill>
                <a:cs typeface="宋体" panose="02010600030101010101" pitchFamily="2" charset="-122"/>
              </a:rPr>
              <a:t>个特征图分别池化得到</a:t>
            </a:r>
            <a:r>
              <a:rPr lang="en-US" altLang="zh-CN" sz="2000" kern="100" dirty="0">
                <a:solidFill>
                  <a:srgbClr val="000000"/>
                </a:solidFill>
                <a:cs typeface="宋体" panose="02010600030101010101" pitchFamily="2" charset="-122"/>
              </a:rPr>
              <a:t>6</a:t>
            </a:r>
            <a:r>
              <a:rPr lang="zh-CN" altLang="zh-CN" sz="2000" kern="100" dirty="0">
                <a:solidFill>
                  <a:srgbClr val="000000"/>
                </a:solidFill>
                <a:cs typeface="宋体" panose="02010600030101010101" pitchFamily="2" charset="-122"/>
              </a:rPr>
              <a:t>个</a:t>
            </a:r>
            <a:r>
              <a:rPr lang="en-US" altLang="zh-CN" sz="2000" kern="100" dirty="0">
                <a:solidFill>
                  <a:srgbClr val="000000"/>
                </a:solidFill>
                <a:cs typeface="宋体" panose="02010600030101010101" pitchFamily="2" charset="-122"/>
              </a:rPr>
              <a:t>14*14</a:t>
            </a:r>
            <a:r>
              <a:rPr lang="zh-CN" altLang="zh-CN" sz="2000" kern="100" dirty="0">
                <a:solidFill>
                  <a:srgbClr val="000000"/>
                </a:solidFill>
                <a:cs typeface="宋体" panose="02010600030101010101" pitchFamily="2" charset="-122"/>
              </a:rPr>
              <a:t>的特征图。</a:t>
            </a:r>
            <a:endParaRPr lang="en-US" altLang="zh-CN" sz="2000" kern="100" dirty="0">
              <a:solidFill>
                <a:srgbClr val="000000"/>
              </a:solidFill>
              <a:cs typeface="宋体" panose="02010600030101010101" pitchFamily="2" charset="-122"/>
            </a:endParaRPr>
          </a:p>
          <a:p>
            <a:pPr marL="539750" indent="-360363" algn="just">
              <a:lnSpc>
                <a:spcPct val="130000"/>
              </a:lnSpc>
              <a:buFont typeface="Arial" panose="020B0604020202020204" pitchFamily="34" charset="0"/>
              <a:buChar char="•"/>
            </a:pPr>
            <a:r>
              <a:rPr lang="zh-CN" altLang="zh-CN" sz="2000" kern="100" dirty="0">
                <a:solidFill>
                  <a:srgbClr val="000000"/>
                </a:solidFill>
                <a:cs typeface="宋体" panose="02010600030101010101" pitchFamily="2" charset="-122"/>
              </a:rPr>
              <a:t>第</a:t>
            </a:r>
            <a:r>
              <a:rPr lang="en-US" altLang="zh-CN" sz="2000" kern="100" dirty="0">
                <a:solidFill>
                  <a:srgbClr val="000000"/>
                </a:solidFill>
                <a:cs typeface="宋体" panose="02010600030101010101" pitchFamily="2" charset="-122"/>
              </a:rPr>
              <a:t>3</a:t>
            </a:r>
            <a:r>
              <a:rPr lang="zh-CN" altLang="zh-CN" sz="2000" kern="100" dirty="0">
                <a:solidFill>
                  <a:srgbClr val="000000"/>
                </a:solidFill>
                <a:cs typeface="宋体" panose="02010600030101010101" pitchFamily="2" charset="-122"/>
              </a:rPr>
              <a:t>层</a:t>
            </a:r>
            <a:r>
              <a:rPr lang="en-US" altLang="zh-CN" sz="2000" kern="100" dirty="0">
                <a:solidFill>
                  <a:srgbClr val="000000"/>
                </a:solidFill>
                <a:cs typeface="宋体" panose="02010600030101010101" pitchFamily="2" charset="-122"/>
              </a:rPr>
              <a:t>C3</a:t>
            </a:r>
            <a:r>
              <a:rPr lang="zh-CN" altLang="zh-CN" sz="2000" kern="100" dirty="0">
                <a:solidFill>
                  <a:srgbClr val="000000"/>
                </a:solidFill>
                <a:cs typeface="宋体" panose="02010600030101010101" pitchFamily="2" charset="-122"/>
              </a:rPr>
              <a:t>是一个卷积层，这次采用了</a:t>
            </a:r>
            <a:r>
              <a:rPr lang="en-US" altLang="zh-CN" sz="2000" kern="100" dirty="0">
                <a:solidFill>
                  <a:srgbClr val="000000"/>
                </a:solidFill>
                <a:cs typeface="宋体" panose="02010600030101010101" pitchFamily="2" charset="-122"/>
              </a:rPr>
              <a:t>16</a:t>
            </a:r>
            <a:r>
              <a:rPr lang="zh-CN" altLang="zh-CN" sz="2000" kern="100" dirty="0">
                <a:solidFill>
                  <a:srgbClr val="000000"/>
                </a:solidFill>
                <a:cs typeface="宋体" panose="02010600030101010101" pitchFamily="2" charset="-122"/>
              </a:rPr>
              <a:t>个</a:t>
            </a:r>
            <a:r>
              <a:rPr lang="en-US" altLang="zh-CN" sz="2000" kern="100" dirty="0">
                <a:solidFill>
                  <a:srgbClr val="000000"/>
                </a:solidFill>
                <a:cs typeface="宋体" panose="02010600030101010101" pitchFamily="2" charset="-122"/>
              </a:rPr>
              <a:t>5*5</a:t>
            </a:r>
            <a:r>
              <a:rPr lang="zh-CN" altLang="zh-CN" sz="2000" kern="100" dirty="0">
                <a:solidFill>
                  <a:srgbClr val="000000"/>
                </a:solidFill>
                <a:cs typeface="宋体" panose="02010600030101010101" pitchFamily="2" charset="-122"/>
              </a:rPr>
              <a:t>的卷积核得到</a:t>
            </a:r>
            <a:r>
              <a:rPr lang="en-US" altLang="zh-CN" sz="2000" kern="100" dirty="0">
                <a:solidFill>
                  <a:srgbClr val="000000"/>
                </a:solidFill>
                <a:cs typeface="宋体" panose="02010600030101010101" pitchFamily="2" charset="-122"/>
              </a:rPr>
              <a:t>16</a:t>
            </a:r>
            <a:r>
              <a:rPr lang="zh-CN" altLang="zh-CN" sz="2000" kern="100" dirty="0">
                <a:solidFill>
                  <a:srgbClr val="000000"/>
                </a:solidFill>
                <a:cs typeface="宋体" panose="02010600030101010101" pitchFamily="2" charset="-122"/>
              </a:rPr>
              <a:t>个</a:t>
            </a:r>
            <a:r>
              <a:rPr lang="en-US" altLang="zh-CN" sz="2000" kern="100" dirty="0">
                <a:solidFill>
                  <a:srgbClr val="000000"/>
                </a:solidFill>
                <a:cs typeface="宋体" panose="02010600030101010101" pitchFamily="2" charset="-122"/>
              </a:rPr>
              <a:t>10*10</a:t>
            </a:r>
            <a:r>
              <a:rPr lang="zh-CN" altLang="zh-CN" sz="2000" kern="100" dirty="0">
                <a:solidFill>
                  <a:srgbClr val="000000"/>
                </a:solidFill>
                <a:cs typeface="宋体" panose="02010600030101010101" pitchFamily="2" charset="-122"/>
              </a:rPr>
              <a:t>的特征图</a:t>
            </a:r>
            <a:r>
              <a:rPr lang="zh-CN" altLang="en-US" sz="2000" kern="100" dirty="0">
                <a:solidFill>
                  <a:srgbClr val="000000"/>
                </a:solidFill>
                <a:cs typeface="宋体" panose="02010600030101010101" pitchFamily="2" charset="-122"/>
              </a:rPr>
              <a:t>。</a:t>
            </a:r>
            <a:endParaRPr lang="en-US" altLang="zh-CN" sz="2000" kern="100" dirty="0">
              <a:solidFill>
                <a:srgbClr val="000000"/>
              </a:solidFill>
              <a:cs typeface="宋体" panose="02010600030101010101" pitchFamily="2" charset="-122"/>
            </a:endParaRPr>
          </a:p>
          <a:p>
            <a:pPr marL="539750" indent="-360363" algn="just">
              <a:lnSpc>
                <a:spcPct val="130000"/>
              </a:lnSpc>
              <a:buFont typeface="Arial" panose="020B0604020202020204" pitchFamily="34" charset="0"/>
              <a:buChar char="•"/>
            </a:pPr>
            <a:r>
              <a:rPr lang="zh-CN" altLang="zh-CN" sz="2000" kern="100" dirty="0">
                <a:solidFill>
                  <a:srgbClr val="000000"/>
                </a:solidFill>
                <a:cs typeface="宋体" panose="02010600030101010101" pitchFamily="2" charset="-122"/>
              </a:rPr>
              <a:t>第</a:t>
            </a:r>
            <a:r>
              <a:rPr lang="en-US" altLang="zh-CN" sz="2000" kern="100" dirty="0">
                <a:solidFill>
                  <a:srgbClr val="000000"/>
                </a:solidFill>
                <a:cs typeface="宋体" panose="02010600030101010101" pitchFamily="2" charset="-122"/>
              </a:rPr>
              <a:t>4</a:t>
            </a:r>
            <a:r>
              <a:rPr lang="zh-CN" altLang="zh-CN" sz="2000" kern="100" dirty="0">
                <a:solidFill>
                  <a:srgbClr val="000000"/>
                </a:solidFill>
                <a:cs typeface="宋体" panose="02010600030101010101" pitchFamily="2" charset="-122"/>
              </a:rPr>
              <a:t>层</a:t>
            </a:r>
            <a:r>
              <a:rPr lang="en-US" altLang="zh-CN" sz="2000" kern="100" dirty="0">
                <a:solidFill>
                  <a:srgbClr val="000000"/>
                </a:solidFill>
                <a:cs typeface="宋体" panose="02010600030101010101" pitchFamily="2" charset="-122"/>
              </a:rPr>
              <a:t>S4</a:t>
            </a:r>
            <a:r>
              <a:rPr lang="zh-CN" altLang="zh-CN" sz="2000" kern="100" dirty="0">
                <a:solidFill>
                  <a:srgbClr val="000000"/>
                </a:solidFill>
                <a:cs typeface="宋体" panose="02010600030101010101" pitchFamily="2" charset="-122"/>
              </a:rPr>
              <a:t>是池化层，同样采用</a:t>
            </a:r>
            <a:r>
              <a:rPr lang="en-US" altLang="zh-CN" sz="2000" kern="100" dirty="0">
                <a:solidFill>
                  <a:srgbClr val="000000"/>
                </a:solidFill>
                <a:cs typeface="宋体" panose="02010600030101010101" pitchFamily="2" charset="-122"/>
              </a:rPr>
              <a:t>2*2</a:t>
            </a:r>
            <a:r>
              <a:rPr lang="zh-CN" altLang="zh-CN" sz="2000" kern="100" dirty="0">
                <a:solidFill>
                  <a:srgbClr val="000000"/>
                </a:solidFill>
                <a:cs typeface="宋体" panose="02010600030101010101" pitchFamily="2" charset="-122"/>
              </a:rPr>
              <a:t>的池化，对</a:t>
            </a:r>
            <a:r>
              <a:rPr lang="en-US" altLang="zh-CN" sz="2000" kern="100" dirty="0">
                <a:solidFill>
                  <a:srgbClr val="000000"/>
                </a:solidFill>
                <a:cs typeface="宋体" panose="02010600030101010101" pitchFamily="2" charset="-122"/>
              </a:rPr>
              <a:t>16</a:t>
            </a:r>
            <a:r>
              <a:rPr lang="zh-CN" altLang="zh-CN" sz="2000" kern="100" dirty="0">
                <a:solidFill>
                  <a:srgbClr val="000000"/>
                </a:solidFill>
                <a:cs typeface="宋体" panose="02010600030101010101" pitchFamily="2" charset="-122"/>
              </a:rPr>
              <a:t>个</a:t>
            </a:r>
            <a:r>
              <a:rPr lang="en-US" altLang="zh-CN" sz="2000" kern="100" dirty="0">
                <a:solidFill>
                  <a:srgbClr val="000000"/>
                </a:solidFill>
                <a:cs typeface="宋体" panose="02010600030101010101" pitchFamily="2" charset="-122"/>
              </a:rPr>
              <a:t>C3</a:t>
            </a:r>
            <a:r>
              <a:rPr lang="zh-CN" altLang="zh-CN" sz="2000" kern="100" dirty="0">
                <a:solidFill>
                  <a:srgbClr val="000000"/>
                </a:solidFill>
                <a:cs typeface="宋体" panose="02010600030101010101" pitchFamily="2" charset="-122"/>
              </a:rPr>
              <a:t>的特征图处理得到</a:t>
            </a:r>
            <a:r>
              <a:rPr lang="en-US" altLang="zh-CN" sz="2000" kern="100" dirty="0">
                <a:solidFill>
                  <a:srgbClr val="000000"/>
                </a:solidFill>
                <a:cs typeface="宋体" panose="02010600030101010101" pitchFamily="2" charset="-122"/>
              </a:rPr>
              <a:t>16</a:t>
            </a:r>
            <a:r>
              <a:rPr lang="zh-CN" altLang="zh-CN" sz="2000" kern="100" dirty="0">
                <a:solidFill>
                  <a:srgbClr val="000000"/>
                </a:solidFill>
                <a:cs typeface="宋体" panose="02010600030101010101" pitchFamily="2" charset="-122"/>
              </a:rPr>
              <a:t>个</a:t>
            </a:r>
            <a:r>
              <a:rPr lang="en-US" altLang="zh-CN" sz="2000" kern="100" dirty="0">
                <a:solidFill>
                  <a:srgbClr val="000000"/>
                </a:solidFill>
                <a:cs typeface="宋体" panose="02010600030101010101" pitchFamily="2" charset="-122"/>
              </a:rPr>
              <a:t>5*5</a:t>
            </a:r>
            <a:r>
              <a:rPr lang="zh-CN" altLang="zh-CN" sz="2000" kern="100" dirty="0">
                <a:solidFill>
                  <a:srgbClr val="000000"/>
                </a:solidFill>
                <a:cs typeface="宋体" panose="02010600030101010101" pitchFamily="2" charset="-122"/>
              </a:rPr>
              <a:t>的特征图。</a:t>
            </a:r>
            <a:endParaRPr lang="en-US" altLang="zh-CN" sz="2000" kern="100" dirty="0">
              <a:solidFill>
                <a:srgbClr val="000000"/>
              </a:solidFill>
              <a:cs typeface="宋体" panose="02010600030101010101" pitchFamily="2" charset="-122"/>
            </a:endParaRPr>
          </a:p>
          <a:p>
            <a:pPr marL="539750" indent="-360363" algn="just">
              <a:lnSpc>
                <a:spcPct val="130000"/>
              </a:lnSpc>
              <a:buFont typeface="Arial" panose="020B0604020202020204" pitchFamily="34" charset="0"/>
              <a:buChar char="•"/>
            </a:pPr>
            <a:r>
              <a:rPr lang="zh-CN" altLang="zh-CN" sz="2000" kern="100" dirty="0">
                <a:solidFill>
                  <a:srgbClr val="000000"/>
                </a:solidFill>
                <a:cs typeface="宋体" panose="02010600030101010101" pitchFamily="2" charset="-122"/>
              </a:rPr>
              <a:t>第</a:t>
            </a:r>
            <a:r>
              <a:rPr lang="en-US" altLang="zh-CN" sz="2000" kern="100" dirty="0">
                <a:solidFill>
                  <a:srgbClr val="000000"/>
                </a:solidFill>
                <a:cs typeface="宋体" panose="02010600030101010101" pitchFamily="2" charset="-122"/>
              </a:rPr>
              <a:t>5</a:t>
            </a:r>
            <a:r>
              <a:rPr lang="zh-CN" altLang="zh-CN" sz="2000" kern="100" dirty="0">
                <a:solidFill>
                  <a:srgbClr val="000000"/>
                </a:solidFill>
                <a:cs typeface="宋体" panose="02010600030101010101" pitchFamily="2" charset="-122"/>
              </a:rPr>
              <a:t>层</a:t>
            </a:r>
            <a:r>
              <a:rPr lang="en-US" altLang="zh-CN" sz="2000" kern="100" dirty="0">
                <a:solidFill>
                  <a:srgbClr val="000000"/>
                </a:solidFill>
                <a:cs typeface="宋体" panose="02010600030101010101" pitchFamily="2" charset="-122"/>
              </a:rPr>
              <a:t>C5</a:t>
            </a:r>
            <a:r>
              <a:rPr lang="zh-CN" altLang="zh-CN" sz="2000" kern="100" dirty="0">
                <a:solidFill>
                  <a:srgbClr val="000000"/>
                </a:solidFill>
                <a:cs typeface="宋体" panose="02010600030101010101" pitchFamily="2" charset="-122"/>
              </a:rPr>
              <a:t>是一个包含</a:t>
            </a:r>
            <a:r>
              <a:rPr lang="en-US" altLang="zh-CN" sz="2000" kern="100" dirty="0">
                <a:solidFill>
                  <a:srgbClr val="000000"/>
                </a:solidFill>
                <a:cs typeface="宋体" panose="02010600030101010101" pitchFamily="2" charset="-122"/>
              </a:rPr>
              <a:t>120</a:t>
            </a:r>
            <a:r>
              <a:rPr lang="zh-CN" altLang="zh-CN" sz="2000" kern="100" dirty="0">
                <a:solidFill>
                  <a:srgbClr val="000000"/>
                </a:solidFill>
                <a:cs typeface="宋体" panose="02010600030101010101" pitchFamily="2" charset="-122"/>
              </a:rPr>
              <a:t>个神经元的卷积层，采用</a:t>
            </a:r>
            <a:r>
              <a:rPr lang="en-US" altLang="zh-CN" sz="2000" kern="100" dirty="0">
                <a:solidFill>
                  <a:srgbClr val="000000"/>
                </a:solidFill>
                <a:cs typeface="宋体" panose="02010600030101010101" pitchFamily="2" charset="-122"/>
              </a:rPr>
              <a:t>5*5</a:t>
            </a:r>
            <a:r>
              <a:rPr lang="zh-CN" altLang="zh-CN" sz="2000" kern="100" dirty="0">
                <a:solidFill>
                  <a:srgbClr val="000000"/>
                </a:solidFill>
                <a:cs typeface="宋体" panose="02010600030101010101" pitchFamily="2" charset="-122"/>
              </a:rPr>
              <a:t>的卷积核</a:t>
            </a:r>
            <a:r>
              <a:rPr lang="zh-CN" altLang="en-US" sz="2000" kern="100" dirty="0">
                <a:solidFill>
                  <a:srgbClr val="000000"/>
                </a:solidFill>
                <a:cs typeface="宋体" panose="02010600030101010101" pitchFamily="2" charset="-122"/>
              </a:rPr>
              <a:t>。</a:t>
            </a:r>
            <a:endParaRPr lang="en-US" altLang="zh-CN" sz="2000" kern="100" dirty="0">
              <a:solidFill>
                <a:srgbClr val="000000"/>
              </a:solidFill>
              <a:cs typeface="宋体" panose="02010600030101010101" pitchFamily="2" charset="-122"/>
            </a:endParaRPr>
          </a:p>
          <a:p>
            <a:pPr marL="539750" indent="-360363" algn="just">
              <a:lnSpc>
                <a:spcPct val="130000"/>
              </a:lnSpc>
              <a:buFont typeface="Arial" panose="020B0604020202020204" pitchFamily="34" charset="0"/>
              <a:buChar char="•"/>
            </a:pPr>
            <a:r>
              <a:rPr lang="zh-CN" altLang="zh-CN" sz="2000" kern="100" dirty="0">
                <a:solidFill>
                  <a:srgbClr val="000000"/>
                </a:solidFill>
                <a:cs typeface="宋体" panose="02010600030101010101" pitchFamily="2" charset="-122"/>
              </a:rPr>
              <a:t>第</a:t>
            </a:r>
            <a:r>
              <a:rPr lang="en-US" altLang="zh-CN" sz="2000" kern="100" dirty="0">
                <a:solidFill>
                  <a:srgbClr val="000000"/>
                </a:solidFill>
                <a:cs typeface="宋体" panose="02010600030101010101" pitchFamily="2" charset="-122"/>
              </a:rPr>
              <a:t>6</a:t>
            </a:r>
            <a:r>
              <a:rPr lang="zh-CN" altLang="zh-CN" sz="2000" kern="100" dirty="0">
                <a:solidFill>
                  <a:srgbClr val="000000"/>
                </a:solidFill>
                <a:cs typeface="宋体" panose="02010600030101010101" pitchFamily="2" charset="-122"/>
              </a:rPr>
              <a:t>层</a:t>
            </a:r>
            <a:r>
              <a:rPr lang="en-US" altLang="zh-CN" sz="2000" kern="100" dirty="0">
                <a:solidFill>
                  <a:srgbClr val="000000"/>
                </a:solidFill>
                <a:cs typeface="宋体" panose="02010600030101010101" pitchFamily="2" charset="-122"/>
              </a:rPr>
              <a:t>F6</a:t>
            </a:r>
            <a:r>
              <a:rPr lang="zh-CN" altLang="zh-CN" sz="2000" kern="100" dirty="0">
                <a:solidFill>
                  <a:srgbClr val="000000"/>
                </a:solidFill>
                <a:cs typeface="宋体" panose="02010600030101010101" pitchFamily="2" charset="-122"/>
              </a:rPr>
              <a:t>则包含</a:t>
            </a:r>
            <a:r>
              <a:rPr lang="en-US" altLang="zh-CN" sz="2000" kern="100" dirty="0">
                <a:solidFill>
                  <a:srgbClr val="000000"/>
                </a:solidFill>
                <a:cs typeface="宋体" panose="02010600030101010101" pitchFamily="2" charset="-122"/>
              </a:rPr>
              <a:t>84</a:t>
            </a:r>
            <a:r>
              <a:rPr lang="zh-CN" altLang="zh-CN" sz="2000" kern="100" dirty="0">
                <a:solidFill>
                  <a:srgbClr val="000000"/>
                </a:solidFill>
                <a:cs typeface="宋体" panose="02010600030101010101" pitchFamily="2" charset="-122"/>
              </a:rPr>
              <a:t>个神经元，与</a:t>
            </a:r>
            <a:r>
              <a:rPr lang="en-US" altLang="zh-CN" sz="2000" kern="100" dirty="0">
                <a:solidFill>
                  <a:srgbClr val="000000"/>
                </a:solidFill>
                <a:cs typeface="宋体" panose="02010600030101010101" pitchFamily="2" charset="-122"/>
              </a:rPr>
              <a:t>C5</a:t>
            </a:r>
            <a:r>
              <a:rPr lang="zh-CN" altLang="zh-CN" sz="2000" kern="100" dirty="0">
                <a:solidFill>
                  <a:srgbClr val="000000"/>
                </a:solidFill>
                <a:cs typeface="宋体" panose="02010600030101010101" pitchFamily="2" charset="-122"/>
              </a:rPr>
              <a:t>进行全连接</a:t>
            </a:r>
            <a:r>
              <a:rPr lang="zh-CN" altLang="en-US" sz="2000" kern="100" dirty="0">
                <a:solidFill>
                  <a:srgbClr val="000000"/>
                </a:solidFill>
                <a:cs typeface="宋体" panose="02010600030101010101" pitchFamily="2" charset="-122"/>
              </a:rPr>
              <a:t>。</a:t>
            </a:r>
            <a:endParaRPr lang="zh-CN" altLang="zh-CN" sz="2400" kern="100" dirty="0">
              <a:cs typeface="Times New Roman" panose="02020603050405020304" pitchFamily="18" charset="0"/>
            </a:endParaRPr>
          </a:p>
        </p:txBody>
      </p:sp>
      <p:sp>
        <p:nvSpPr>
          <p:cNvPr id="6" name="标题 1">
            <a:extLst>
              <a:ext uri="{FF2B5EF4-FFF2-40B4-BE49-F238E27FC236}">
                <a16:creationId xmlns:a16="http://schemas.microsoft.com/office/drawing/2014/main" id="{83FBE793-202C-2410-36B1-3784FA382240}"/>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经典卷积神经网络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LeNet-5</a:t>
            </a:r>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模型</a:t>
            </a:r>
            <a:endParaRPr lang="en-US" altLang="zh-CN" sz="4400" dirty="0">
              <a:latin typeface="方正姚体" panose="02010601030101010101" pitchFamily="2" charset="-122"/>
              <a:ea typeface="方正姚体" panose="02010601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750"/>
                                        <p:tgtEl>
                                          <p:spTgt spid="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xEl>
                                              <p:pRg st="1" end="1"/>
                                            </p:txEl>
                                          </p:spTgt>
                                        </p:tgtEl>
                                        <p:attrNameLst>
                                          <p:attrName>style.visibility</p:attrName>
                                        </p:attrNameLst>
                                      </p:cBhvr>
                                      <p:to>
                                        <p:strVal val="visible"/>
                                      </p:to>
                                    </p:set>
                                    <p:animEffect transition="in" filter="fade">
                                      <p:cBhvr>
                                        <p:cTn id="12" dur="500"/>
                                        <p:tgtEl>
                                          <p:spTgt spid="1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
                                            <p:txEl>
                                              <p:pRg st="2" end="2"/>
                                            </p:txEl>
                                          </p:spTgt>
                                        </p:tgtEl>
                                        <p:attrNameLst>
                                          <p:attrName>style.visibility</p:attrName>
                                        </p:attrNameLst>
                                      </p:cBhvr>
                                      <p:to>
                                        <p:strVal val="visible"/>
                                      </p:to>
                                    </p:set>
                                    <p:animEffect transition="in" filter="fade">
                                      <p:cBhvr>
                                        <p:cTn id="17" dur="500"/>
                                        <p:tgtEl>
                                          <p:spTgt spid="1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0">
                                            <p:txEl>
                                              <p:pRg st="3" end="3"/>
                                            </p:txEl>
                                          </p:spTgt>
                                        </p:tgtEl>
                                        <p:attrNameLst>
                                          <p:attrName>style.visibility</p:attrName>
                                        </p:attrNameLst>
                                      </p:cBhvr>
                                      <p:to>
                                        <p:strVal val="visible"/>
                                      </p:to>
                                    </p:set>
                                    <p:animEffect transition="in" filter="fade">
                                      <p:cBhvr>
                                        <p:cTn id="22" dur="500"/>
                                        <p:tgtEl>
                                          <p:spTgt spid="1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0">
                                            <p:txEl>
                                              <p:pRg st="4" end="4"/>
                                            </p:txEl>
                                          </p:spTgt>
                                        </p:tgtEl>
                                        <p:attrNameLst>
                                          <p:attrName>style.visibility</p:attrName>
                                        </p:attrNameLst>
                                      </p:cBhvr>
                                      <p:to>
                                        <p:strVal val="visible"/>
                                      </p:to>
                                    </p:set>
                                    <p:animEffect transition="in" filter="fade">
                                      <p:cBhvr>
                                        <p:cTn id="27" dur="500"/>
                                        <p:tgtEl>
                                          <p:spTgt spid="1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0">
                                            <p:txEl>
                                              <p:pRg st="5" end="5"/>
                                            </p:txEl>
                                          </p:spTgt>
                                        </p:tgtEl>
                                        <p:attrNameLst>
                                          <p:attrName>style.visibility</p:attrName>
                                        </p:attrNameLst>
                                      </p:cBhvr>
                                      <p:to>
                                        <p:strVal val="visible"/>
                                      </p:to>
                                    </p:set>
                                    <p:animEffect transition="in" filter="fade">
                                      <p:cBhvr>
                                        <p:cTn id="32" dur="500"/>
                                        <p:tgtEl>
                                          <p:spTgt spid="1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0">
                                            <p:txEl>
                                              <p:pRg st="6" end="6"/>
                                            </p:txEl>
                                          </p:spTgt>
                                        </p:tgtEl>
                                        <p:attrNameLst>
                                          <p:attrName>style.visibility</p:attrName>
                                        </p:attrNameLst>
                                      </p:cBhvr>
                                      <p:to>
                                        <p:strVal val="visible"/>
                                      </p:to>
                                    </p:set>
                                    <p:animEffect transition="in" filter="fade">
                                      <p:cBhvr>
                                        <p:cTn id="37" dur="500"/>
                                        <p:tgtEl>
                                          <p:spTgt spid="1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0">
                                            <p:txEl>
                                              <p:pRg st="7" end="7"/>
                                            </p:txEl>
                                          </p:spTgt>
                                        </p:tgtEl>
                                        <p:attrNameLst>
                                          <p:attrName>style.visibility</p:attrName>
                                        </p:attrNameLst>
                                      </p:cBhvr>
                                      <p:to>
                                        <p:strVal val="visible"/>
                                      </p:to>
                                    </p:set>
                                    <p:animEffect transition="in" filter="fade">
                                      <p:cBhvr>
                                        <p:cTn id="42" dur="500"/>
                                        <p:tgtEl>
                                          <p:spTgt spid="1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366621" y="1380491"/>
            <a:ext cx="2973482" cy="3877309"/>
            <a:chOff x="343161" y="1419622"/>
            <a:chExt cx="2973482" cy="2907982"/>
          </a:xfrm>
        </p:grpSpPr>
        <p:sp>
          <p:nvSpPr>
            <p:cNvPr id="2" name="圆角矩形 1"/>
            <p:cNvSpPr/>
            <p:nvPr/>
          </p:nvSpPr>
          <p:spPr>
            <a:xfrm>
              <a:off x="1403648" y="2457220"/>
              <a:ext cx="864096" cy="576064"/>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RNN</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cxnSp>
          <p:nvCxnSpPr>
            <p:cNvPr id="5" name="直接箭头连接符 4"/>
            <p:cNvCxnSpPr>
              <a:endCxn id="2" idx="2"/>
            </p:cNvCxnSpPr>
            <p:nvPr/>
          </p:nvCxnSpPr>
          <p:spPr>
            <a:xfrm flipV="1">
              <a:off x="1835696" y="3033284"/>
              <a:ext cx="0" cy="4745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椭圆 7"/>
                <p:cNvSpPr/>
                <p:nvPr/>
              </p:nvSpPr>
              <p:spPr>
                <a:xfrm>
                  <a:off x="1583668" y="3508802"/>
                  <a:ext cx="504056"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8" name="椭圆 7"/>
                <p:cNvSpPr>
                  <a:spLocks noRot="1" noChangeAspect="1" noMove="1" noResize="1" noEditPoints="1" noAdjustHandles="1" noChangeArrowheads="1" noChangeShapeType="1" noTextEdit="1"/>
                </p:cNvSpPr>
                <p:nvPr/>
              </p:nvSpPr>
              <p:spPr>
                <a:xfrm>
                  <a:off x="1583668" y="3508802"/>
                  <a:ext cx="504056" cy="432048"/>
                </a:xfrm>
                <a:prstGeom prst="ellipse">
                  <a:avLst/>
                </a:prstGeom>
                <a:blipFill rotWithShape="1">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411160" y="4083918"/>
                  <a:ext cx="618631" cy="230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时刻</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a:ea typeface="黑体" panose="02010609060101010101" pitchFamily="49" charset="-122"/>
                          <a:cs typeface="+mn-cs"/>
                        </a:rPr>
                        <m:t>𝑡</m:t>
                      </m:r>
                    </m:oMath>
                  </a14:m>
                  <a:endPar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1411160" y="4083918"/>
                  <a:ext cx="614271" cy="307777"/>
                </a:xfrm>
                <a:prstGeom prst="rect">
                  <a:avLst/>
                </a:prstGeom>
                <a:blipFill rotWithShape="1">
                  <a:blip r:embed="rId4"/>
                  <a:stretch>
                    <a:fillRect l="-1980" t="-4000" b="-18000"/>
                  </a:stretch>
                </a:blipFill>
              </p:spPr>
              <p:txBody>
                <a:bodyPr/>
                <a:lstStyle/>
                <a:p>
                  <a:r>
                    <a:rPr lang="zh-CN" altLang="en-US">
                      <a:noFill/>
                    </a:rPr>
                    <a:t> </a:t>
                  </a:r>
                </a:p>
              </p:txBody>
            </p:sp>
          </mc:Fallback>
        </mc:AlternateContent>
        <p:cxnSp>
          <p:nvCxnSpPr>
            <p:cNvPr id="67" name="直接箭头连接符 66"/>
            <p:cNvCxnSpPr/>
            <p:nvPr/>
          </p:nvCxnSpPr>
          <p:spPr>
            <a:xfrm>
              <a:off x="1087996" y="3727480"/>
              <a:ext cx="49567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椭圆 67"/>
                <p:cNvSpPr/>
                <p:nvPr/>
              </p:nvSpPr>
              <p:spPr>
                <a:xfrm>
                  <a:off x="583940" y="3490601"/>
                  <a:ext cx="504056" cy="432048"/>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a:cs typeface="+mn-cs"/>
                              </a:rPr>
                              <m:t>−</m:t>
                            </m:r>
                            <m:r>
                              <a:rPr kumimoji="0" lang="en-US" altLang="zh-CN" sz="1800" b="0" i="1" u="none" strike="noStrike" kern="1200" cap="none" spc="0" normalizeH="0" baseline="0" noProof="0" smtClean="0">
                                <a:ln>
                                  <a:noFill/>
                                </a:ln>
                                <a:solidFill>
                                  <a:prstClr val="black"/>
                                </a:solidFill>
                                <a:effectLst/>
                                <a:uLnTx/>
                                <a:uFillTx/>
                                <a:latin typeface="Cambria Math"/>
                                <a:cs typeface="+mn-cs"/>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68" name="椭圆 67"/>
                <p:cNvSpPr>
                  <a:spLocks noRot="1" noChangeAspect="1" noMove="1" noResize="1" noEditPoints="1" noAdjustHandles="1" noChangeArrowheads="1" noChangeShapeType="1" noTextEdit="1"/>
                </p:cNvSpPr>
                <p:nvPr/>
              </p:nvSpPr>
              <p:spPr>
                <a:xfrm>
                  <a:off x="583940" y="3490601"/>
                  <a:ext cx="504056" cy="432048"/>
                </a:xfrm>
                <a:prstGeom prst="ellipse">
                  <a:avLst/>
                </a:prstGeom>
                <a:blipFill rotWithShape="1">
                  <a:blip r:embed="rId5"/>
                  <a:stretch>
                    <a:fillRect l="-2326"/>
                  </a:stretch>
                </a:blipFill>
                <a:ln>
                  <a:solidFill>
                    <a:schemeClr val="tx1"/>
                  </a:solidFill>
                  <a:prstDash val="sysDot"/>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343161" y="4083918"/>
                  <a:ext cx="932435" cy="230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时刻</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a:cs typeface="+mn-cs"/>
                        </a:rPr>
                        <m:t>𝑡</m:t>
                      </m:r>
                      <m:r>
                        <a:rPr kumimoji="0" lang="en-US" altLang="zh-CN" sz="1400" b="0" i="1" u="none" strike="noStrike" kern="1200" cap="none" spc="0" normalizeH="0" baseline="0" noProof="0" smtClean="0">
                          <a:ln>
                            <a:noFill/>
                          </a:ln>
                          <a:solidFill>
                            <a:prstClr val="black"/>
                          </a:solidFill>
                          <a:effectLst/>
                          <a:uLnTx/>
                          <a:uFillTx/>
                          <a:latin typeface="Cambria Math"/>
                          <a:cs typeface="+mn-cs"/>
                        </a:rPr>
                        <m:t>−</m:t>
                      </m:r>
                      <m:r>
                        <a:rPr kumimoji="0" lang="en-US" altLang="zh-CN" sz="1400" b="0" i="1" u="none" strike="noStrike" kern="1200" cap="none" spc="0" normalizeH="0" baseline="0" noProof="0" smtClean="0">
                          <a:ln>
                            <a:noFill/>
                          </a:ln>
                          <a:solidFill>
                            <a:prstClr val="black"/>
                          </a:solidFill>
                          <a:effectLst/>
                          <a:uLnTx/>
                          <a:uFillTx/>
                          <a:latin typeface="Cambria Math"/>
                          <a:cs typeface="+mn-cs"/>
                        </a:rPr>
                        <m:t>1</m:t>
                      </m:r>
                    </m:oMath>
                  </a14:m>
                  <a:endPar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xmlns="">
            <p:sp>
              <p:nvSpPr>
                <p:cNvPr id="76" name="矩形 75"/>
                <p:cNvSpPr>
                  <a:spLocks noRot="1" noChangeAspect="1" noMove="1" noResize="1" noEditPoints="1" noAdjustHandles="1" noChangeArrowheads="1" noChangeShapeType="1" noTextEdit="1"/>
                </p:cNvSpPr>
                <p:nvPr/>
              </p:nvSpPr>
              <p:spPr>
                <a:xfrm>
                  <a:off x="343161" y="4083918"/>
                  <a:ext cx="932435" cy="307777"/>
                </a:xfrm>
                <a:prstGeom prst="rect">
                  <a:avLst/>
                </a:prstGeom>
                <a:blipFill rotWithShape="1">
                  <a:blip r:embed="rId6"/>
                  <a:stretch>
                    <a:fillRect l="-1307" t="-4000" b="-18000"/>
                  </a:stretch>
                </a:blipFill>
              </p:spPr>
              <p:txBody>
                <a:bodyPr/>
                <a:lstStyle/>
                <a:p>
                  <a:r>
                    <a:rPr lang="zh-CN" altLang="en-US">
                      <a:noFill/>
                    </a:rPr>
                    <a:t> </a:t>
                  </a:r>
                </a:p>
              </p:txBody>
            </p:sp>
          </mc:Fallback>
        </mc:AlternateContent>
        <p:cxnSp>
          <p:nvCxnSpPr>
            <p:cNvPr id="82" name="直接箭头连接符 81"/>
            <p:cNvCxnSpPr/>
            <p:nvPr/>
          </p:nvCxnSpPr>
          <p:spPr>
            <a:xfrm>
              <a:off x="2087724" y="3724826"/>
              <a:ext cx="49567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椭圆 86"/>
                <p:cNvSpPr/>
                <p:nvPr/>
              </p:nvSpPr>
              <p:spPr>
                <a:xfrm>
                  <a:off x="2596218" y="3507854"/>
                  <a:ext cx="504056" cy="432048"/>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a:cs typeface="+mn-cs"/>
                              </a:rPr>
                              <m:t>+</m:t>
                            </m:r>
                            <m:r>
                              <a:rPr kumimoji="0" lang="en-US" altLang="zh-CN" sz="1800" b="0" i="1" u="none" strike="noStrike" kern="1200" cap="none" spc="0" normalizeH="0" baseline="0" noProof="0" smtClean="0">
                                <a:ln>
                                  <a:noFill/>
                                </a:ln>
                                <a:solidFill>
                                  <a:prstClr val="black"/>
                                </a:solidFill>
                                <a:effectLst/>
                                <a:uLnTx/>
                                <a:uFillTx/>
                                <a:latin typeface="Cambria Math"/>
                                <a:cs typeface="+mn-cs"/>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87" name="椭圆 86"/>
                <p:cNvSpPr>
                  <a:spLocks noRot="1" noChangeAspect="1" noMove="1" noResize="1" noEditPoints="1" noAdjustHandles="1" noChangeArrowheads="1" noChangeShapeType="1" noTextEdit="1"/>
                </p:cNvSpPr>
                <p:nvPr/>
              </p:nvSpPr>
              <p:spPr>
                <a:xfrm>
                  <a:off x="2596218" y="3507854"/>
                  <a:ext cx="504056" cy="432048"/>
                </a:xfrm>
                <a:prstGeom prst="ellipse">
                  <a:avLst/>
                </a:prstGeom>
                <a:blipFill rotWithShape="1">
                  <a:blip r:embed="rId7"/>
                  <a:stretch>
                    <a:fillRect l="-2326"/>
                  </a:stretch>
                </a:blipFill>
                <a:ln>
                  <a:solidFill>
                    <a:schemeClr val="tx1"/>
                  </a:solidFill>
                  <a:prstDash val="sysDot"/>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2384208" y="4096771"/>
                  <a:ext cx="932435" cy="230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时刻</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a:ea typeface="黑体" panose="02010609060101010101" pitchFamily="49" charset="-122"/>
                          <a:cs typeface="+mn-cs"/>
                        </a:rPr>
                        <m:t>𝑡</m:t>
                      </m:r>
                      <m:r>
                        <a:rPr kumimoji="0" lang="en-US" altLang="zh-CN" sz="1400" b="0" i="0" u="none" strike="noStrike" kern="1200" cap="none" spc="0" normalizeH="0" baseline="0" noProof="0" smtClean="0">
                          <a:ln>
                            <a:noFill/>
                          </a:ln>
                          <a:solidFill>
                            <a:prstClr val="black"/>
                          </a:solidFill>
                          <a:effectLst/>
                          <a:uLnTx/>
                          <a:uFillTx/>
                          <a:latin typeface="Cambria Math"/>
                          <a:ea typeface="黑体" panose="02010609060101010101" pitchFamily="49" charset="-122"/>
                          <a:cs typeface="+mn-cs"/>
                        </a:rPr>
                        <m:t>+</m:t>
                      </m:r>
                      <m:r>
                        <a:rPr kumimoji="0" lang="en-US" altLang="zh-CN" sz="1400" b="0" i="0" u="none" strike="noStrike" kern="1200" cap="none" spc="0" normalizeH="0" baseline="0" noProof="0" smtClean="0">
                          <a:ln>
                            <a:noFill/>
                          </a:ln>
                          <a:solidFill>
                            <a:prstClr val="black"/>
                          </a:solidFill>
                          <a:effectLst/>
                          <a:uLnTx/>
                          <a:uFillTx/>
                          <a:latin typeface="Cambria Math"/>
                          <a:ea typeface="黑体" panose="02010609060101010101" pitchFamily="49" charset="-122"/>
                          <a:cs typeface="+mn-cs"/>
                        </a:rPr>
                        <m:t>1</m:t>
                      </m:r>
                    </m:oMath>
                  </a14:m>
                  <a:endPar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xmlns="">
            <p:sp>
              <p:nvSpPr>
                <p:cNvPr id="89" name="矩形 88"/>
                <p:cNvSpPr>
                  <a:spLocks noRot="1" noChangeAspect="1" noMove="1" noResize="1" noEditPoints="1" noAdjustHandles="1" noChangeArrowheads="1" noChangeShapeType="1" noTextEdit="1"/>
                </p:cNvSpPr>
                <p:nvPr/>
              </p:nvSpPr>
              <p:spPr>
                <a:xfrm>
                  <a:off x="2384208" y="4096771"/>
                  <a:ext cx="928075" cy="307777"/>
                </a:xfrm>
                <a:prstGeom prst="rect">
                  <a:avLst/>
                </a:prstGeom>
                <a:blipFill rotWithShape="1">
                  <a:blip r:embed="rId8"/>
                  <a:stretch>
                    <a:fillRect l="-1974" t="-4000" b="-18000"/>
                  </a:stretch>
                </a:blipFill>
              </p:spPr>
              <p:txBody>
                <a:bodyPr/>
                <a:lstStyle/>
                <a:p>
                  <a:r>
                    <a:rPr lang="zh-CN" altLang="en-US">
                      <a:noFill/>
                    </a:rPr>
                    <a:t> </a:t>
                  </a:r>
                </a:p>
              </p:txBody>
            </p:sp>
          </mc:Fallback>
        </mc:AlternateContent>
        <p:cxnSp>
          <p:nvCxnSpPr>
            <p:cNvPr id="13" name="直接连接符 12"/>
            <p:cNvCxnSpPr>
              <a:stCxn id="2" idx="3"/>
            </p:cNvCxnSpPr>
            <p:nvPr/>
          </p:nvCxnSpPr>
          <p:spPr>
            <a:xfrm>
              <a:off x="2267744" y="2745252"/>
              <a:ext cx="504056"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771800" y="2139702"/>
              <a:ext cx="0" cy="60555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889978" y="2139702"/>
              <a:ext cx="1881822"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99592" y="2745252"/>
              <a:ext cx="504056" cy="0"/>
            </a:xfrm>
            <a:prstGeom prst="line">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99592" y="2139702"/>
              <a:ext cx="0" cy="60555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V="1">
              <a:off x="1830889" y="1851670"/>
              <a:ext cx="0" cy="6055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椭圆 94"/>
                <p:cNvSpPr/>
                <p:nvPr/>
              </p:nvSpPr>
              <p:spPr>
                <a:xfrm>
                  <a:off x="1559235" y="1419622"/>
                  <a:ext cx="504056" cy="43204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h</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95" name="椭圆 94"/>
                <p:cNvSpPr>
                  <a:spLocks noRot="1" noChangeAspect="1" noMove="1" noResize="1" noEditPoints="1" noAdjustHandles="1" noChangeArrowheads="1" noChangeShapeType="1" noTextEdit="1"/>
                </p:cNvSpPr>
                <p:nvPr/>
              </p:nvSpPr>
              <p:spPr>
                <a:xfrm>
                  <a:off x="1559235" y="1419622"/>
                  <a:ext cx="504056" cy="432048"/>
                </a:xfrm>
                <a:prstGeom prst="ellipse">
                  <a:avLst/>
                </a:prstGeom>
                <a:blipFill rotWithShape="1">
                  <a:blip r:embed="rId9"/>
                  <a:stretch>
                    <a:fillRect/>
                  </a:stretch>
                </a:blipFill>
                <a:ln>
                  <a:solidFill>
                    <a:schemeClr val="tx1"/>
                  </a:solidFill>
                </a:ln>
              </p:spPr>
              <p:txBody>
                <a:bodyPr/>
                <a:lstStyle/>
                <a:p>
                  <a:r>
                    <a:rPr lang="zh-CN" altLang="en-US">
                      <a:noFill/>
                    </a:rPr>
                    <a:t> </a:t>
                  </a:r>
                </a:p>
              </p:txBody>
            </p:sp>
          </mc:Fallback>
        </mc:AlternateContent>
        <p:sp>
          <p:nvSpPr>
            <p:cNvPr id="30" name="矩形 29"/>
            <p:cNvSpPr/>
            <p:nvPr/>
          </p:nvSpPr>
          <p:spPr>
            <a:xfrm>
              <a:off x="344568" y="1786987"/>
              <a:ext cx="995785"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C00000"/>
                  </a:solidFill>
                  <a:effectLst/>
                  <a:uLnTx/>
                  <a:uFillTx/>
                  <a:latin typeface="Times New Roman" panose="02020603050405020304" pitchFamily="18" charset="0"/>
                  <a:ea typeface="黑体"/>
                  <a:cs typeface="Times New Roman" panose="02020603050405020304" pitchFamily="18" charset="0"/>
                </a:rPr>
                <a:t>Recurrent</a:t>
              </a:r>
              <a:endParaRPr kumimoji="0" lang="zh-CN" altLang="en-US" sz="1600" b="0" i="0" u="none" strike="noStrike" kern="1200" cap="none" spc="0" normalizeH="0" baseline="0" noProof="0" dirty="0">
                <a:ln>
                  <a:noFill/>
                </a:ln>
                <a:solidFill>
                  <a:srgbClr val="C00000"/>
                </a:solidFill>
                <a:effectLst/>
                <a:uLnTx/>
                <a:uFillTx/>
                <a:latin typeface="Times New Roman" panose="02020603050405020304" pitchFamily="18" charset="0"/>
                <a:ea typeface="黑体"/>
                <a:cs typeface="Times New Roman" panose="02020603050405020304" pitchFamily="18" charset="0"/>
              </a:endParaRPr>
            </a:p>
          </p:txBody>
        </p:sp>
      </p:grpSp>
      <p:grpSp>
        <p:nvGrpSpPr>
          <p:cNvPr id="169" name="组合 168"/>
          <p:cNvGrpSpPr/>
          <p:nvPr/>
        </p:nvGrpSpPr>
        <p:grpSpPr>
          <a:xfrm>
            <a:off x="4167578" y="1683796"/>
            <a:ext cx="4981231" cy="3103061"/>
            <a:chOff x="3924671" y="1300808"/>
            <a:chExt cx="4981231" cy="2327296"/>
          </a:xfrm>
        </p:grpSpPr>
        <p:sp>
          <p:nvSpPr>
            <p:cNvPr id="130" name="圆角矩形 129"/>
            <p:cNvSpPr/>
            <p:nvPr/>
          </p:nvSpPr>
          <p:spPr>
            <a:xfrm>
              <a:off x="5991137" y="2111650"/>
              <a:ext cx="607021"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RNN</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2" name="椭圆 131"/>
                <p:cNvSpPr/>
                <p:nvPr/>
              </p:nvSpPr>
              <p:spPr>
                <a:xfrm>
                  <a:off x="6042620" y="2835047"/>
                  <a:ext cx="504056" cy="4320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32" name="椭圆 131"/>
                <p:cNvSpPr>
                  <a:spLocks noRot="1" noChangeAspect="1" noMove="1" noResize="1" noEditPoints="1" noAdjustHandles="1" noChangeArrowheads="1" noChangeShapeType="1" noTextEdit="1"/>
                </p:cNvSpPr>
                <p:nvPr/>
              </p:nvSpPr>
              <p:spPr>
                <a:xfrm>
                  <a:off x="6042620" y="2835047"/>
                  <a:ext cx="504056" cy="432048"/>
                </a:xfrm>
                <a:prstGeom prst="ellipse">
                  <a:avLst/>
                </a:prstGeom>
                <a:blipFill rotWithShape="1">
                  <a:blip r:embed="rId1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5999750" y="3371448"/>
                  <a:ext cx="618631" cy="230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时刻</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a:ea typeface="黑体" panose="02010609060101010101" pitchFamily="49" charset="-122"/>
                          <a:cs typeface="+mn-cs"/>
                        </a:rPr>
                        <m:t>𝑡</m:t>
                      </m:r>
                    </m:oMath>
                  </a14:m>
                  <a:endPar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xmlns="">
            <p:sp>
              <p:nvSpPr>
                <p:cNvPr id="133" name="矩形 132"/>
                <p:cNvSpPr>
                  <a:spLocks noRot="1" noChangeAspect="1" noMove="1" noResize="1" noEditPoints="1" noAdjustHandles="1" noChangeArrowheads="1" noChangeShapeType="1" noTextEdit="1"/>
                </p:cNvSpPr>
                <p:nvPr/>
              </p:nvSpPr>
              <p:spPr>
                <a:xfrm>
                  <a:off x="5999750" y="3371448"/>
                  <a:ext cx="614271" cy="307777"/>
                </a:xfrm>
                <a:prstGeom prst="rect">
                  <a:avLst/>
                </a:prstGeom>
                <a:blipFill rotWithShape="1">
                  <a:blip r:embed="rId4"/>
                  <a:stretch>
                    <a:fillRect l="-1980" t="-4000" b="-18000"/>
                  </a:stretch>
                </a:blipFill>
              </p:spPr>
              <p:txBody>
                <a:bodyPr/>
                <a:lstStyle/>
                <a:p>
                  <a:r>
                    <a:rPr lang="zh-CN" altLang="en-US">
                      <a:noFill/>
                    </a:rPr>
                    <a:t> </a:t>
                  </a:r>
                </a:p>
              </p:txBody>
            </p:sp>
          </mc:Fallback>
        </mc:AlternateContent>
        <p:cxnSp>
          <p:nvCxnSpPr>
            <p:cNvPr id="134" name="直接箭头连接符 133"/>
            <p:cNvCxnSpPr>
              <a:endCxn id="132" idx="2"/>
            </p:cNvCxnSpPr>
            <p:nvPr/>
          </p:nvCxnSpPr>
          <p:spPr>
            <a:xfrm>
              <a:off x="5424280" y="3040833"/>
              <a:ext cx="618340" cy="1023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椭圆 134"/>
                <p:cNvSpPr/>
                <p:nvPr/>
              </p:nvSpPr>
              <p:spPr>
                <a:xfrm>
                  <a:off x="4920224" y="2803954"/>
                  <a:ext cx="504056" cy="432048"/>
                </a:xfrm>
                <a:prstGeom prst="ellipse">
                  <a:avLst/>
                </a:prstGeom>
                <a:solidFill>
                  <a:schemeClr val="bg1"/>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a:cs typeface="+mn-cs"/>
                              </a:rPr>
                              <m:t>−</m:t>
                            </m:r>
                            <m:r>
                              <a:rPr kumimoji="0" lang="en-US" altLang="zh-CN" sz="1800" b="0" i="1" u="none" strike="noStrike" kern="1200" cap="none" spc="0" normalizeH="0" baseline="0" noProof="0" smtClean="0">
                                <a:ln>
                                  <a:noFill/>
                                </a:ln>
                                <a:solidFill>
                                  <a:prstClr val="black"/>
                                </a:solidFill>
                                <a:effectLst/>
                                <a:uLnTx/>
                                <a:uFillTx/>
                                <a:latin typeface="Cambria Math"/>
                                <a:cs typeface="+mn-cs"/>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35" name="椭圆 134"/>
                <p:cNvSpPr>
                  <a:spLocks noRot="1" noChangeAspect="1" noMove="1" noResize="1" noEditPoints="1" noAdjustHandles="1" noChangeArrowheads="1" noChangeShapeType="1" noTextEdit="1"/>
                </p:cNvSpPr>
                <p:nvPr/>
              </p:nvSpPr>
              <p:spPr>
                <a:xfrm>
                  <a:off x="4920224" y="2803954"/>
                  <a:ext cx="504056" cy="432048"/>
                </a:xfrm>
                <a:prstGeom prst="ellipse">
                  <a:avLst/>
                </a:prstGeom>
                <a:blipFill rotWithShape="1">
                  <a:blip r:embed="rId11"/>
                  <a:stretch>
                    <a:fillRect l="-1149"/>
                  </a:stretch>
                </a:blipFill>
                <a:ln cmpd="sng">
                  <a:solidFill>
                    <a:schemeClr val="tx1"/>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p:cNvSpPr/>
                <p:nvPr/>
              </p:nvSpPr>
              <p:spPr>
                <a:xfrm>
                  <a:off x="4679445" y="3397271"/>
                  <a:ext cx="932435" cy="230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时刻</a:t>
                  </a:r>
                  <a14:m>
                    <m:oMath xmlns:m="http://schemas.openxmlformats.org/officeDocument/2006/math">
                      <m:r>
                        <a:rPr kumimoji="0" lang="en-US" altLang="zh-CN" sz="1400" b="0" i="1" u="none" strike="noStrike" kern="1200" cap="none" spc="0" normalizeH="0" baseline="0" noProof="0">
                          <a:ln>
                            <a:noFill/>
                          </a:ln>
                          <a:solidFill>
                            <a:prstClr val="black"/>
                          </a:solidFill>
                          <a:effectLst/>
                          <a:uLnTx/>
                          <a:uFillTx/>
                          <a:latin typeface="Cambria Math"/>
                          <a:cs typeface="+mn-cs"/>
                        </a:rPr>
                        <m:t>𝑡</m:t>
                      </m:r>
                      <m:r>
                        <a:rPr kumimoji="0" lang="en-US" altLang="zh-CN" sz="1400" b="0" i="1" u="none" strike="noStrike" kern="1200" cap="none" spc="0" normalizeH="0" baseline="0" noProof="0" smtClean="0">
                          <a:ln>
                            <a:noFill/>
                          </a:ln>
                          <a:solidFill>
                            <a:prstClr val="black"/>
                          </a:solidFill>
                          <a:effectLst/>
                          <a:uLnTx/>
                          <a:uFillTx/>
                          <a:latin typeface="Cambria Math"/>
                          <a:cs typeface="+mn-cs"/>
                        </a:rPr>
                        <m:t>−</m:t>
                      </m:r>
                      <m:r>
                        <a:rPr kumimoji="0" lang="en-US" altLang="zh-CN" sz="1400" b="0" i="1" u="none" strike="noStrike" kern="1200" cap="none" spc="0" normalizeH="0" baseline="0" noProof="0" smtClean="0">
                          <a:ln>
                            <a:noFill/>
                          </a:ln>
                          <a:solidFill>
                            <a:prstClr val="black"/>
                          </a:solidFill>
                          <a:effectLst/>
                          <a:uLnTx/>
                          <a:uFillTx/>
                          <a:latin typeface="Cambria Math"/>
                          <a:cs typeface="+mn-cs"/>
                        </a:rPr>
                        <m:t>1</m:t>
                      </m:r>
                    </m:oMath>
                  </a14:m>
                  <a:endPar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xmlns="">
            <p:sp>
              <p:nvSpPr>
                <p:cNvPr id="136" name="矩形 135"/>
                <p:cNvSpPr>
                  <a:spLocks noRot="1" noChangeAspect="1" noMove="1" noResize="1" noEditPoints="1" noAdjustHandles="1" noChangeArrowheads="1" noChangeShapeType="1" noTextEdit="1"/>
                </p:cNvSpPr>
                <p:nvPr/>
              </p:nvSpPr>
              <p:spPr>
                <a:xfrm>
                  <a:off x="4679445" y="3397271"/>
                  <a:ext cx="932435" cy="307777"/>
                </a:xfrm>
                <a:prstGeom prst="rect">
                  <a:avLst/>
                </a:prstGeom>
                <a:blipFill rotWithShape="1">
                  <a:blip r:embed="rId12"/>
                  <a:stretch>
                    <a:fillRect l="-1307" t="-3922" b="-15686"/>
                  </a:stretch>
                </a:blipFill>
              </p:spPr>
              <p:txBody>
                <a:bodyPr/>
                <a:lstStyle/>
                <a:p>
                  <a:r>
                    <a:rPr lang="zh-CN" altLang="en-US">
                      <a:noFill/>
                    </a:rPr>
                    <a:t> </a:t>
                  </a:r>
                </a:p>
              </p:txBody>
            </p:sp>
          </mc:Fallback>
        </mc:AlternateContent>
        <p:cxnSp>
          <p:nvCxnSpPr>
            <p:cNvPr id="137" name="直接箭头连接符 136"/>
            <p:cNvCxnSpPr>
              <a:stCxn id="132" idx="6"/>
              <a:endCxn id="138" idx="2"/>
            </p:cNvCxnSpPr>
            <p:nvPr/>
          </p:nvCxnSpPr>
          <p:spPr>
            <a:xfrm flipV="1">
              <a:off x="6546676" y="3037231"/>
              <a:ext cx="695785" cy="1384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椭圆 137"/>
                <p:cNvSpPr/>
                <p:nvPr/>
              </p:nvSpPr>
              <p:spPr>
                <a:xfrm>
                  <a:off x="7242461" y="2821207"/>
                  <a:ext cx="504056" cy="432048"/>
                </a:xfrm>
                <a:prstGeom prst="ellipse">
                  <a:avLst/>
                </a:prstGeom>
                <a:solidFill>
                  <a:schemeClr val="bg1"/>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a:cs typeface="+mn-cs"/>
                              </a:rPr>
                              <m:t>+</m:t>
                            </m:r>
                            <m:r>
                              <a:rPr kumimoji="0" lang="en-US" altLang="zh-CN" sz="1800" b="0" i="1" u="none" strike="noStrike" kern="1200" cap="none" spc="0" normalizeH="0" baseline="0" noProof="0" smtClean="0">
                                <a:ln>
                                  <a:noFill/>
                                </a:ln>
                                <a:solidFill>
                                  <a:prstClr val="black"/>
                                </a:solidFill>
                                <a:effectLst/>
                                <a:uLnTx/>
                                <a:uFillTx/>
                                <a:latin typeface="Cambria Math"/>
                                <a:cs typeface="+mn-cs"/>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38" name="椭圆 137"/>
                <p:cNvSpPr>
                  <a:spLocks noRot="1" noChangeAspect="1" noMove="1" noResize="1" noEditPoints="1" noAdjustHandles="1" noChangeArrowheads="1" noChangeShapeType="1" noTextEdit="1"/>
                </p:cNvSpPr>
                <p:nvPr/>
              </p:nvSpPr>
              <p:spPr>
                <a:xfrm>
                  <a:off x="7242461" y="2821207"/>
                  <a:ext cx="504056" cy="432048"/>
                </a:xfrm>
                <a:prstGeom prst="ellipse">
                  <a:avLst/>
                </a:prstGeom>
                <a:blipFill rotWithShape="1">
                  <a:blip r:embed="rId13"/>
                  <a:stretch>
                    <a:fillRect l="-2299"/>
                  </a:stretch>
                </a:blipFill>
                <a:ln cmpd="sng">
                  <a:solidFill>
                    <a:schemeClr val="tx1"/>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p:cNvSpPr/>
                <p:nvPr/>
              </p:nvSpPr>
              <p:spPr>
                <a:xfrm>
                  <a:off x="7031337" y="3397270"/>
                  <a:ext cx="932435" cy="2308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时刻</a:t>
                  </a:r>
                  <a14:m>
                    <m:oMath xmlns:m="http://schemas.openxmlformats.org/officeDocument/2006/math">
                      <m:r>
                        <a:rPr kumimoji="0" lang="en-US" altLang="zh-CN" sz="1400" b="0" i="0" u="none" strike="noStrike" kern="1200" cap="none" spc="0" normalizeH="0" baseline="0" noProof="0">
                          <a:ln>
                            <a:noFill/>
                          </a:ln>
                          <a:solidFill>
                            <a:prstClr val="black"/>
                          </a:solidFill>
                          <a:effectLst/>
                          <a:uLnTx/>
                          <a:uFillTx/>
                          <a:latin typeface="Cambria Math"/>
                          <a:ea typeface="黑体" panose="02010609060101010101" pitchFamily="49" charset="-122"/>
                          <a:cs typeface="+mn-cs"/>
                        </a:rPr>
                        <m:t>𝑡</m:t>
                      </m:r>
                      <m:r>
                        <a:rPr kumimoji="0" lang="en-US" altLang="zh-CN" sz="1400" b="0" i="0" u="none" strike="noStrike" kern="1200" cap="none" spc="0" normalizeH="0" baseline="0" noProof="0" smtClean="0">
                          <a:ln>
                            <a:noFill/>
                          </a:ln>
                          <a:solidFill>
                            <a:prstClr val="black"/>
                          </a:solidFill>
                          <a:effectLst/>
                          <a:uLnTx/>
                          <a:uFillTx/>
                          <a:latin typeface="Cambria Math"/>
                          <a:ea typeface="黑体" panose="02010609060101010101" pitchFamily="49" charset="-122"/>
                          <a:cs typeface="+mn-cs"/>
                        </a:rPr>
                        <m:t>+</m:t>
                      </m:r>
                      <m:r>
                        <a:rPr kumimoji="0" lang="en-US" altLang="zh-CN" sz="1400" b="0" i="0" u="none" strike="noStrike" kern="1200" cap="none" spc="0" normalizeH="0" baseline="0" noProof="0" smtClean="0">
                          <a:ln>
                            <a:noFill/>
                          </a:ln>
                          <a:solidFill>
                            <a:prstClr val="black"/>
                          </a:solidFill>
                          <a:effectLst/>
                          <a:uLnTx/>
                          <a:uFillTx/>
                          <a:latin typeface="Cambria Math"/>
                          <a:ea typeface="黑体" panose="02010609060101010101" pitchFamily="49" charset="-122"/>
                          <a:cs typeface="+mn-cs"/>
                        </a:rPr>
                        <m:t>1</m:t>
                      </m:r>
                    </m:oMath>
                  </a14:m>
                  <a:endParaRPr kumimoji="0" lang="zh-CN" altLang="en-US" sz="1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mc:Choice>
          <mc:Fallback xmlns="">
            <p:sp>
              <p:nvSpPr>
                <p:cNvPr id="139" name="矩形 138"/>
                <p:cNvSpPr>
                  <a:spLocks noRot="1" noChangeAspect="1" noMove="1" noResize="1" noEditPoints="1" noAdjustHandles="1" noChangeArrowheads="1" noChangeShapeType="1" noTextEdit="1"/>
                </p:cNvSpPr>
                <p:nvPr/>
              </p:nvSpPr>
              <p:spPr>
                <a:xfrm>
                  <a:off x="7031337" y="3397270"/>
                  <a:ext cx="928075" cy="307777"/>
                </a:xfrm>
                <a:prstGeom prst="rect">
                  <a:avLst/>
                </a:prstGeom>
                <a:blipFill rotWithShape="1">
                  <a:blip r:embed="rId14"/>
                  <a:stretch>
                    <a:fillRect l="-1307" t="-3922" b="-15686"/>
                  </a:stretch>
                </a:blipFill>
              </p:spPr>
              <p:txBody>
                <a:bodyPr/>
                <a:lstStyle/>
                <a:p>
                  <a:r>
                    <a:rPr lang="zh-CN" altLang="en-US">
                      <a:noFill/>
                    </a:rPr>
                    <a:t> </a:t>
                  </a:r>
                </a:p>
              </p:txBody>
            </p:sp>
          </mc:Fallback>
        </mc:AlternateContent>
        <p:cxnSp>
          <p:nvCxnSpPr>
            <p:cNvPr id="145" name="直接箭头连接符 144"/>
            <p:cNvCxnSpPr/>
            <p:nvPr/>
          </p:nvCxnSpPr>
          <p:spPr>
            <a:xfrm flipV="1">
              <a:off x="6213590" y="1770573"/>
              <a:ext cx="0" cy="3316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椭圆 145"/>
                <p:cNvSpPr/>
                <p:nvPr/>
              </p:nvSpPr>
              <p:spPr>
                <a:xfrm>
                  <a:off x="5947000" y="1338525"/>
                  <a:ext cx="504056" cy="43204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h</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46" name="椭圆 145"/>
                <p:cNvSpPr>
                  <a:spLocks noRot="1" noChangeAspect="1" noMove="1" noResize="1" noEditPoints="1" noAdjustHandles="1" noChangeArrowheads="1" noChangeShapeType="1" noTextEdit="1"/>
                </p:cNvSpPr>
                <p:nvPr/>
              </p:nvSpPr>
              <p:spPr>
                <a:xfrm>
                  <a:off x="5947000" y="1338525"/>
                  <a:ext cx="504056" cy="432048"/>
                </a:xfrm>
                <a:prstGeom prst="ellipse">
                  <a:avLst/>
                </a:prstGeom>
                <a:blipFill rotWithShape="1">
                  <a:blip r:embed="rId15"/>
                  <a:stretch>
                    <a:fillRect/>
                  </a:stretch>
                </a:blipFill>
                <a:ln>
                  <a:solidFill>
                    <a:schemeClr val="tx1"/>
                  </a:solidFill>
                </a:ln>
              </p:spPr>
              <p:txBody>
                <a:bodyPr/>
                <a:lstStyle/>
                <a:p>
                  <a:r>
                    <a:rPr lang="zh-CN" altLang="en-US">
                      <a:noFill/>
                    </a:rPr>
                    <a:t> </a:t>
                  </a:r>
                </a:p>
              </p:txBody>
            </p:sp>
          </mc:Fallback>
        </mc:AlternateContent>
        <p:cxnSp>
          <p:nvCxnSpPr>
            <p:cNvPr id="148" name="直接箭头连接符 147"/>
            <p:cNvCxnSpPr/>
            <p:nvPr/>
          </p:nvCxnSpPr>
          <p:spPr>
            <a:xfrm flipV="1">
              <a:off x="6294648" y="2489528"/>
              <a:ext cx="0" cy="3316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30" idx="3"/>
            </p:cNvCxnSpPr>
            <p:nvPr/>
          </p:nvCxnSpPr>
          <p:spPr>
            <a:xfrm>
              <a:off x="6598158" y="2285990"/>
              <a:ext cx="579708"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0" name="圆角矩形 149"/>
            <p:cNvSpPr/>
            <p:nvPr/>
          </p:nvSpPr>
          <p:spPr>
            <a:xfrm>
              <a:off x="7191865" y="2095426"/>
              <a:ext cx="607021"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RNN</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cxnSp>
          <p:nvCxnSpPr>
            <p:cNvPr id="151" name="直接箭头连接符 150"/>
            <p:cNvCxnSpPr/>
            <p:nvPr/>
          </p:nvCxnSpPr>
          <p:spPr>
            <a:xfrm flipV="1">
              <a:off x="7495375" y="2476088"/>
              <a:ext cx="0" cy="3316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2" name="圆角矩形 151"/>
            <p:cNvSpPr/>
            <p:nvPr/>
          </p:nvSpPr>
          <p:spPr>
            <a:xfrm>
              <a:off x="4817259" y="2079242"/>
              <a:ext cx="607021" cy="348679"/>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RNN</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cxnSp>
          <p:nvCxnSpPr>
            <p:cNvPr id="153" name="直接箭头连接符 152"/>
            <p:cNvCxnSpPr/>
            <p:nvPr/>
          </p:nvCxnSpPr>
          <p:spPr>
            <a:xfrm>
              <a:off x="5456297" y="2286348"/>
              <a:ext cx="579708"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V="1">
              <a:off x="5145662" y="2447279"/>
              <a:ext cx="0" cy="3316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5135331" y="1732856"/>
              <a:ext cx="0" cy="3316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椭圆 155"/>
                <p:cNvSpPr/>
                <p:nvPr/>
              </p:nvSpPr>
              <p:spPr>
                <a:xfrm>
                  <a:off x="4868741" y="1300808"/>
                  <a:ext cx="504056" cy="43204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h</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a:cs typeface="+mn-cs"/>
                              </a:rPr>
                              <m:t>−</m:t>
                            </m:r>
                            <m:r>
                              <a:rPr kumimoji="0" lang="en-US" altLang="zh-CN" sz="1800" b="0" i="1" u="none" strike="noStrike" kern="1200" cap="none" spc="0" normalizeH="0" baseline="0" noProof="0" smtClean="0">
                                <a:ln>
                                  <a:noFill/>
                                </a:ln>
                                <a:solidFill>
                                  <a:prstClr val="black"/>
                                </a:solidFill>
                                <a:effectLst/>
                                <a:uLnTx/>
                                <a:uFillTx/>
                                <a:latin typeface="Cambria Math"/>
                                <a:cs typeface="+mn-cs"/>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56" name="椭圆 155"/>
                <p:cNvSpPr>
                  <a:spLocks noRot="1" noChangeAspect="1" noMove="1" noResize="1" noEditPoints="1" noAdjustHandles="1" noChangeArrowheads="1" noChangeShapeType="1" noTextEdit="1"/>
                </p:cNvSpPr>
                <p:nvPr/>
              </p:nvSpPr>
              <p:spPr>
                <a:xfrm>
                  <a:off x="4868741" y="1300808"/>
                  <a:ext cx="504056" cy="432048"/>
                </a:xfrm>
                <a:prstGeom prst="ellipse">
                  <a:avLst/>
                </a:prstGeom>
                <a:blipFill rotWithShape="1">
                  <a:blip r:embed="rId16"/>
                  <a:stretch>
                    <a:fillRect l="-6977" r="-1163"/>
                  </a:stretch>
                </a:blipFill>
                <a:ln>
                  <a:solidFill>
                    <a:schemeClr val="tx1"/>
                  </a:solidFill>
                </a:ln>
              </p:spPr>
              <p:txBody>
                <a:bodyPr/>
                <a:lstStyle/>
                <a:p>
                  <a:r>
                    <a:rPr lang="zh-CN" altLang="en-US">
                      <a:noFill/>
                    </a:rPr>
                    <a:t> </a:t>
                  </a:r>
                </a:p>
              </p:txBody>
            </p:sp>
          </mc:Fallback>
        </mc:AlternateContent>
        <p:cxnSp>
          <p:nvCxnSpPr>
            <p:cNvPr id="157" name="直接箭头连接符 156"/>
            <p:cNvCxnSpPr/>
            <p:nvPr/>
          </p:nvCxnSpPr>
          <p:spPr>
            <a:xfrm flipV="1">
              <a:off x="7458455" y="1752448"/>
              <a:ext cx="0" cy="33167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椭圆 157"/>
                <p:cNvSpPr/>
                <p:nvPr/>
              </p:nvSpPr>
              <p:spPr>
                <a:xfrm>
                  <a:off x="7191865" y="1320400"/>
                  <a:ext cx="504056" cy="43204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a:cs typeface="+mn-cs"/>
                              </a:rPr>
                              <m:t> </m:t>
                            </m:r>
                            <m:r>
                              <a:rPr kumimoji="0" lang="en-US" altLang="zh-CN" sz="1800" b="0" i="1" u="none" strike="noStrike" kern="1200" cap="none" spc="0" normalizeH="0" baseline="0" noProof="0" smtClean="0">
                                <a:ln>
                                  <a:noFill/>
                                </a:ln>
                                <a:solidFill>
                                  <a:prstClr val="black"/>
                                </a:solidFill>
                                <a:effectLst/>
                                <a:uLnTx/>
                                <a:uFillTx/>
                                <a:latin typeface="Cambria Math"/>
                                <a:cs typeface="+mn-cs"/>
                              </a:rPr>
                              <m:t>h</m:t>
                            </m:r>
                          </m:e>
                          <m:sub>
                            <m:r>
                              <a:rPr kumimoji="0" lang="en-US" altLang="zh-CN" sz="1800" b="0" i="1" u="none" strike="noStrike" kern="1200" cap="none" spc="0" normalizeH="0" baseline="0" noProof="0" smtClean="0">
                                <a:ln>
                                  <a:noFill/>
                                </a:ln>
                                <a:solidFill>
                                  <a:prstClr val="black"/>
                                </a:solidFill>
                                <a:effectLst/>
                                <a:uLnTx/>
                                <a:uFillTx/>
                                <a:latin typeface="Cambria Math"/>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a:cs typeface="+mn-cs"/>
                              </a:rPr>
                              <m:t>+</m:t>
                            </m:r>
                            <m:r>
                              <a:rPr kumimoji="0" lang="en-US" altLang="zh-CN" sz="1800" b="0" i="1" u="none" strike="noStrike" kern="1200" cap="none" spc="0" normalizeH="0" baseline="0" noProof="0" smtClean="0">
                                <a:ln>
                                  <a:noFill/>
                                </a:ln>
                                <a:solidFill>
                                  <a:prstClr val="black"/>
                                </a:solidFill>
                                <a:effectLst/>
                                <a:uLnTx/>
                                <a:uFillTx/>
                                <a:latin typeface="Cambria Math"/>
                                <a:cs typeface="+mn-cs"/>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58" name="椭圆 157"/>
                <p:cNvSpPr>
                  <a:spLocks noRot="1" noChangeAspect="1" noMove="1" noResize="1" noEditPoints="1" noAdjustHandles="1" noChangeArrowheads="1" noChangeShapeType="1" noTextEdit="1"/>
                </p:cNvSpPr>
                <p:nvPr/>
              </p:nvSpPr>
              <p:spPr>
                <a:xfrm>
                  <a:off x="7191865" y="1320400"/>
                  <a:ext cx="504056" cy="432048"/>
                </a:xfrm>
                <a:prstGeom prst="ellipse">
                  <a:avLst/>
                </a:prstGeom>
                <a:blipFill rotWithShape="1">
                  <a:blip r:embed="rId17"/>
                  <a:stretch>
                    <a:fillRect l="-6977" r="-1163"/>
                  </a:stretch>
                </a:blipFill>
                <a:ln>
                  <a:solidFill>
                    <a:schemeClr val="tx1"/>
                  </a:solidFill>
                </a:ln>
              </p:spPr>
              <p:txBody>
                <a:bodyPr/>
                <a:lstStyle/>
                <a:p>
                  <a:r>
                    <a:rPr lang="zh-CN" altLang="en-US">
                      <a:noFill/>
                    </a:rPr>
                    <a:t> </a:t>
                  </a:r>
                </a:p>
              </p:txBody>
            </p:sp>
          </mc:Fallback>
        </mc:AlternateContent>
        <p:cxnSp>
          <p:nvCxnSpPr>
            <p:cNvPr id="51" name="曲线连接符 50"/>
            <p:cNvCxnSpPr>
              <a:stCxn id="156" idx="6"/>
            </p:cNvCxnSpPr>
            <p:nvPr/>
          </p:nvCxnSpPr>
          <p:spPr>
            <a:xfrm>
              <a:off x="5372797" y="1516832"/>
              <a:ext cx="663208" cy="625142"/>
            </a:xfrm>
            <a:prstGeom prst="curvedConnector3">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9" name="曲线连接符 158"/>
            <p:cNvCxnSpPr/>
            <p:nvPr/>
          </p:nvCxnSpPr>
          <p:spPr>
            <a:xfrm>
              <a:off x="6451056" y="1605716"/>
              <a:ext cx="740809" cy="536258"/>
            </a:xfrm>
            <a:prstGeom prst="curvedConnector3">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7770574" y="2997884"/>
              <a:ext cx="695785" cy="1384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8401392" y="2105599"/>
                  <a:ext cx="4395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8401392" y="2105599"/>
                  <a:ext cx="434734" cy="369332"/>
                </a:xfrm>
                <a:prstGeom prst="rect">
                  <a:avLst/>
                </a:prstGeom>
                <a:blipFill rotWithShape="1">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8466359" y="2820138"/>
                  <a:ext cx="4395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8466359" y="2820138"/>
                  <a:ext cx="434734" cy="369332"/>
                </a:xfrm>
                <a:prstGeom prst="rect">
                  <a:avLst/>
                </a:prstGeom>
                <a:blipFill rotWithShape="1">
                  <a:blip r:embed="rId19"/>
                  <a:stretch>
                    <a:fillRect/>
                  </a:stretch>
                </a:blipFill>
              </p:spPr>
              <p:txBody>
                <a:bodyPr/>
                <a:lstStyle/>
                <a:p>
                  <a:r>
                    <a:rPr lang="zh-CN" altLang="en-US">
                      <a:noFill/>
                    </a:rPr>
                    <a:t> </a:t>
                  </a:r>
                </a:p>
              </p:txBody>
            </p:sp>
          </mc:Fallback>
        </mc:AlternateContent>
        <p:cxnSp>
          <p:nvCxnSpPr>
            <p:cNvPr id="162" name="直接箭头连接符 161"/>
            <p:cNvCxnSpPr/>
            <p:nvPr/>
          </p:nvCxnSpPr>
          <p:spPr>
            <a:xfrm>
              <a:off x="7812357" y="2286349"/>
              <a:ext cx="579708"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3" name="TextBox 162"/>
                <p:cNvSpPr txBox="1"/>
                <p:nvPr/>
              </p:nvSpPr>
              <p:spPr>
                <a:xfrm>
                  <a:off x="4027540" y="2852565"/>
                  <a:ext cx="4395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63" name="TextBox 162"/>
                <p:cNvSpPr txBox="1">
                  <a:spLocks noRot="1" noChangeAspect="1" noMove="1" noResize="1" noEditPoints="1" noAdjustHandles="1" noChangeArrowheads="1" noChangeShapeType="1" noTextEdit="1"/>
                </p:cNvSpPr>
                <p:nvPr/>
              </p:nvSpPr>
              <p:spPr>
                <a:xfrm>
                  <a:off x="4027540" y="2852565"/>
                  <a:ext cx="434734" cy="369332"/>
                </a:xfrm>
                <a:prstGeom prst="rect">
                  <a:avLst/>
                </a:prstGeom>
                <a:blipFill rotWithShape="1">
                  <a:blip r:embed="rId20"/>
                  <a:stretch>
                    <a:fillRect/>
                  </a:stretch>
                </a:blipFill>
              </p:spPr>
              <p:txBody>
                <a:bodyPr/>
                <a:lstStyle/>
                <a:p>
                  <a:r>
                    <a:rPr lang="zh-CN" altLang="en-US">
                      <a:noFill/>
                    </a:rPr>
                    <a:t> </a:t>
                  </a:r>
                </a:p>
              </p:txBody>
            </p:sp>
          </mc:Fallback>
        </mc:AlternateContent>
        <p:cxnSp>
          <p:nvCxnSpPr>
            <p:cNvPr id="164" name="直接箭头连接符 163"/>
            <p:cNvCxnSpPr/>
            <p:nvPr/>
          </p:nvCxnSpPr>
          <p:spPr>
            <a:xfrm flipV="1">
              <a:off x="4462274" y="3019978"/>
              <a:ext cx="487927" cy="1384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7" name="TextBox 166"/>
                <p:cNvSpPr txBox="1"/>
                <p:nvPr/>
              </p:nvSpPr>
              <p:spPr>
                <a:xfrm>
                  <a:off x="3924671" y="2128210"/>
                  <a:ext cx="43954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67" name="TextBox 166"/>
                <p:cNvSpPr txBox="1">
                  <a:spLocks noRot="1" noChangeAspect="1" noMove="1" noResize="1" noEditPoints="1" noAdjustHandles="1" noChangeArrowheads="1" noChangeShapeType="1" noTextEdit="1"/>
                </p:cNvSpPr>
                <p:nvPr/>
              </p:nvSpPr>
              <p:spPr>
                <a:xfrm>
                  <a:off x="3924671" y="2128210"/>
                  <a:ext cx="434734" cy="369332"/>
                </a:xfrm>
                <a:prstGeom prst="rect">
                  <a:avLst/>
                </a:prstGeom>
                <a:blipFill rotWithShape="1">
                  <a:blip r:embed="rId21"/>
                  <a:stretch>
                    <a:fillRect/>
                  </a:stretch>
                </a:blipFill>
              </p:spPr>
              <p:txBody>
                <a:bodyPr/>
                <a:lstStyle/>
                <a:p>
                  <a:r>
                    <a:rPr lang="zh-CN" altLang="en-US">
                      <a:noFill/>
                    </a:rPr>
                    <a:t> </a:t>
                  </a:r>
                </a:p>
              </p:txBody>
            </p:sp>
          </mc:Fallback>
        </mc:AlternateContent>
        <p:cxnSp>
          <p:nvCxnSpPr>
            <p:cNvPr id="168" name="直接箭头连接符 167"/>
            <p:cNvCxnSpPr/>
            <p:nvPr/>
          </p:nvCxnSpPr>
          <p:spPr>
            <a:xfrm flipV="1">
              <a:off x="4359405" y="2295623"/>
              <a:ext cx="487927" cy="1384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170" name="右箭头 169"/>
          <p:cNvSpPr/>
          <p:nvPr/>
        </p:nvSpPr>
        <p:spPr>
          <a:xfrm>
            <a:off x="3223205" y="3279442"/>
            <a:ext cx="864096" cy="498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71" name="矩形 170"/>
          <p:cNvSpPr/>
          <p:nvPr/>
        </p:nvSpPr>
        <p:spPr>
          <a:xfrm>
            <a:off x="3101256" y="2694067"/>
            <a:ext cx="101181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展开形式</a:t>
            </a:r>
          </a:p>
        </p:txBody>
      </p:sp>
      <p:sp>
        <p:nvSpPr>
          <p:cNvPr id="59" name="标题 1">
            <a:extLst>
              <a:ext uri="{FF2B5EF4-FFF2-40B4-BE49-F238E27FC236}">
                <a16:creationId xmlns:a16="http://schemas.microsoft.com/office/drawing/2014/main" id="{7338B479-7ADD-63E9-D241-473783D3682B}"/>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循环神经网络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RNN</a:t>
            </a:r>
          </a:p>
        </p:txBody>
      </p:sp>
    </p:spTree>
    <p:extLst>
      <p:ext uri="{BB962C8B-B14F-4D97-AF65-F5344CB8AC3E}">
        <p14:creationId xmlns:p14="http://schemas.microsoft.com/office/powerpoint/2010/main" val="834072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3044" y="4260110"/>
            <a:ext cx="84909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中国</a:t>
            </a:r>
            <a:r>
              <a:rPr kumimoji="0" lang="zh-CN" altLang="en-US" sz="1800" b="1"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南北</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饮食文化</a:t>
            </a:r>
            <a:r>
              <a:rPr kumimoji="0" lang="zh-CN" altLang="en-US" sz="1800" b="1"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存在差异</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，豆花有</a:t>
            </a:r>
            <a:r>
              <a:rPr kumimoji="0" lang="zh-CN" altLang="en-US" sz="1800" b="1"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南甜北咸</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之分。</a:t>
            </a:r>
            <a:r>
              <a:rPr kumimoji="0" lang="zh-CN" altLang="en-US" sz="1800" b="1"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南方人</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一般喜欢吃</a:t>
            </a:r>
            <a:r>
              <a:rPr kumimoji="0" lang="zh-CN" altLang="en-US" sz="1800" b="1" i="0" u="sng"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甜豆花</a:t>
            </a: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p>
        </p:txBody>
      </p:sp>
      <p:cxnSp>
        <p:nvCxnSpPr>
          <p:cNvPr id="7" name="直接箭头连接符 6"/>
          <p:cNvCxnSpPr/>
          <p:nvPr/>
        </p:nvCxnSpPr>
        <p:spPr>
          <a:xfrm flipH="1" flipV="1">
            <a:off x="1318078" y="4056662"/>
            <a:ext cx="1" cy="2225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1017294" y="3438931"/>
            <a:ext cx="601566"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RNN</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cxnSp>
        <p:nvCxnSpPr>
          <p:cNvPr id="40" name="直接箭头连接符 39"/>
          <p:cNvCxnSpPr>
            <a:endCxn id="18" idx="2"/>
          </p:cNvCxnSpPr>
          <p:nvPr/>
        </p:nvCxnSpPr>
        <p:spPr>
          <a:xfrm flipH="1" flipV="1">
            <a:off x="1287553" y="3200441"/>
            <a:ext cx="8283" cy="194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144152" y="2048313"/>
            <a:ext cx="286800" cy="115212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9" name="椭圆 18"/>
          <p:cNvSpPr/>
          <p:nvPr/>
        </p:nvSpPr>
        <p:spPr>
          <a:xfrm>
            <a:off x="1220402" y="2206287"/>
            <a:ext cx="136409"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48" name="椭圆 47"/>
          <p:cNvSpPr/>
          <p:nvPr/>
        </p:nvSpPr>
        <p:spPr>
          <a:xfrm>
            <a:off x="1219349" y="2516365"/>
            <a:ext cx="136409"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50" name="椭圆 49"/>
          <p:cNvSpPr/>
          <p:nvPr/>
        </p:nvSpPr>
        <p:spPr>
          <a:xfrm>
            <a:off x="1220402" y="2806939"/>
            <a:ext cx="136409"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21" name="TextBox 20"/>
              <p:cNvSpPr txBox="1"/>
              <p:nvPr/>
            </p:nvSpPr>
            <p:spPr>
              <a:xfrm>
                <a:off x="492461" y="2516415"/>
                <a:ext cx="675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92461" y="2516415"/>
                <a:ext cx="675185"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82331" y="3542297"/>
                <a:ext cx="675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382331" y="3542297"/>
                <a:ext cx="675185" cy="369332"/>
              </a:xfrm>
              <a:prstGeom prst="rect">
                <a:avLst/>
              </a:prstGeom>
              <a:blipFill rotWithShape="1">
                <a:blip r:embed="rId4"/>
                <a:stretch>
                  <a:fillRect/>
                </a:stretch>
              </a:blipFill>
            </p:spPr>
            <p:txBody>
              <a:bodyPr/>
              <a:lstStyle/>
              <a:p>
                <a:r>
                  <a:rPr lang="zh-CN" altLang="en-US">
                    <a:noFill/>
                  </a:rPr>
                  <a:t> </a:t>
                </a:r>
              </a:p>
            </p:txBody>
          </p:sp>
        </mc:Fallback>
      </mc:AlternateContent>
      <p:grpSp>
        <p:nvGrpSpPr>
          <p:cNvPr id="22" name="组合 21"/>
          <p:cNvGrpSpPr/>
          <p:nvPr/>
        </p:nvGrpSpPr>
        <p:grpSpPr>
          <a:xfrm>
            <a:off x="1952180" y="2060425"/>
            <a:ext cx="1236531" cy="2230879"/>
            <a:chOff x="1641064" y="1242325"/>
            <a:chExt cx="1305491" cy="2230879"/>
          </a:xfrm>
        </p:grpSpPr>
        <p:cxnSp>
          <p:nvCxnSpPr>
            <p:cNvPr id="54" name="直接箭头连接符 53"/>
            <p:cNvCxnSpPr/>
            <p:nvPr/>
          </p:nvCxnSpPr>
          <p:spPr>
            <a:xfrm flipH="1" flipV="1">
              <a:off x="2628997" y="3250673"/>
              <a:ext cx="1" cy="2225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圆角矩形 55"/>
            <p:cNvSpPr/>
            <p:nvPr/>
          </p:nvSpPr>
          <p:spPr>
            <a:xfrm>
              <a:off x="2311440" y="2632943"/>
              <a:ext cx="635115"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RNN</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cxnSp>
          <p:nvCxnSpPr>
            <p:cNvPr id="58" name="直接箭头连接符 57"/>
            <p:cNvCxnSpPr>
              <a:endCxn id="60" idx="2"/>
            </p:cNvCxnSpPr>
            <p:nvPr/>
          </p:nvCxnSpPr>
          <p:spPr>
            <a:xfrm flipH="1" flipV="1">
              <a:off x="2596771" y="2394453"/>
              <a:ext cx="8745" cy="194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圆角矩形 59"/>
            <p:cNvSpPr/>
            <p:nvPr/>
          </p:nvSpPr>
          <p:spPr>
            <a:xfrm>
              <a:off x="2445373" y="1242325"/>
              <a:ext cx="302795" cy="115212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61" name="椭圆 60"/>
            <p:cNvSpPr/>
            <p:nvPr/>
          </p:nvSpPr>
          <p:spPr>
            <a:xfrm>
              <a:off x="2525610" y="1400299"/>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62" name="椭圆 61"/>
            <p:cNvSpPr/>
            <p:nvPr/>
          </p:nvSpPr>
          <p:spPr>
            <a:xfrm>
              <a:off x="2524762" y="1710377"/>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64" name="椭圆 63"/>
            <p:cNvSpPr/>
            <p:nvPr/>
          </p:nvSpPr>
          <p:spPr>
            <a:xfrm>
              <a:off x="2525610" y="2000951"/>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66" name="TextBox 65"/>
                <p:cNvSpPr txBox="1"/>
                <p:nvPr/>
              </p:nvSpPr>
              <p:spPr>
                <a:xfrm>
                  <a:off x="1658686" y="1684381"/>
                  <a:ext cx="7128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1658686" y="1684381"/>
                  <a:ext cx="670376" cy="36933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1641064" y="2736309"/>
                  <a:ext cx="7128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1641064" y="2736309"/>
                  <a:ext cx="670376" cy="369332"/>
                </a:xfrm>
                <a:prstGeom prst="rect">
                  <a:avLst/>
                </a:prstGeom>
                <a:blipFill rotWithShape="1">
                  <a:blip r:embed="rId6"/>
                  <a:stretch>
                    <a:fillRect/>
                  </a:stretch>
                </a:blipFill>
              </p:spPr>
              <p:txBody>
                <a:bodyPr/>
                <a:lstStyle/>
                <a:p>
                  <a:r>
                    <a:rPr lang="zh-CN" altLang="en-US">
                      <a:noFill/>
                    </a:rPr>
                    <a:t> </a:t>
                  </a:r>
                </a:p>
              </p:txBody>
            </p:sp>
          </mc:Fallback>
        </mc:AlternateContent>
      </p:grpSp>
      <p:grpSp>
        <p:nvGrpSpPr>
          <p:cNvPr id="70" name="组合 69"/>
          <p:cNvGrpSpPr/>
          <p:nvPr/>
        </p:nvGrpSpPr>
        <p:grpSpPr>
          <a:xfrm>
            <a:off x="3909843" y="2028779"/>
            <a:ext cx="1236531" cy="2230879"/>
            <a:chOff x="1641064" y="1242325"/>
            <a:chExt cx="1305491" cy="2230879"/>
          </a:xfrm>
        </p:grpSpPr>
        <p:cxnSp>
          <p:nvCxnSpPr>
            <p:cNvPr id="71" name="直接箭头连接符 70"/>
            <p:cNvCxnSpPr/>
            <p:nvPr/>
          </p:nvCxnSpPr>
          <p:spPr>
            <a:xfrm flipH="1" flipV="1">
              <a:off x="2628997" y="3250673"/>
              <a:ext cx="1" cy="2225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2311440" y="2632943"/>
              <a:ext cx="635115"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RNN</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cxnSp>
          <p:nvCxnSpPr>
            <p:cNvPr id="73" name="直接箭头连接符 72"/>
            <p:cNvCxnSpPr>
              <a:endCxn id="74" idx="2"/>
            </p:cNvCxnSpPr>
            <p:nvPr/>
          </p:nvCxnSpPr>
          <p:spPr>
            <a:xfrm flipH="1" flipV="1">
              <a:off x="2596771" y="2394453"/>
              <a:ext cx="8745" cy="194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圆角矩形 73"/>
            <p:cNvSpPr/>
            <p:nvPr/>
          </p:nvSpPr>
          <p:spPr>
            <a:xfrm>
              <a:off x="2445373" y="1242325"/>
              <a:ext cx="302795" cy="115212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75" name="椭圆 74"/>
            <p:cNvSpPr/>
            <p:nvPr/>
          </p:nvSpPr>
          <p:spPr>
            <a:xfrm>
              <a:off x="2526389" y="1400299"/>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77" name="椭圆 76"/>
            <p:cNvSpPr/>
            <p:nvPr/>
          </p:nvSpPr>
          <p:spPr>
            <a:xfrm>
              <a:off x="2524762" y="1710377"/>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78" name="椭圆 77"/>
            <p:cNvSpPr/>
            <p:nvPr/>
          </p:nvSpPr>
          <p:spPr>
            <a:xfrm>
              <a:off x="2526389" y="2000951"/>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79" name="TextBox 78"/>
                <p:cNvSpPr txBox="1"/>
                <p:nvPr/>
              </p:nvSpPr>
              <p:spPr>
                <a:xfrm>
                  <a:off x="1658686" y="1684381"/>
                  <a:ext cx="7128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1658686" y="1684381"/>
                  <a:ext cx="670376" cy="36933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1641064" y="2736309"/>
                  <a:ext cx="7128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1641064" y="2736309"/>
                  <a:ext cx="670376" cy="369332"/>
                </a:xfrm>
                <a:prstGeom prst="rect">
                  <a:avLst/>
                </a:prstGeom>
                <a:blipFill rotWithShape="1">
                  <a:blip r:embed="rId8"/>
                  <a:stretch>
                    <a:fillRect/>
                  </a:stretch>
                </a:blipFill>
              </p:spPr>
              <p:txBody>
                <a:bodyPr/>
                <a:lstStyle/>
                <a:p>
                  <a:r>
                    <a:rPr lang="zh-CN" altLang="en-US">
                      <a:noFill/>
                    </a:rPr>
                    <a:t> </a:t>
                  </a:r>
                </a:p>
              </p:txBody>
            </p:sp>
          </mc:Fallback>
        </mc:AlternateContent>
      </p:grpSp>
      <p:grpSp>
        <p:nvGrpSpPr>
          <p:cNvPr id="81" name="组合 80"/>
          <p:cNvGrpSpPr/>
          <p:nvPr/>
        </p:nvGrpSpPr>
        <p:grpSpPr>
          <a:xfrm>
            <a:off x="5546746" y="2028779"/>
            <a:ext cx="1236531" cy="2230879"/>
            <a:chOff x="1641064" y="1242325"/>
            <a:chExt cx="1305491" cy="2230879"/>
          </a:xfrm>
        </p:grpSpPr>
        <p:cxnSp>
          <p:nvCxnSpPr>
            <p:cNvPr id="83" name="直接箭头连接符 82"/>
            <p:cNvCxnSpPr/>
            <p:nvPr/>
          </p:nvCxnSpPr>
          <p:spPr>
            <a:xfrm flipH="1" flipV="1">
              <a:off x="2524762" y="3250673"/>
              <a:ext cx="1" cy="2225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4" name="圆角矩形 83"/>
            <p:cNvSpPr/>
            <p:nvPr/>
          </p:nvSpPr>
          <p:spPr>
            <a:xfrm>
              <a:off x="2311440" y="2632943"/>
              <a:ext cx="635115"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RNN</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cxnSp>
          <p:nvCxnSpPr>
            <p:cNvPr id="85" name="直接箭头连接符 84"/>
            <p:cNvCxnSpPr>
              <a:endCxn id="86" idx="2"/>
            </p:cNvCxnSpPr>
            <p:nvPr/>
          </p:nvCxnSpPr>
          <p:spPr>
            <a:xfrm flipH="1" flipV="1">
              <a:off x="2596771" y="2394453"/>
              <a:ext cx="8745" cy="194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2445373" y="1242325"/>
              <a:ext cx="302795" cy="115212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88" name="椭圆 87"/>
            <p:cNvSpPr/>
            <p:nvPr/>
          </p:nvSpPr>
          <p:spPr>
            <a:xfrm>
              <a:off x="2523746" y="1400299"/>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91" name="椭圆 90"/>
            <p:cNvSpPr/>
            <p:nvPr/>
          </p:nvSpPr>
          <p:spPr>
            <a:xfrm>
              <a:off x="2524762" y="1710377"/>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93" name="椭圆 92"/>
            <p:cNvSpPr/>
            <p:nvPr/>
          </p:nvSpPr>
          <p:spPr>
            <a:xfrm>
              <a:off x="2523746" y="2000951"/>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94" name="TextBox 93"/>
                <p:cNvSpPr txBox="1"/>
                <p:nvPr/>
              </p:nvSpPr>
              <p:spPr>
                <a:xfrm>
                  <a:off x="1658686" y="1684381"/>
                  <a:ext cx="7128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94" name="TextBox 93"/>
                <p:cNvSpPr txBox="1">
                  <a:spLocks noRot="1" noChangeAspect="1" noMove="1" noResize="1" noEditPoints="1" noAdjustHandles="1" noChangeArrowheads="1" noChangeShapeType="1" noTextEdit="1"/>
                </p:cNvSpPr>
                <p:nvPr/>
              </p:nvSpPr>
              <p:spPr>
                <a:xfrm>
                  <a:off x="1658686" y="1684381"/>
                  <a:ext cx="670376" cy="369332"/>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1641064" y="2736309"/>
                  <a:ext cx="7128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1641064" y="2736309"/>
                  <a:ext cx="670376" cy="369332"/>
                </a:xfrm>
                <a:prstGeom prst="rect">
                  <a:avLst/>
                </a:prstGeom>
                <a:blipFill rotWithShape="1">
                  <a:blip r:embed="rId10"/>
                  <a:stretch>
                    <a:fillRect/>
                  </a:stretch>
                </a:blipFill>
              </p:spPr>
              <p:txBody>
                <a:bodyPr/>
                <a:lstStyle/>
                <a:p>
                  <a:r>
                    <a:rPr lang="zh-CN" altLang="en-US">
                      <a:noFill/>
                    </a:rPr>
                    <a:t> </a:t>
                  </a:r>
                </a:p>
              </p:txBody>
            </p:sp>
          </mc:Fallback>
        </mc:AlternateContent>
      </p:grpSp>
      <p:grpSp>
        <p:nvGrpSpPr>
          <p:cNvPr id="98" name="组合 97"/>
          <p:cNvGrpSpPr/>
          <p:nvPr/>
        </p:nvGrpSpPr>
        <p:grpSpPr>
          <a:xfrm>
            <a:off x="7167002" y="2065465"/>
            <a:ext cx="1268777" cy="2253195"/>
            <a:chOff x="1335456" y="1242325"/>
            <a:chExt cx="1339535" cy="2253194"/>
          </a:xfrm>
        </p:grpSpPr>
        <p:cxnSp>
          <p:nvCxnSpPr>
            <p:cNvPr id="99" name="直接箭头连接符 98"/>
            <p:cNvCxnSpPr/>
            <p:nvPr/>
          </p:nvCxnSpPr>
          <p:spPr>
            <a:xfrm flipH="1" flipV="1">
              <a:off x="2357432" y="3272988"/>
              <a:ext cx="1" cy="2225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0" name="圆角矩形 99"/>
            <p:cNvSpPr/>
            <p:nvPr/>
          </p:nvSpPr>
          <p:spPr>
            <a:xfrm>
              <a:off x="2039876" y="2619031"/>
              <a:ext cx="635115" cy="5760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RNN</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cxnSp>
          <p:nvCxnSpPr>
            <p:cNvPr id="102" name="直接箭头连接符 101"/>
            <p:cNvCxnSpPr>
              <a:endCxn id="105" idx="2"/>
            </p:cNvCxnSpPr>
            <p:nvPr/>
          </p:nvCxnSpPr>
          <p:spPr>
            <a:xfrm flipH="1" flipV="1">
              <a:off x="2310426" y="2394453"/>
              <a:ext cx="8745" cy="194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圆角矩形 104"/>
            <p:cNvSpPr/>
            <p:nvPr/>
          </p:nvSpPr>
          <p:spPr>
            <a:xfrm>
              <a:off x="2159029" y="1242325"/>
              <a:ext cx="302795" cy="115212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06" name="椭圆 105"/>
            <p:cNvSpPr/>
            <p:nvPr/>
          </p:nvSpPr>
          <p:spPr>
            <a:xfrm>
              <a:off x="2247163" y="1424666"/>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07" name="椭圆 106"/>
            <p:cNvSpPr/>
            <p:nvPr/>
          </p:nvSpPr>
          <p:spPr>
            <a:xfrm>
              <a:off x="2247163" y="1740373"/>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08" name="椭圆 107"/>
            <p:cNvSpPr/>
            <p:nvPr/>
          </p:nvSpPr>
          <p:spPr>
            <a:xfrm>
              <a:off x="2242789" y="2068186"/>
              <a:ext cx="144016" cy="21602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109" name="TextBox 108"/>
                <p:cNvSpPr txBox="1"/>
                <p:nvPr/>
              </p:nvSpPr>
              <p:spPr>
                <a:xfrm>
                  <a:off x="1369499" y="1698358"/>
                  <a:ext cx="7128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1369499" y="1698358"/>
                  <a:ext cx="670376" cy="369332"/>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1335456" y="2719157"/>
                  <a:ext cx="7128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1335456" y="2719157"/>
                  <a:ext cx="670376" cy="369332"/>
                </a:xfrm>
                <a:prstGeom prst="rect">
                  <a:avLst/>
                </a:prstGeom>
                <a:blipFill rotWithShape="1">
                  <a:blip r:embed="rId12"/>
                  <a:stretch>
                    <a:fillRect/>
                  </a:stretch>
                </a:blipFill>
              </p:spPr>
              <p:txBody>
                <a:bodyPr/>
                <a:lstStyle/>
                <a:p>
                  <a:r>
                    <a:rPr lang="zh-CN" altLang="en-US">
                      <a:noFill/>
                    </a:rPr>
                    <a:t> </a:t>
                  </a:r>
                </a:p>
              </p:txBody>
            </p:sp>
          </mc:Fallback>
        </mc:AlternateContent>
      </p:grpSp>
      <p:sp>
        <p:nvSpPr>
          <p:cNvPr id="24" name="右箭头 23"/>
          <p:cNvSpPr/>
          <p:nvPr/>
        </p:nvSpPr>
        <p:spPr>
          <a:xfrm>
            <a:off x="1496433" y="2604841"/>
            <a:ext cx="244852" cy="25486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11" name="右箭头 110"/>
          <p:cNvSpPr/>
          <p:nvPr/>
        </p:nvSpPr>
        <p:spPr>
          <a:xfrm>
            <a:off x="3127602" y="2612677"/>
            <a:ext cx="244852" cy="25486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12" name="右箭头 111"/>
          <p:cNvSpPr/>
          <p:nvPr/>
        </p:nvSpPr>
        <p:spPr>
          <a:xfrm>
            <a:off x="5102944" y="2569197"/>
            <a:ext cx="244852" cy="25486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13" name="右箭头 112"/>
          <p:cNvSpPr/>
          <p:nvPr/>
        </p:nvSpPr>
        <p:spPr>
          <a:xfrm>
            <a:off x="6776666" y="2569197"/>
            <a:ext cx="244852" cy="25486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26" name="矩形 25"/>
          <p:cNvSpPr/>
          <p:nvPr/>
        </p:nvSpPr>
        <p:spPr>
          <a:xfrm>
            <a:off x="51661" y="4056663"/>
            <a:ext cx="39287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输</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入</a:t>
            </a:r>
          </a:p>
        </p:txBody>
      </p:sp>
      <p:sp>
        <p:nvSpPr>
          <p:cNvPr id="114" name="矩形 113"/>
          <p:cNvSpPr/>
          <p:nvPr/>
        </p:nvSpPr>
        <p:spPr>
          <a:xfrm>
            <a:off x="144770" y="2132225"/>
            <a:ext cx="39287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隐式编码</a:t>
            </a:r>
          </a:p>
        </p:txBody>
      </p:sp>
      <p:sp>
        <p:nvSpPr>
          <p:cNvPr id="63" name="标题 1">
            <a:extLst>
              <a:ext uri="{FF2B5EF4-FFF2-40B4-BE49-F238E27FC236}">
                <a16:creationId xmlns:a16="http://schemas.microsoft.com/office/drawing/2014/main" id="{5800192E-0902-610F-C6D3-692A2DC720C1}"/>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循环神经网络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RNN</a:t>
            </a:r>
          </a:p>
        </p:txBody>
      </p:sp>
    </p:spTree>
    <p:extLst>
      <p:ext uri="{BB962C8B-B14F-4D97-AF65-F5344CB8AC3E}">
        <p14:creationId xmlns:p14="http://schemas.microsoft.com/office/powerpoint/2010/main" val="698714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0"/>
          </p:nvPr>
        </p:nvSpPr>
        <p:spPr bwMode="auto">
          <a:xfrm>
            <a:off x="10801350" y="6405563"/>
            <a:ext cx="1390650" cy="365125"/>
          </a:xfrm>
          <a:prstGeom prst="rect">
            <a:avLst/>
          </a:prstGeom>
          <a:noFill/>
          <a:ln>
            <a:miter lim="800000"/>
          </a:ln>
        </p:spPr>
        <p:txBody>
          <a:bodyPr vert="horz" wrap="square" lIns="91440" tIns="45720" rIns="91440" bIns="45720" numCol="1" rtlCol="0" anchor="ctr" anchorCtr="0" compatLnSpc="1"/>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pPr>
            <a:fld id="{5B081EB6-D196-45DC-8112-82044C796D0F}" type="slidenum">
              <a:rPr lang="zh-CN" altLang="en-US" smtClean="0"/>
              <a:pPr>
                <a:defRPr/>
              </a:pPr>
              <a:t>57</a:t>
            </a:fld>
            <a:endParaRPr lang="zh-CN" altLang="en-US">
              <a:cs typeface="+mn-ea"/>
              <a:sym typeface="+mn-lt"/>
            </a:endParaRPr>
          </a:p>
        </p:txBody>
      </p:sp>
      <p:sp>
        <p:nvSpPr>
          <p:cNvPr id="5" name="TextBox 2"/>
          <p:cNvSpPr txBox="1"/>
          <p:nvPr/>
        </p:nvSpPr>
        <p:spPr>
          <a:xfrm>
            <a:off x="521493" y="1610562"/>
            <a:ext cx="8172234" cy="4707058"/>
          </a:xfrm>
          <a:prstGeom prst="rect">
            <a:avLst/>
          </a:prstGeom>
          <a:noFill/>
          <a:ln>
            <a:solidFill>
              <a:srgbClr val="C00000"/>
            </a:solidFill>
          </a:ln>
        </p:spPr>
        <p:txBody>
          <a:bodyPr wrap="square" rtlCol="0">
            <a:spAutoFit/>
          </a:bodyPr>
          <a:lstStyle/>
          <a:p>
            <a:pPr marL="360363" lvl="1" indent="-360363" algn="just">
              <a:lnSpc>
                <a:spcPct val="120000"/>
              </a:lnSpc>
              <a:buFont typeface="Wingdings" panose="05000000000000000000" pitchFamily="2" charset="2"/>
              <a:buChar char="Ø"/>
            </a:pPr>
            <a:r>
              <a:rPr lang="zh-CN" altLang="en-US" sz="2400" dirty="0">
                <a:solidFill>
                  <a:srgbClr val="FF0000"/>
                </a:solidFill>
                <a:cs typeface="+mn-ea"/>
                <a:sym typeface="+mn-lt"/>
              </a:rPr>
              <a:t>定义</a:t>
            </a:r>
            <a:endParaRPr lang="en-US" altLang="zh-CN" sz="2400" dirty="0">
              <a:solidFill>
                <a:srgbClr val="FF0000"/>
              </a:solidFill>
              <a:cs typeface="+mn-ea"/>
              <a:sym typeface="+mn-lt"/>
            </a:endParaRPr>
          </a:p>
          <a:p>
            <a:pPr marL="0" lvl="1" algn="just">
              <a:lnSpc>
                <a:spcPct val="120000"/>
              </a:lnSpc>
            </a:pPr>
            <a:r>
              <a:rPr lang="en-US" altLang="zh-CN" sz="2400" dirty="0">
                <a:cs typeface="+mn-ea"/>
                <a:sym typeface="+mn-lt"/>
              </a:rPr>
              <a:t>    神经元的输出数据在下一运算中又作为输入数据的一部分参与运算，即该神经元</a:t>
            </a:r>
            <a:r>
              <a:rPr lang="en-US" altLang="zh-CN" sz="2400" i="1" dirty="0">
                <a:cs typeface="+mn-ea"/>
                <a:sym typeface="+mn-lt"/>
              </a:rPr>
              <a:t>t</a:t>
            </a:r>
            <a:r>
              <a:rPr lang="en-US" altLang="zh-CN" sz="2400" dirty="0">
                <a:cs typeface="+mn-ea"/>
                <a:sym typeface="+mn-lt"/>
              </a:rPr>
              <a:t>时刻的输出是其</a:t>
            </a:r>
            <a:r>
              <a:rPr lang="en-US" altLang="zh-CN" sz="2400" i="1" dirty="0">
                <a:cs typeface="+mn-ea"/>
                <a:sym typeface="+mn-lt"/>
              </a:rPr>
              <a:t>t</a:t>
            </a:r>
            <a:r>
              <a:rPr lang="en-US" altLang="zh-CN" sz="2400" dirty="0">
                <a:cs typeface="+mn-ea"/>
                <a:sym typeface="+mn-lt"/>
              </a:rPr>
              <a:t>时刻的外部输入和其</a:t>
            </a:r>
            <a:r>
              <a:rPr lang="en-US" altLang="zh-CN" sz="2400" i="1" dirty="0">
                <a:cs typeface="+mn-ea"/>
                <a:sym typeface="+mn-lt"/>
              </a:rPr>
              <a:t>t</a:t>
            </a:r>
            <a:r>
              <a:rPr lang="en-US" altLang="zh-CN" sz="2400" dirty="0">
                <a:cs typeface="+mn-ea"/>
                <a:sym typeface="+mn-lt"/>
              </a:rPr>
              <a:t>-1个时刻的输出共同作用的结果。</a:t>
            </a:r>
          </a:p>
          <a:p>
            <a:pPr marL="360363" lvl="1" indent="-360363" algn="just">
              <a:lnSpc>
                <a:spcPct val="120000"/>
              </a:lnSpc>
              <a:buFont typeface="Wingdings" panose="05000000000000000000" pitchFamily="2" charset="2"/>
              <a:buChar char="Ø"/>
            </a:pPr>
            <a:r>
              <a:rPr lang="zh-CN" altLang="en-US" sz="2400" dirty="0">
                <a:solidFill>
                  <a:srgbClr val="FF0000"/>
                </a:solidFill>
                <a:cs typeface="+mn-ea"/>
                <a:sym typeface="+mn-lt"/>
              </a:rPr>
              <a:t>用途</a:t>
            </a:r>
            <a:endParaRPr lang="en-US" altLang="zh-CN" sz="2400" dirty="0">
              <a:solidFill>
                <a:srgbClr val="FF0000"/>
              </a:solidFill>
              <a:cs typeface="+mn-ea"/>
              <a:sym typeface="+mn-lt"/>
            </a:endParaRPr>
          </a:p>
          <a:p>
            <a:pPr marL="450850" lvl="1" indent="-271463" algn="just">
              <a:lnSpc>
                <a:spcPct val="120000"/>
              </a:lnSpc>
              <a:buFont typeface="Arial" panose="020B0604020202020204" pitchFamily="34" charset="0"/>
              <a:buChar char="•"/>
            </a:pPr>
            <a:r>
              <a:rPr lang="en-US" altLang="zh-CN" sz="2200" dirty="0" err="1">
                <a:cs typeface="+mn-ea"/>
                <a:sym typeface="+mn-lt"/>
              </a:rPr>
              <a:t>机器翻译</a:t>
            </a:r>
            <a:r>
              <a:rPr lang="zh-CN" altLang="en-US" sz="2200" dirty="0">
                <a:cs typeface="+mn-ea"/>
                <a:sym typeface="+mn-lt"/>
              </a:rPr>
              <a:t>：</a:t>
            </a:r>
            <a:r>
              <a:rPr lang="en-US" altLang="zh-CN" sz="2200" dirty="0" err="1">
                <a:cs typeface="+mn-ea"/>
                <a:sym typeface="+mn-lt"/>
              </a:rPr>
              <a:t>将中文语句转换成语义相同的英文语句</a:t>
            </a:r>
            <a:r>
              <a:rPr lang="en-US" altLang="zh-CN" sz="2200" dirty="0">
                <a:cs typeface="+mn-ea"/>
                <a:sym typeface="+mn-lt"/>
              </a:rPr>
              <a:t>；</a:t>
            </a:r>
          </a:p>
          <a:p>
            <a:pPr marL="450850" lvl="1" indent="-271463" algn="just">
              <a:lnSpc>
                <a:spcPct val="120000"/>
              </a:lnSpc>
              <a:buFont typeface="Arial" panose="020B0604020202020204" pitchFamily="34" charset="0"/>
              <a:buChar char="•"/>
            </a:pPr>
            <a:r>
              <a:rPr lang="en-US" altLang="zh-CN" sz="2200" dirty="0" err="1">
                <a:cs typeface="+mn-ea"/>
                <a:sym typeface="+mn-lt"/>
              </a:rPr>
              <a:t>文本情感分析</a:t>
            </a:r>
            <a:r>
              <a:rPr lang="zh-CN" altLang="en-US" sz="2200" dirty="0">
                <a:cs typeface="+mn-ea"/>
                <a:sym typeface="+mn-lt"/>
              </a:rPr>
              <a:t>：</a:t>
            </a:r>
            <a:r>
              <a:rPr lang="en-US" altLang="zh-CN" sz="2200" dirty="0" err="1">
                <a:cs typeface="+mn-ea"/>
                <a:sym typeface="+mn-lt"/>
              </a:rPr>
              <a:t>对输入文本</a:t>
            </a:r>
            <a:r>
              <a:rPr lang="zh-CN" altLang="en-US" sz="2200" dirty="0">
                <a:cs typeface="+mn-ea"/>
                <a:sym typeface="+mn-lt"/>
              </a:rPr>
              <a:t>的</a:t>
            </a:r>
            <a:r>
              <a:rPr lang="en-US" altLang="zh-CN" sz="2200" dirty="0" err="1">
                <a:cs typeface="+mn-ea"/>
                <a:sym typeface="+mn-lt"/>
              </a:rPr>
              <a:t>情感极性进行分类，广泛应用于电商评论情感分析和大众舆情分析</a:t>
            </a:r>
            <a:r>
              <a:rPr lang="en-US" altLang="zh-CN" sz="2200" dirty="0">
                <a:cs typeface="+mn-ea"/>
                <a:sym typeface="+mn-lt"/>
              </a:rPr>
              <a:t>；</a:t>
            </a:r>
          </a:p>
          <a:p>
            <a:pPr marL="450850" lvl="1" indent="-271463" algn="just">
              <a:lnSpc>
                <a:spcPct val="120000"/>
              </a:lnSpc>
              <a:buFont typeface="Arial" panose="020B0604020202020204" pitchFamily="34" charset="0"/>
              <a:buChar char="•"/>
            </a:pPr>
            <a:r>
              <a:rPr lang="en-US" altLang="zh-CN" sz="2200" dirty="0" err="1">
                <a:cs typeface="+mn-ea"/>
                <a:sym typeface="+mn-lt"/>
              </a:rPr>
              <a:t>自动问答</a:t>
            </a:r>
            <a:r>
              <a:rPr lang="zh-CN" altLang="en-US" sz="2200" dirty="0">
                <a:cs typeface="+mn-ea"/>
                <a:sym typeface="+mn-lt"/>
              </a:rPr>
              <a:t>：</a:t>
            </a:r>
            <a:r>
              <a:rPr lang="en-US" altLang="zh-CN" sz="2200" dirty="0" err="1">
                <a:cs typeface="+mn-ea"/>
                <a:sym typeface="+mn-lt"/>
              </a:rPr>
              <a:t>针对用户问题，根据文档找出相应答案</a:t>
            </a:r>
            <a:r>
              <a:rPr lang="en-US" altLang="zh-CN" sz="2200" dirty="0">
                <a:cs typeface="+mn-ea"/>
                <a:sym typeface="+mn-lt"/>
              </a:rPr>
              <a:t>；</a:t>
            </a:r>
          </a:p>
          <a:p>
            <a:pPr marL="450850" lvl="1" indent="-271463" algn="just">
              <a:lnSpc>
                <a:spcPct val="120000"/>
              </a:lnSpc>
              <a:buFont typeface="Arial" panose="020B0604020202020204" pitchFamily="34" charset="0"/>
              <a:buChar char="•"/>
            </a:pPr>
            <a:r>
              <a:rPr lang="en-US" altLang="zh-CN" sz="2200" dirty="0" err="1">
                <a:cs typeface="+mn-ea"/>
                <a:sym typeface="+mn-lt"/>
              </a:rPr>
              <a:t>语音识别</a:t>
            </a:r>
            <a:r>
              <a:rPr lang="zh-CN" altLang="en-US" sz="2200" dirty="0">
                <a:cs typeface="+mn-ea"/>
                <a:sym typeface="+mn-lt"/>
              </a:rPr>
              <a:t>：</a:t>
            </a:r>
            <a:r>
              <a:rPr lang="en-US" altLang="zh-CN" sz="2200" dirty="0" err="1">
                <a:cs typeface="+mn-ea"/>
                <a:sym typeface="+mn-lt"/>
              </a:rPr>
              <a:t>根据给出的声音信号，翻译出该语音对应的某种语言语句</a:t>
            </a:r>
            <a:r>
              <a:rPr lang="en-US" altLang="zh-CN" sz="2200" dirty="0">
                <a:cs typeface="+mn-ea"/>
                <a:sym typeface="+mn-lt"/>
              </a:rPr>
              <a:t>。</a:t>
            </a:r>
          </a:p>
        </p:txBody>
      </p:sp>
      <p:sp>
        <p:nvSpPr>
          <p:cNvPr id="6" name="标题 1">
            <a:extLst>
              <a:ext uri="{FF2B5EF4-FFF2-40B4-BE49-F238E27FC236}">
                <a16:creationId xmlns:a16="http://schemas.microsoft.com/office/drawing/2014/main" id="{FF44A118-BFA1-5C04-9C38-3C692E731F9F}"/>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循环神经网络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RNN</a:t>
            </a:r>
          </a:p>
        </p:txBody>
      </p:sp>
      <p:sp>
        <p:nvSpPr>
          <p:cNvPr id="7" name="TextBox 2">
            <a:extLst>
              <a:ext uri="{FF2B5EF4-FFF2-40B4-BE49-F238E27FC236}">
                <a16:creationId xmlns:a16="http://schemas.microsoft.com/office/drawing/2014/main" id="{B921AEA6-909B-FE5B-98BF-51DE21A46724}"/>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RNN</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模型介绍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50"/>
                                        <p:tgtEl>
                                          <p:spTgt spid="5">
                                            <p:txEl>
                                              <p:pRg st="0" end="0"/>
                                            </p:txEl>
                                          </p:spTgt>
                                        </p:tgtEl>
                                      </p:cBhvr>
                                    </p:animEffect>
                                  </p:childTnLst>
                                </p:cTn>
                              </p:par>
                            </p:childTnLst>
                          </p:cTn>
                        </p:par>
                        <p:par>
                          <p:cTn id="8" fill="hold">
                            <p:stCondLst>
                              <p:cond delay="1250"/>
                            </p:stCondLst>
                            <p:childTnLst>
                              <p:par>
                                <p:cTn id="9" presetID="10" presetClass="entr" presetSubtype="0" fill="hold" nodeType="afterEffect">
                                  <p:stCondLst>
                                    <p:cond delay="50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750"/>
                                        <p:tgtEl>
                                          <p:spTgt spid="5">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7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500"/>
                            </p:stCondLst>
                            <p:childTnLst>
                              <p:par>
                                <p:cTn id="22" presetID="10" presetClass="entr" presetSubtype="0" fill="hold" nodeType="afterEffect">
                                  <p:stCondLst>
                                    <p:cond delay="25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75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296481" y="4432515"/>
            <a:ext cx="3362495" cy="1067739"/>
          </a:xfrm>
          <a:prstGeom prst="rect">
            <a:avLst/>
          </a:prstGeom>
        </p:spPr>
      </p:pic>
      <p:sp>
        <p:nvSpPr>
          <p:cNvPr id="7171" name="灯片编号占位符 3"/>
          <p:cNvSpPr>
            <a:spLocks noGrp="1"/>
          </p:cNvSpPr>
          <p:nvPr>
            <p:ph type="sldNum" sz="quarter" idx="10"/>
          </p:nvPr>
        </p:nvSpPr>
        <p:spPr bwMode="auto">
          <a:xfrm>
            <a:off x="10801350" y="6405563"/>
            <a:ext cx="1390650" cy="365125"/>
          </a:xfrm>
          <a:prstGeom prst="rect">
            <a:avLst/>
          </a:prstGeom>
          <a:noFill/>
          <a:ln>
            <a:miter lim="800000"/>
          </a:ln>
        </p:spPr>
        <p:txBody>
          <a:bodyPr vert="horz" wrap="square" lIns="91440" tIns="45720" rIns="91440" bIns="45720" numCol="1" rtlCol="0" anchor="ctr" anchorCtr="0" compatLnSpc="1"/>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pPr>
            <a:fld id="{5B081EB6-D196-45DC-8112-82044C796D0F}" type="slidenum">
              <a:rPr lang="zh-CN" altLang="en-US" smtClean="0"/>
              <a:pPr>
                <a:defRPr/>
              </a:pPr>
              <a:t>58</a:t>
            </a:fld>
            <a:endParaRPr lang="zh-CN" altLang="en-US">
              <a:cs typeface="+mn-ea"/>
              <a:sym typeface="+mn-lt"/>
            </a:endParaRPr>
          </a:p>
        </p:txBody>
      </p:sp>
      <p:sp>
        <p:nvSpPr>
          <p:cNvPr id="5" name="TextBox 2"/>
          <p:cNvSpPr txBox="1"/>
          <p:nvPr/>
        </p:nvSpPr>
        <p:spPr>
          <a:xfrm>
            <a:off x="671944" y="2344882"/>
            <a:ext cx="4149438" cy="2302362"/>
          </a:xfrm>
          <a:prstGeom prst="rect">
            <a:avLst/>
          </a:prstGeom>
          <a:noFill/>
        </p:spPr>
        <p:txBody>
          <a:bodyPr wrap="square" rtlCol="0">
            <a:spAutoFit/>
          </a:bodyPr>
          <a:lstStyle/>
          <a:p>
            <a:pPr marL="450850" lvl="1" indent="-271463">
              <a:lnSpc>
                <a:spcPct val="150000"/>
              </a:lnSpc>
              <a:buFont typeface="Arial" panose="020B0604020202020204" pitchFamily="34" charset="0"/>
              <a:buChar char="•"/>
            </a:pPr>
            <a:r>
              <a:rPr lang="zh-CN" altLang="en-US" sz="2400" dirty="0">
                <a:solidFill>
                  <a:srgbClr val="000000"/>
                </a:solidFill>
                <a:cs typeface="+mn-ea"/>
                <a:sym typeface="+mn-lt"/>
              </a:rPr>
              <a:t>tanh函数</a:t>
            </a:r>
          </a:p>
          <a:p>
            <a:pPr lvl="1">
              <a:lnSpc>
                <a:spcPct val="150000"/>
              </a:lnSpc>
            </a:pPr>
            <a:r>
              <a:rPr lang="zh-CN" altLang="en-US" sz="2400" dirty="0">
                <a:solidFill>
                  <a:srgbClr val="000000"/>
                </a:solidFill>
                <a:cs typeface="+mn-ea"/>
                <a:sym typeface="+mn-lt"/>
              </a:rPr>
              <a:t> tanh函数作为激活函数。</a:t>
            </a:r>
            <a:r>
              <a:rPr lang="zh-CN" altLang="en-US" sz="2400" dirty="0">
                <a:solidFill>
                  <a:srgbClr val="000000"/>
                </a:solidFill>
                <a:cs typeface="+mn-ea"/>
                <a:sym typeface="+mn-ea"/>
              </a:rPr>
              <a:t>特点在于可以将数值压缩到（-1，1）之间</a:t>
            </a:r>
            <a:endParaRPr lang="en-US" altLang="zh-CN" sz="2400" dirty="0">
              <a:solidFill>
                <a:srgbClr val="000000"/>
              </a:solidFill>
              <a:cs typeface="+mn-ea"/>
              <a:sym typeface="+mn-lt"/>
            </a:endParaRPr>
          </a:p>
        </p:txBody>
      </p:sp>
      <p:sp>
        <p:nvSpPr>
          <p:cNvPr id="2" name="文本框 1"/>
          <p:cNvSpPr txBox="1"/>
          <p:nvPr/>
        </p:nvSpPr>
        <p:spPr>
          <a:xfrm>
            <a:off x="521494" y="1624718"/>
            <a:ext cx="5934724" cy="656846"/>
          </a:xfrm>
          <a:prstGeom prst="rect">
            <a:avLst/>
          </a:prstGeom>
          <a:noFill/>
        </p:spPr>
        <p:txBody>
          <a:bodyPr wrap="square" rtlCol="0" anchor="t">
            <a:spAutoFit/>
          </a:bodyPr>
          <a:lstStyle/>
          <a:p>
            <a:pPr marL="360363" lvl="1" indent="-360363">
              <a:lnSpc>
                <a:spcPct val="150000"/>
              </a:lnSpc>
              <a:spcAft>
                <a:spcPts val="450"/>
              </a:spcAft>
              <a:buFont typeface="Wingdings" panose="05000000000000000000" pitchFamily="2" charset="2"/>
              <a:buChar char="Ø"/>
            </a:pPr>
            <a:r>
              <a:rPr sz="2800" dirty="0" err="1">
                <a:solidFill>
                  <a:srgbClr val="000000"/>
                </a:solidFill>
                <a:cs typeface="+mn-ea"/>
                <a:sym typeface="+mn-lt"/>
              </a:rPr>
              <a:t>基本的RNN网络结构和工作过程</a:t>
            </a:r>
            <a:endParaRPr sz="2800" dirty="0">
              <a:solidFill>
                <a:srgbClr val="000000"/>
              </a:solidFill>
              <a:cs typeface="+mn-ea"/>
              <a:sym typeface="+mn-lt"/>
            </a:endParaRPr>
          </a:p>
        </p:txBody>
      </p:sp>
      <p:graphicFrame>
        <p:nvGraphicFramePr>
          <p:cNvPr id="19" name="图表 19"/>
          <p:cNvGraphicFramePr/>
          <p:nvPr>
            <p:extLst>
              <p:ext uri="{D42A27DB-BD31-4B8C-83A1-F6EECF244321}">
                <p14:modId xmlns:p14="http://schemas.microsoft.com/office/powerpoint/2010/main" val="555886445"/>
              </p:ext>
            </p:extLst>
          </p:nvPr>
        </p:nvGraphicFramePr>
        <p:xfrm>
          <a:off x="4733711" y="2700266"/>
          <a:ext cx="3767137" cy="2606025"/>
        </p:xfrm>
        <a:graphic>
          <a:graphicData uri="http://schemas.openxmlformats.org/drawingml/2006/chart">
            <c:chart xmlns:c="http://schemas.openxmlformats.org/drawingml/2006/chart" xmlns:r="http://schemas.openxmlformats.org/officeDocument/2006/relationships" r:id="rId3"/>
          </a:graphicData>
        </a:graphic>
      </p:graphicFrame>
      <p:sp>
        <p:nvSpPr>
          <p:cNvPr id="8" name="标题 1">
            <a:extLst>
              <a:ext uri="{FF2B5EF4-FFF2-40B4-BE49-F238E27FC236}">
                <a16:creationId xmlns:a16="http://schemas.microsoft.com/office/drawing/2014/main" id="{FA73D587-1CCA-9E8C-CFE7-BFF450C0E3D9}"/>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循环神经网络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RNN</a:t>
            </a:r>
          </a:p>
        </p:txBody>
      </p:sp>
      <p:sp>
        <p:nvSpPr>
          <p:cNvPr id="9" name="TextBox 2">
            <a:extLst>
              <a:ext uri="{FF2B5EF4-FFF2-40B4-BE49-F238E27FC236}">
                <a16:creationId xmlns:a16="http://schemas.microsoft.com/office/drawing/2014/main" id="{2475927B-4ECB-A6A1-5601-1C78FFA86C80}"/>
              </a:ext>
            </a:extLst>
          </p:cNvPr>
          <p:cNvSpPr txBox="1"/>
          <p:nvPr/>
        </p:nvSpPr>
        <p:spPr>
          <a:xfrm>
            <a:off x="471053" y="867989"/>
            <a:ext cx="2994619"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RNN</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模型介绍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childTnLst>
                                </p:cTn>
                              </p:par>
                            </p:childTnLst>
                          </p:cTn>
                        </p:par>
                        <p:par>
                          <p:cTn id="17" fill="hold">
                            <p:stCondLst>
                              <p:cond delay="1750"/>
                            </p:stCondLst>
                            <p:childTnLst>
                              <p:par>
                                <p:cTn id="18" presetID="42" presetClass="entr" presetSubtype="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Graphic spid="19" grpId="0">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0"/>
          </p:nvPr>
        </p:nvSpPr>
        <p:spPr bwMode="auto">
          <a:xfrm>
            <a:off x="10801350" y="6405563"/>
            <a:ext cx="1390650" cy="365125"/>
          </a:xfrm>
          <a:prstGeom prst="rect">
            <a:avLst/>
          </a:prstGeom>
          <a:noFill/>
          <a:ln>
            <a:miter lim="800000"/>
          </a:ln>
        </p:spPr>
        <p:txBody>
          <a:bodyPr vert="horz" wrap="square" lIns="91440" tIns="45720" rIns="91440" bIns="45720" numCol="1" rtlCol="0" anchor="ctr" anchorCtr="0" compatLnSpc="1"/>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pPr>
            <a:fld id="{5B081EB6-D196-45DC-8112-82044C796D0F}" type="slidenum">
              <a:rPr lang="zh-CN" altLang="en-US" smtClean="0"/>
              <a:pPr>
                <a:defRPr/>
              </a:pPr>
              <a:t>59</a:t>
            </a:fld>
            <a:endParaRPr lang="zh-CN" altLang="en-US">
              <a:cs typeface="+mn-ea"/>
              <a:sym typeface="+mn-lt"/>
            </a:endParaRPr>
          </a:p>
        </p:txBody>
      </p:sp>
      <p:sp>
        <p:nvSpPr>
          <p:cNvPr id="5" name="TextBox 2"/>
          <p:cNvSpPr txBox="1"/>
          <p:nvPr/>
        </p:nvSpPr>
        <p:spPr>
          <a:xfrm>
            <a:off x="448152" y="4111034"/>
            <a:ext cx="8133615" cy="2441374"/>
          </a:xfrm>
          <a:prstGeom prst="rect">
            <a:avLst/>
          </a:prstGeom>
          <a:noFill/>
        </p:spPr>
        <p:txBody>
          <a:bodyPr wrap="square" rtlCol="0">
            <a:spAutoFit/>
          </a:bodyPr>
          <a:lstStyle/>
          <a:p>
            <a:pPr marL="360363" lvl="1" indent="-269875">
              <a:lnSpc>
                <a:spcPct val="130000"/>
              </a:lnSpc>
              <a:buFont typeface="Arial" panose="020B0604020202020204" pitchFamily="34" charset="0"/>
              <a:buChar char="•"/>
            </a:pPr>
            <a:r>
              <a:rPr lang="zh-CN" altLang="en-US" sz="2400" dirty="0">
                <a:solidFill>
                  <a:srgbClr val="000000"/>
                </a:solidFill>
                <a:cs typeface="+mn-ea"/>
                <a:sym typeface="+mn-lt"/>
              </a:rPr>
              <a:t>箭头右边为RNN按每次输入数据展开的工作过程状态图。</a:t>
            </a:r>
          </a:p>
          <a:p>
            <a:pPr marL="360363" lvl="1" indent="-269875" algn="just">
              <a:lnSpc>
                <a:spcPct val="130000"/>
              </a:lnSpc>
              <a:buFont typeface="Arial" panose="020B0604020202020204" pitchFamily="34" charset="0"/>
              <a:buChar char="•"/>
            </a:pPr>
            <a:r>
              <a:rPr lang="zh-CN" altLang="en-US" sz="2400" dirty="0">
                <a:solidFill>
                  <a:srgbClr val="000000"/>
                </a:solidFill>
                <a:cs typeface="+mn-ea"/>
                <a:sym typeface="+mn-lt"/>
              </a:rPr>
              <a:t>该神经网络只包含</a:t>
            </a:r>
            <a:r>
              <a:rPr lang="en-US" altLang="zh-CN" sz="2400" dirty="0">
                <a:solidFill>
                  <a:srgbClr val="000000"/>
                </a:solidFill>
                <a:cs typeface="+mn-ea"/>
                <a:sym typeface="+mn-lt"/>
              </a:rPr>
              <a:t>1</a:t>
            </a:r>
            <a:r>
              <a:rPr lang="zh-CN" altLang="en-US" sz="2400" dirty="0">
                <a:solidFill>
                  <a:srgbClr val="000000"/>
                </a:solidFill>
                <a:cs typeface="+mn-ea"/>
                <a:sym typeface="+mn-lt"/>
              </a:rPr>
              <a:t>个神经元，该神经元结构和工作方式与感知机神经元类似，包含输入数据（可以是单个数值，也可以是一组数据）、权值参数、求和计算和激活函数；输出数据会反馈回去作为下一次神经元运行的输入数据。</a:t>
            </a:r>
          </a:p>
        </p:txBody>
      </p:sp>
      <p:pic>
        <p:nvPicPr>
          <p:cNvPr id="21" name="图片 21"/>
          <p:cNvPicPr>
            <a:picLocks noChangeAspect="1"/>
          </p:cNvPicPr>
          <p:nvPr/>
        </p:nvPicPr>
        <p:blipFill>
          <a:blip r:embed="rId2">
            <a:grayscl/>
          </a:blip>
          <a:stretch>
            <a:fillRect/>
          </a:stretch>
        </p:blipFill>
        <p:spPr>
          <a:xfrm>
            <a:off x="1055846" y="2156873"/>
            <a:ext cx="6640830" cy="2013346"/>
          </a:xfrm>
          <a:prstGeom prst="rect">
            <a:avLst/>
          </a:prstGeom>
        </p:spPr>
      </p:pic>
      <p:sp>
        <p:nvSpPr>
          <p:cNvPr id="7" name="标题 1">
            <a:extLst>
              <a:ext uri="{FF2B5EF4-FFF2-40B4-BE49-F238E27FC236}">
                <a16:creationId xmlns:a16="http://schemas.microsoft.com/office/drawing/2014/main" id="{84D5304A-5858-DCB9-E05B-F86FFB93B687}"/>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循环神经网络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RNN</a:t>
            </a:r>
          </a:p>
        </p:txBody>
      </p:sp>
      <p:sp>
        <p:nvSpPr>
          <p:cNvPr id="8" name="TextBox 2">
            <a:extLst>
              <a:ext uri="{FF2B5EF4-FFF2-40B4-BE49-F238E27FC236}">
                <a16:creationId xmlns:a16="http://schemas.microsoft.com/office/drawing/2014/main" id="{0CC1BF91-59BF-CB5E-6029-4116AD221380}"/>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RNN</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模型介绍</a:t>
            </a:r>
          </a:p>
        </p:txBody>
      </p:sp>
      <p:sp>
        <p:nvSpPr>
          <p:cNvPr id="9" name="文本框 8">
            <a:extLst>
              <a:ext uri="{FF2B5EF4-FFF2-40B4-BE49-F238E27FC236}">
                <a16:creationId xmlns:a16="http://schemas.microsoft.com/office/drawing/2014/main" id="{359F35DE-B529-0B3F-9BE6-5B7BA6A950BC}"/>
              </a:ext>
            </a:extLst>
          </p:cNvPr>
          <p:cNvSpPr txBox="1"/>
          <p:nvPr/>
        </p:nvSpPr>
        <p:spPr>
          <a:xfrm>
            <a:off x="521494" y="1534663"/>
            <a:ext cx="5934724" cy="656846"/>
          </a:xfrm>
          <a:prstGeom prst="rect">
            <a:avLst/>
          </a:prstGeom>
          <a:noFill/>
        </p:spPr>
        <p:txBody>
          <a:bodyPr wrap="square" rtlCol="0" anchor="t">
            <a:spAutoFit/>
          </a:bodyPr>
          <a:lstStyle/>
          <a:p>
            <a:pPr marL="360363" lvl="1" indent="-360363">
              <a:lnSpc>
                <a:spcPct val="150000"/>
              </a:lnSpc>
              <a:spcAft>
                <a:spcPts val="450"/>
              </a:spcAft>
              <a:buFont typeface="Wingdings" panose="05000000000000000000" pitchFamily="2" charset="2"/>
              <a:buChar char="Ø"/>
            </a:pPr>
            <a:r>
              <a:rPr sz="2800" dirty="0" err="1">
                <a:solidFill>
                  <a:srgbClr val="000000"/>
                </a:solidFill>
                <a:cs typeface="+mn-ea"/>
                <a:sym typeface="+mn-lt"/>
              </a:rPr>
              <a:t>基本的RNN网络结构和工作过程</a:t>
            </a:r>
            <a:endParaRPr sz="2800" dirty="0">
              <a:solidFill>
                <a:srgbClr val="000000"/>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50B2044-A379-8B5E-DA1B-EFDBAFEE004A}"/>
              </a:ext>
            </a:extLst>
          </p:cNvPr>
          <p:cNvGrpSpPr/>
          <p:nvPr/>
        </p:nvGrpSpPr>
        <p:grpSpPr>
          <a:xfrm>
            <a:off x="121319" y="887388"/>
            <a:ext cx="8938664" cy="3152763"/>
            <a:chOff x="31264" y="1025927"/>
            <a:chExt cx="8938664" cy="3152763"/>
          </a:xfrm>
        </p:grpSpPr>
        <p:sp>
          <p:nvSpPr>
            <p:cNvPr id="5" name="圆角矩形 4"/>
            <p:cNvSpPr/>
            <p:nvPr/>
          </p:nvSpPr>
          <p:spPr>
            <a:xfrm>
              <a:off x="31264" y="2246833"/>
              <a:ext cx="427221" cy="119435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输入</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数据</a:t>
              </a:r>
            </a:p>
          </p:txBody>
        </p:sp>
        <mc:AlternateContent xmlns:mc="http://schemas.openxmlformats.org/markup-compatibility/2006" xmlns:a14="http://schemas.microsoft.com/office/drawing/2010/main">
          <mc:Choice Requires="a14">
            <p:sp>
              <p:nvSpPr>
                <p:cNvPr id="6" name="圆角矩形 5"/>
                <p:cNvSpPr/>
                <p:nvPr/>
              </p:nvSpPr>
              <p:spPr>
                <a:xfrm>
                  <a:off x="784985" y="2342848"/>
                  <a:ext cx="1080120" cy="6780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6" name="圆角矩形 5"/>
                <p:cNvSpPr>
                  <a:spLocks noRot="1" noChangeAspect="1" noMove="1" noResize="1" noEditPoints="1" noAdjustHandles="1" noChangeArrowheads="1" noChangeShapeType="1" noTextEdit="1"/>
                </p:cNvSpPr>
                <p:nvPr/>
              </p:nvSpPr>
              <p:spPr>
                <a:xfrm>
                  <a:off x="784985" y="2342848"/>
                  <a:ext cx="1080120" cy="678065"/>
                </a:xfrm>
                <a:prstGeom prst="round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26473" y="2522833"/>
                  <a:ext cx="67037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a:ea typeface="Cambria Math"/>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1826473" y="2522833"/>
                  <a:ext cx="670376" cy="369332"/>
                </a:xfrm>
                <a:prstGeom prst="rect">
                  <a:avLst/>
                </a:prstGeom>
                <a:blipFill>
                  <a:blip r:embed="rId3"/>
                  <a:stretch>
                    <a:fillRect/>
                  </a:stretch>
                </a:blipFill>
              </p:spPr>
              <p:txBody>
                <a:bodyPr/>
                <a:lstStyle/>
                <a:p>
                  <a:r>
                    <a:rPr lang="zh-CN" altLang="en-US">
                      <a:noFill/>
                    </a:rPr>
                    <a:t> </a:t>
                  </a:r>
                </a:p>
              </p:txBody>
            </p:sp>
          </mc:Fallback>
        </mc:AlternateContent>
        <p:cxnSp>
          <p:nvCxnSpPr>
            <p:cNvPr id="8" name="直接箭头连接符 7"/>
            <p:cNvCxnSpPr/>
            <p:nvPr/>
          </p:nvCxnSpPr>
          <p:spPr>
            <a:xfrm>
              <a:off x="3059500" y="2048768"/>
              <a:ext cx="677138" cy="295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470067" y="1764303"/>
              <a:ext cx="608746" cy="424965"/>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3222382" y="1910268"/>
                  <a:ext cx="5018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3222382" y="1910268"/>
                  <a:ext cx="501804" cy="369332"/>
                </a:xfrm>
                <a:prstGeom prst="rect">
                  <a:avLst/>
                </a:prstGeom>
                <a:blipFill>
                  <a:blip r:embed="rId4"/>
                  <a:stretch>
                    <a:fillRect b="-1667"/>
                  </a:stretch>
                </a:blipFill>
              </p:spPr>
              <p:txBody>
                <a:bodyPr/>
                <a:lstStyle/>
                <a:p>
                  <a:r>
                    <a:rPr lang="zh-CN" altLang="en-US">
                      <a:noFill/>
                    </a:rPr>
                    <a:t> </a:t>
                  </a:r>
                </a:p>
              </p:txBody>
            </p:sp>
          </mc:Fallback>
        </mc:AlternateContent>
        <p:sp>
          <p:nvSpPr>
            <p:cNvPr id="11" name="椭圆 10"/>
            <p:cNvSpPr/>
            <p:nvPr/>
          </p:nvSpPr>
          <p:spPr>
            <a:xfrm>
              <a:off x="2452035" y="2501956"/>
              <a:ext cx="608746" cy="424965"/>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p:sp>
          <p:nvSpPr>
            <p:cNvPr id="12" name="椭圆 11"/>
            <p:cNvSpPr/>
            <p:nvPr/>
          </p:nvSpPr>
          <p:spPr>
            <a:xfrm>
              <a:off x="2450754" y="3228704"/>
              <a:ext cx="608746" cy="424965"/>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p:cxnSp>
          <p:nvCxnSpPr>
            <p:cNvPr id="13" name="直接箭头连接符 12"/>
            <p:cNvCxnSpPr>
              <a:stCxn id="11" idx="6"/>
            </p:cNvCxnSpPr>
            <p:nvPr/>
          </p:nvCxnSpPr>
          <p:spPr>
            <a:xfrm>
              <a:off x="3060782" y="2714439"/>
              <a:ext cx="675857" cy="11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2" idx="6"/>
            </p:cNvCxnSpPr>
            <p:nvPr/>
          </p:nvCxnSpPr>
          <p:spPr>
            <a:xfrm flipV="1">
              <a:off x="3059501" y="3106714"/>
              <a:ext cx="802637" cy="334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p:cNvSpPr/>
                <p:nvPr/>
              </p:nvSpPr>
              <p:spPr>
                <a:xfrm>
                  <a:off x="3195397" y="2405858"/>
                  <a:ext cx="5071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3195397" y="2405858"/>
                  <a:ext cx="50712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229512" y="2930635"/>
                  <a:ext cx="5071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3</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3229512" y="2930635"/>
                  <a:ext cx="507127"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414392" y="1411834"/>
                  <a:ext cx="68403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𝑜𝑢𝑡</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2414392" y="1411834"/>
                  <a:ext cx="684033" cy="369332"/>
                </a:xfrm>
                <a:prstGeom prst="rect">
                  <a:avLst/>
                </a:prstGeom>
                <a:blipFill>
                  <a:blip r:embed="rId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414392" y="2228683"/>
                  <a:ext cx="6893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𝑜𝑢𝑡</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2414392" y="2228683"/>
                  <a:ext cx="689356" cy="369332"/>
                </a:xfrm>
                <a:prstGeom prst="rect">
                  <a:avLst/>
                </a:prstGeom>
                <a:blipFill>
                  <a:blip r:embed="rId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367379" y="2919699"/>
                  <a:ext cx="6893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𝑜𝑢𝑡</m:t>
                            </m:r>
                          </m:e>
                          <m: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3</m:t>
                            </m:r>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2367379" y="2919699"/>
                  <a:ext cx="68935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933329" y="2327273"/>
                  <a:ext cx="1626022" cy="490647"/>
                </a:xfrm>
                <a:prstGeom prst="rect">
                  <a:avLst/>
                </a:prstGeom>
                <a:solidFill>
                  <a:srgbClr val="FFC00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𝒳</m:t>
                        </m:r>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nary>
                          <m:naryPr>
                            <m:chr m:val="∑"/>
                            <m:limLoc m:val="subSup"/>
                            <m:supHide m:val="on"/>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naryPr>
                          <m:sub>
                            <m:r>
                              <m:rPr>
                                <m:brk m:alnAt="9"/>
                              </m:rPr>
                              <a:rPr kumimoji="0" lang="en-US" altLang="zh-CN" sz="14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𝑖</m:t>
                            </m:r>
                          </m:sub>
                          <m:sup/>
                          <m:e>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𝑖</m:t>
                                </m:r>
                              </m:sub>
                            </m:sSub>
                            <m:r>
                              <a:rPr kumimoji="0" lang="en-US" altLang="zh-CN" sz="14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4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𝑜𝑢𝑡</m:t>
                                </m:r>
                              </m:e>
                              <m:sub>
                                <m:r>
                                  <a:rPr kumimoji="0" lang="en-US" altLang="zh-CN" sz="14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𝑖</m:t>
                                </m:r>
                              </m:sub>
                            </m:sSub>
                          </m:e>
                        </m:nary>
                      </m:oMath>
                    </m:oMathPara>
                  </a14:m>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3933329" y="2327273"/>
                  <a:ext cx="1626022" cy="490647"/>
                </a:xfrm>
                <a:prstGeom prst="rect">
                  <a:avLst/>
                </a:prstGeom>
                <a:blipFill>
                  <a:blip r:embed="rId10"/>
                  <a:stretch>
                    <a:fillRect l="-11610" t="-154321" r="-25094" b="-2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819470" y="2317982"/>
                  <a:ext cx="1473990" cy="559064"/>
                </a:xfrm>
                <a:prstGeom prst="rect">
                  <a:avLst/>
                </a:prstGeom>
                <a:solidFill>
                  <a:srgbClr val="FFC0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𝒪</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f>
                          <m:f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Times New Roman" panose="02020603050405020304" pitchFamily="18" charset="0"/>
                              </a:rPr>
                            </m:ctrlPr>
                          </m:fPr>
                          <m:num>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1</m:t>
                            </m:r>
                          </m:num>
                          <m:den>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1</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黑体" pitchFamily="49" charset="-122"/>
                                    <a:cs typeface="Times New Roman" panose="02020603050405020304" pitchFamily="18" charset="0"/>
                                  </a:rPr>
                                </m:ctrlPr>
                              </m:sSupPr>
                              <m:e>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𝑒</m:t>
                                </m:r>
                              </m:e>
                              <m:sup>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r>
                                  <a:rPr kumimoji="0" lang="zh-CN" altLang="en-US" sz="16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𝒳</m:t>
                                </m:r>
                              </m:sup>
                            </m:sSup>
                          </m:den>
                        </m:f>
                      </m:oMath>
                    </m:oMathPara>
                  </a14:m>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5819470" y="2317982"/>
                  <a:ext cx="1473990" cy="559064"/>
                </a:xfrm>
                <a:prstGeom prst="rect">
                  <a:avLst/>
                </a:prstGeom>
                <a:blipFill>
                  <a:blip r:embed="rId11"/>
                  <a:stretch>
                    <a:fillRect/>
                  </a:stretch>
                </a:blipFill>
              </p:spPr>
              <p:txBody>
                <a:bodyPr/>
                <a:lstStyle/>
                <a:p>
                  <a:r>
                    <a:rPr lang="zh-CN" altLang="en-US">
                      <a:noFill/>
                    </a:rPr>
                    <a:t> </a:t>
                  </a:r>
                </a:p>
              </p:txBody>
            </p:sp>
          </mc:Fallback>
        </mc:AlternateContent>
        <p:sp>
          <p:nvSpPr>
            <p:cNvPr id="22" name="椭圆 21"/>
            <p:cNvSpPr/>
            <p:nvPr/>
          </p:nvSpPr>
          <p:spPr>
            <a:xfrm>
              <a:off x="3736637" y="1764303"/>
              <a:ext cx="3828013" cy="17819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23" name="矩形 22"/>
                <p:cNvSpPr/>
                <p:nvPr/>
              </p:nvSpPr>
              <p:spPr>
                <a:xfrm>
                  <a:off x="5355113" y="3469885"/>
                  <a:ext cx="59105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𝑜𝑢𝑡</m:t>
                        </m:r>
                      </m:oMath>
                    </m:oMathPara>
                  </a14:m>
                  <a:endParaRPr kumimoji="0" lang="en-US" altLang="zh-CN" sz="1800" b="0" i="0" u="none" strike="noStrike" kern="1200" cap="none" spc="0" normalizeH="0" baseline="0" noProof="0" dirty="0">
                    <a:ln>
                      <a:noFill/>
                    </a:ln>
                    <a:solidFill>
                      <a:prstClr val="black"/>
                    </a:solidFill>
                    <a:effectLst/>
                    <a:uLnTx/>
                    <a:uFillTx/>
                    <a:latin typeface="Times New Roman"/>
                    <a:ea typeface="Cambria Math"/>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5355113" y="3469885"/>
                  <a:ext cx="591059" cy="369332"/>
                </a:xfrm>
                <a:prstGeom prst="rect">
                  <a:avLst/>
                </a:prstGeom>
                <a:blipFill>
                  <a:blip r:embed="rId12"/>
                  <a:stretch>
                    <a:fillRect/>
                  </a:stretch>
                </a:blipFill>
              </p:spPr>
              <p:txBody>
                <a:bodyPr/>
                <a:lstStyle/>
                <a:p>
                  <a:r>
                    <a:rPr lang="zh-CN" altLang="en-US">
                      <a:noFill/>
                    </a:rPr>
                    <a:t> </a:t>
                  </a:r>
                </a:p>
              </p:txBody>
            </p:sp>
          </mc:Fallback>
        </mc:AlternateContent>
        <p:sp>
          <p:nvSpPr>
            <p:cNvPr id="24" name="右箭头 23"/>
            <p:cNvSpPr/>
            <p:nvPr/>
          </p:nvSpPr>
          <p:spPr>
            <a:xfrm>
              <a:off x="5554218" y="2478619"/>
              <a:ext cx="240668" cy="11664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25" name="右箭头 24"/>
            <p:cNvSpPr/>
            <p:nvPr/>
          </p:nvSpPr>
          <p:spPr>
            <a:xfrm>
              <a:off x="507867" y="2628105"/>
              <a:ext cx="240668" cy="11664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26" name="右箭头 25"/>
            <p:cNvSpPr/>
            <p:nvPr/>
          </p:nvSpPr>
          <p:spPr>
            <a:xfrm>
              <a:off x="7564650" y="2504889"/>
              <a:ext cx="360041" cy="22145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27" name="右箭头 26"/>
            <p:cNvSpPr/>
            <p:nvPr/>
          </p:nvSpPr>
          <p:spPr>
            <a:xfrm rot="10800000">
              <a:off x="7538195" y="3020913"/>
              <a:ext cx="419453" cy="135991"/>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28" name="矩形 27"/>
            <p:cNvSpPr/>
            <p:nvPr/>
          </p:nvSpPr>
          <p:spPr>
            <a:xfrm>
              <a:off x="7926052" y="2442656"/>
              <a:ext cx="10438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rPr>
                <a:t>predicted</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黑体"/>
                <a:cs typeface="Times New Roman" panose="02020603050405020304" pitchFamily="18" charset="0"/>
              </a:endParaRPr>
            </a:p>
          </p:txBody>
        </p:sp>
        <p:sp>
          <p:nvSpPr>
            <p:cNvPr id="29" name="矩形 28"/>
            <p:cNvSpPr/>
            <p:nvPr/>
          </p:nvSpPr>
          <p:spPr>
            <a:xfrm>
              <a:off x="5958977" y="2842755"/>
              <a:ext cx="104889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Sigmoid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激活函数</a:t>
              </a:r>
            </a:p>
          </p:txBody>
        </p:sp>
        <mc:AlternateContent xmlns:mc="http://schemas.openxmlformats.org/markup-compatibility/2006" xmlns:a14="http://schemas.microsoft.com/office/drawing/2010/main">
          <mc:Choice Requires="a14">
            <p:sp>
              <p:nvSpPr>
                <p:cNvPr id="30" name="矩形 29"/>
                <p:cNvSpPr/>
                <p:nvPr/>
              </p:nvSpPr>
              <p:spPr>
                <a:xfrm>
                  <a:off x="7946993" y="2923300"/>
                  <a:ext cx="6526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𝑙𝑜𝑠𝑠</m:t>
                        </m:r>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30" name="矩形 29"/>
                <p:cNvSpPr>
                  <a:spLocks noRot="1" noChangeAspect="1" noMove="1" noResize="1" noEditPoints="1" noAdjustHandles="1" noChangeArrowheads="1" noChangeShapeType="1" noTextEdit="1"/>
                </p:cNvSpPr>
                <p:nvPr/>
              </p:nvSpPr>
              <p:spPr>
                <a:xfrm>
                  <a:off x="7946993" y="2923300"/>
                  <a:ext cx="652679"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4756486" y="3840136"/>
                  <a:ext cx="33673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𝑙𝑜𝑠𝑠</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r>
                          <a:rPr kumimoji="0" lang="en-US" altLang="zh-CN" sz="16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ℒ</m:t>
                        </m:r>
                        <m:r>
                          <a:rPr kumimoji="0" lang="zh-CN" altLang="en-US"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 </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𝑝𝑟𝑒𝑑𝑖𝑐𝑡𝑒𝑑</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𝑔𝑟𝑜𝑢𝑛𝑑𝑡𝑟𝑢𝑡</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h</m:t>
                        </m:r>
                        <m:r>
                          <a:rPr kumimoji="0" lang="en-US" altLang="zh-CN" sz="1600" b="0" i="1" u="none" strike="noStrike" kern="1200" cap="none" spc="0" normalizeH="0" baseline="0" noProof="0" smtClean="0">
                            <a:ln>
                              <a:noFill/>
                            </a:ln>
                            <a:solidFill>
                              <a:prstClr val="black"/>
                            </a:solidFill>
                            <a:effectLst/>
                            <a:uLnTx/>
                            <a:uFillTx/>
                            <a:latin typeface="Cambria Math"/>
                            <a:ea typeface="黑体" pitchFamily="49" charset="-122"/>
                            <a:cs typeface="Times New Roman" panose="02020603050405020304" pitchFamily="18" charset="0"/>
                          </a:rPr>
                          <m:t>)</m:t>
                        </m:r>
                      </m:oMath>
                    </m:oMathPara>
                  </a14:m>
                  <a:endParaRPr kumimoji="0" lang="zh-CN" altLang="en-US" sz="16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31" name="矩形 30"/>
                <p:cNvSpPr>
                  <a:spLocks noRot="1" noChangeAspect="1" noMove="1" noResize="1" noEditPoints="1" noAdjustHandles="1" noChangeArrowheads="1" noChangeShapeType="1" noTextEdit="1"/>
                </p:cNvSpPr>
                <p:nvPr/>
              </p:nvSpPr>
              <p:spPr>
                <a:xfrm>
                  <a:off x="4756486" y="3840136"/>
                  <a:ext cx="3367332" cy="338554"/>
                </a:xfrm>
                <a:prstGeom prst="rect">
                  <a:avLst/>
                </a:prstGeom>
                <a:blipFill>
                  <a:blip r:embed="rId14"/>
                  <a:stretch>
                    <a:fillRect b="-10714"/>
                  </a:stretch>
                </a:blipFill>
              </p:spPr>
              <p:txBody>
                <a:bodyPr/>
                <a:lstStyle/>
                <a:p>
                  <a:r>
                    <a:rPr lang="zh-CN" altLang="en-US">
                      <a:noFill/>
                    </a:rPr>
                    <a:t> </a:t>
                  </a:r>
                </a:p>
              </p:txBody>
            </p:sp>
          </mc:Fallback>
        </mc:AlternateContent>
        <p:sp>
          <p:nvSpPr>
            <p:cNvPr id="32" name="矩形 31"/>
            <p:cNvSpPr/>
            <p:nvPr/>
          </p:nvSpPr>
          <p:spPr>
            <a:xfrm>
              <a:off x="4319023" y="2878773"/>
              <a:ext cx="1048894"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线性加权累加</a:t>
              </a:r>
            </a:p>
          </p:txBody>
        </p:sp>
        <p:sp>
          <p:nvSpPr>
            <p:cNvPr id="33" name="右箭头 32"/>
            <p:cNvSpPr/>
            <p:nvPr/>
          </p:nvSpPr>
          <p:spPr>
            <a:xfrm rot="18830508">
              <a:off x="3463796" y="1708440"/>
              <a:ext cx="403944" cy="156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mc:AlternateContent xmlns:mc="http://schemas.openxmlformats.org/markup-compatibility/2006" xmlns:a14="http://schemas.microsoft.com/office/drawing/2010/main">
          <mc:Choice Requires="a14">
            <p:sp>
              <p:nvSpPr>
                <p:cNvPr id="34" name="矩形 33"/>
                <p:cNvSpPr/>
                <p:nvPr/>
              </p:nvSpPr>
              <p:spPr>
                <a:xfrm>
                  <a:off x="3702524" y="1025927"/>
                  <a:ext cx="2353978" cy="66434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sSubSup>
                              <m:sSubSupPr>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a:ln>
                                      <a:noFill/>
                                    </a:ln>
                                    <a:solidFill>
                                      <a:prstClr val="black"/>
                                    </a:solidFill>
                                    <a:effectLst/>
                                    <a:uLnTx/>
                                    <a:uFillTx/>
                                    <a:latin typeface="Cambria Math"/>
                                    <a:cs typeface="+mn-cs"/>
                                  </a:rPr>
                                  <m:t>𝑤</m:t>
                                </m:r>
                              </m:e>
                              <m:sub>
                                <m:r>
                                  <a:rPr kumimoji="0" lang="en-US" altLang="zh-CN" sz="1800" b="0" i="1" u="none" strike="noStrike" kern="1200" cap="none" spc="0" normalizeH="0" baseline="0" noProof="0">
                                    <a:ln>
                                      <a:noFill/>
                                    </a:ln>
                                    <a:solidFill>
                                      <a:prstClr val="black"/>
                                    </a:solidFill>
                                    <a:effectLst/>
                                    <a:uLnTx/>
                                    <a:uFillTx/>
                                    <a:latin typeface="Cambria Math"/>
                                    <a:cs typeface="+mn-cs"/>
                                  </a:rPr>
                                  <m:t>1</m:t>
                                </m:r>
                              </m:sub>
                              <m:sup>
                                <m:r>
                                  <a:rPr kumimoji="0" lang="en-US" altLang="zh-CN" sz="1800" b="0" i="1" u="none" strike="noStrike" kern="1200" cap="none" spc="0" normalizeH="0" baseline="0" noProof="0">
                                    <a:ln>
                                      <a:noFill/>
                                    </a:ln>
                                    <a:solidFill>
                                      <a:prstClr val="black"/>
                                    </a:solidFill>
                                    <a:effectLst/>
                                    <a:uLnTx/>
                                    <a:uFillTx/>
                                    <a:latin typeface="Cambria Math"/>
                                    <a:cs typeface="+mn-cs"/>
                                  </a:rPr>
                                  <m:t>𝑛𝑒𝑤</m:t>
                                </m:r>
                              </m:sup>
                            </m:sSubSup>
                            <m:r>
                              <a:rPr kumimoji="0" lang="en-US" altLang="zh-CN" sz="1800" b="0" i="1" u="none" strike="noStrike" kern="1200" cap="none" spc="0" normalizeH="0" baseline="0" noProof="0" smtClean="0">
                                <a:ln>
                                  <a:noFill/>
                                </a:ln>
                                <a:solidFill>
                                  <a:prstClr val="black"/>
                                </a:solidFill>
                                <a:effectLst/>
                                <a:uLnTx/>
                                <a:uFillTx/>
                                <a:latin typeface="Cambria Math"/>
                                <a:cs typeface="+mn-cs"/>
                              </a:rPr>
                              <m:t>=</m:t>
                            </m:r>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1</m:t>
                            </m:r>
                          </m:sub>
                        </m:sSub>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Times New Roman" panose="02020603050405020304" pitchFamily="18" charset="0"/>
                          </a:rPr>
                          <m:t>−</m:t>
                        </m:r>
                        <m:r>
                          <m:rPr>
                            <m:sty m:val="p"/>
                          </m:rPr>
                          <a:rPr kumimoji="0" lang="en-US" altLang="zh-CN" sz="1800" b="0" i="0" u="none" strike="noStrike" kern="1200" cap="none" spc="0" normalizeH="0" baseline="0" noProof="0">
                            <a:ln>
                              <a:noFill/>
                            </a:ln>
                            <a:solidFill>
                              <a:prstClr val="black"/>
                            </a:solidFill>
                            <a:effectLst/>
                            <a:uLnTx/>
                            <a:uFillTx/>
                            <a:latin typeface="Cambria Math"/>
                            <a:cs typeface="+mn-cs"/>
                          </a:rPr>
                          <m:t>η</m:t>
                        </m:r>
                        <m:r>
                          <a:rPr kumimoji="0" lang="en-US" altLang="zh-CN"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r>
                              <a:rPr kumimoji="0" lang="zh-CN" altLang="en-US" sz="18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ℒ</m:t>
                            </m:r>
                          </m:num>
                          <m:den>
                            <m:r>
                              <a:rPr kumimoji="0" lang="zh-CN" alt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𝑤</m:t>
                                </m:r>
                              </m:e>
                              <m:sub>
                                <m:r>
                                  <a:rPr kumimoji="0" lang="en-US" altLang="zh-CN" sz="1800" b="0" i="1" u="none" strike="noStrike" kern="1200" cap="none" spc="0" normalizeH="0" baseline="0" noProof="0">
                                    <a:ln>
                                      <a:noFill/>
                                    </a:ln>
                                    <a:solidFill>
                                      <a:prstClr val="black"/>
                                    </a:solidFill>
                                    <a:effectLst/>
                                    <a:uLnTx/>
                                    <a:uFillTx/>
                                    <a:latin typeface="Cambria Math"/>
                                    <a:ea typeface="Cambria Math"/>
                                    <a:cs typeface="Times New Roman" panose="02020603050405020304" pitchFamily="18" charset="0"/>
                                  </a:rPr>
                                  <m:t>1</m:t>
                                </m:r>
                              </m:sub>
                            </m:sSub>
                          </m:den>
                        </m:f>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34" name="矩形 33"/>
                <p:cNvSpPr>
                  <a:spLocks noRot="1" noChangeAspect="1" noMove="1" noResize="1" noEditPoints="1" noAdjustHandles="1" noChangeArrowheads="1" noChangeShapeType="1" noTextEdit="1"/>
                </p:cNvSpPr>
                <p:nvPr/>
              </p:nvSpPr>
              <p:spPr>
                <a:xfrm>
                  <a:off x="3702524" y="1025927"/>
                  <a:ext cx="2353978" cy="664349"/>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矩形 2"/>
              <p:cNvSpPr/>
              <p:nvPr/>
            </p:nvSpPr>
            <p:spPr>
              <a:xfrm>
                <a:off x="264658" y="4130756"/>
                <a:ext cx="8480485" cy="2111925"/>
              </a:xfrm>
              <a:prstGeom prst="rect">
                <a:avLst/>
              </a:prstGeom>
            </p:spPr>
            <p:txBody>
              <a:bodyPr wrap="square">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为了使损失函数</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ℒ</m:t>
                    </m:r>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取值减少</a:t>
                </a:r>
                <a:r>
                  <a:rPr lang="en-US" altLang="zh-CN" sz="2000" dirty="0">
                    <a:solidFill>
                      <a:prstClr val="black"/>
                    </a:solidFill>
                    <a:latin typeface="Times New Roman"/>
                    <a:ea typeface="黑体"/>
                  </a:rPr>
                  <a:t>(</a:t>
                </a:r>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保证模型预测结果与实际结果</a:t>
                </a:r>
                <a:r>
                  <a:rPr lang="zh-CN" altLang="en-US" sz="2000" dirty="0">
                    <a:solidFill>
                      <a:prstClr val="black"/>
                    </a:solidFill>
                    <a:latin typeface="Times New Roman"/>
                    <a:ea typeface="黑体"/>
                  </a:rPr>
                  <a:t>之</a:t>
                </a:r>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间差距</a:t>
                </a:r>
                <a:r>
                  <a:rPr lang="zh-CN" altLang="en-US" sz="2000" noProof="0" dirty="0">
                    <a:solidFill>
                      <a:prstClr val="black"/>
                    </a:solidFill>
                    <a:latin typeface="Times New Roman"/>
                    <a:ea typeface="黑体"/>
                  </a:rPr>
                  <a:t>减</a:t>
                </a:r>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小</a:t>
                </a:r>
                <a:r>
                  <a:rPr lang="en-US" altLang="zh-CN" sz="2000" dirty="0">
                    <a:solidFill>
                      <a:prstClr val="black"/>
                    </a:solidFill>
                    <a:latin typeface="Times New Roman"/>
                    <a:ea typeface="黑体"/>
                  </a:rPr>
                  <a:t>)</a:t>
                </a:r>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，要求取损失函数</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ℒ</m:t>
                    </m:r>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相对于</a:t>
                </a:r>
                <a14:m>
                  <m:oMath xmlns:m="http://schemas.openxmlformats.org/officeDocument/2006/math">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的偏导，然后按照损失函数梯度的反方向选取一个微小的增量，调整</a:t>
                </a:r>
                <a14:m>
                  <m:oMath xmlns:m="http://schemas.openxmlformats.org/officeDocument/2006/math">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的取值，就能够保证损失函数取值减少。即将</a:t>
                </a:r>
                <a14:m>
                  <m:oMath xmlns:m="http://schemas.openxmlformats.org/officeDocument/2006/math">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变为</a:t>
                </a:r>
                <a14:m>
                  <m:oMath xmlns:m="http://schemas.openxmlformats.org/officeDocument/2006/math">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𝜂</m:t>
                    </m:r>
                    <m:f>
                      <m:f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后，能使得损失误差减少。</a:t>
                </a:r>
                <a14:m>
                  <m:oMath xmlns:m="http://schemas.openxmlformats.org/officeDocument/2006/math">
                    <m:f>
                      <m:f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ℒ</m:t>
                        </m:r>
                      </m:num>
                      <m:den>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en>
                    </m:f>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为损失函数</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ℒ</m:t>
                    </m:r>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对</a:t>
                </a:r>
                <a14:m>
                  <m:oMath xmlns:m="http://schemas.openxmlformats.org/officeDocument/2006/math">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的偏导。于是，需要求取损失函数</a:t>
                </a:r>
                <a14:m>
                  <m:oMath xmlns:m="http://schemas.openxmlformats.org/officeDocument/2006/math">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ℒ</m:t>
                    </m:r>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对变量参数</a:t>
                </a:r>
                <a14:m>
                  <m:oMath xmlns:m="http://schemas.openxmlformats.org/officeDocument/2006/math">
                    <m:sSub>
                      <m:sSubPr>
                        <m:ctrlPr>
                          <a:rPr kumimoji="0" lang="zh-CN"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2000" b="0" i="0" u="none" strike="noStrike" kern="1200" cap="none" spc="0" normalizeH="0" baseline="0" noProof="0" dirty="0">
                    <a:ln>
                      <a:noFill/>
                    </a:ln>
                    <a:solidFill>
                      <a:prstClr val="black"/>
                    </a:solidFill>
                    <a:effectLst/>
                    <a:uLnTx/>
                    <a:uFillTx/>
                    <a:latin typeface="Times New Roman"/>
                    <a:ea typeface="黑体"/>
                    <a:cs typeface="+mn-cs"/>
                  </a:rPr>
                  <a:t>的偏导。</a:t>
                </a:r>
              </a:p>
            </p:txBody>
          </p:sp>
        </mc:Choice>
        <mc:Fallback xmlns="">
          <p:sp>
            <p:nvSpPr>
              <p:cNvPr id="3" name="矩形 2"/>
              <p:cNvSpPr>
                <a:spLocks noRot="1" noChangeAspect="1" noMove="1" noResize="1" noEditPoints="1" noAdjustHandles="1" noChangeArrowheads="1" noChangeShapeType="1" noTextEdit="1"/>
              </p:cNvSpPr>
              <p:nvPr/>
            </p:nvSpPr>
            <p:spPr>
              <a:xfrm>
                <a:off x="264658" y="4130756"/>
                <a:ext cx="8480485" cy="2111925"/>
              </a:xfrm>
              <a:prstGeom prst="rect">
                <a:avLst/>
              </a:prstGeom>
              <a:blipFill>
                <a:blip r:embed="rId16"/>
                <a:stretch>
                  <a:fillRect l="-647" t="-1156" r="-3664" b="-3757"/>
                </a:stretch>
              </a:blipFill>
            </p:spPr>
            <p:txBody>
              <a:bodyPr/>
              <a:lstStyle/>
              <a:p>
                <a:r>
                  <a:rPr lang="zh-CN" altLang="en-US">
                    <a:noFill/>
                  </a:rPr>
                  <a:t> </a:t>
                </a:r>
              </a:p>
            </p:txBody>
          </p:sp>
        </mc:Fallback>
      </mc:AlternateContent>
      <p:sp>
        <p:nvSpPr>
          <p:cNvPr id="36" name="标题 1">
            <a:extLst>
              <a:ext uri="{FF2B5EF4-FFF2-40B4-BE49-F238E27FC236}">
                <a16:creationId xmlns:a16="http://schemas.microsoft.com/office/drawing/2014/main" id="{0161B1BB-0709-03C3-EFD3-0D78DDE039C6}"/>
              </a:ext>
            </a:extLst>
          </p:cNvPr>
          <p:cNvSpPr>
            <a:spLocks noGrp="1"/>
          </p:cNvSpPr>
          <p:nvPr>
            <p:ph type="title"/>
          </p:nvPr>
        </p:nvSpPr>
        <p:spPr>
          <a:xfrm>
            <a:off x="353548" y="123628"/>
            <a:ext cx="750770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参数优化：误差反向传播</a:t>
            </a:r>
          </a:p>
        </p:txBody>
      </p:sp>
    </p:spTree>
    <p:extLst>
      <p:ext uri="{BB962C8B-B14F-4D97-AF65-F5344CB8AC3E}">
        <p14:creationId xmlns:p14="http://schemas.microsoft.com/office/powerpoint/2010/main" val="414466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anim calcmode="lin" valueType="num">
                                      <p:cBhvr>
                                        <p:cTn id="8" dur="1250" fill="hold"/>
                                        <p:tgtEl>
                                          <p:spTgt spid="3"/>
                                        </p:tgtEl>
                                        <p:attrNameLst>
                                          <p:attrName>ppt_x</p:attrName>
                                        </p:attrNameLst>
                                      </p:cBhvr>
                                      <p:tavLst>
                                        <p:tav tm="0">
                                          <p:val>
                                            <p:strVal val="#ppt_x"/>
                                          </p:val>
                                        </p:tav>
                                        <p:tav tm="100000">
                                          <p:val>
                                            <p:strVal val="#ppt_x"/>
                                          </p:val>
                                        </p:tav>
                                      </p:tavLst>
                                    </p:anim>
                                    <p:anim calcmode="lin" valueType="num">
                                      <p:cBhvr>
                                        <p:cTn id="9" dur="1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0"/>
          </p:nvPr>
        </p:nvSpPr>
        <p:spPr bwMode="auto">
          <a:xfrm>
            <a:off x="10801350" y="6405563"/>
            <a:ext cx="1390650" cy="365125"/>
          </a:xfrm>
          <a:prstGeom prst="rect">
            <a:avLst/>
          </a:prstGeom>
          <a:noFill/>
          <a:ln>
            <a:miter lim="800000"/>
          </a:ln>
        </p:spPr>
        <p:txBody>
          <a:bodyPr vert="horz" wrap="square" lIns="91440" tIns="45720" rIns="91440" bIns="45720" numCol="1" rtlCol="0" anchor="ctr" anchorCtr="0" compatLnSpc="1"/>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pPr>
            <a:fld id="{5B081EB6-D196-45DC-8112-82044C796D0F}" type="slidenum">
              <a:rPr lang="zh-CN" altLang="en-US" smtClean="0"/>
              <a:pPr>
                <a:defRPr/>
              </a:pPr>
              <a:t>60</a:t>
            </a:fld>
            <a:endParaRPr lang="zh-CN" altLang="en-US">
              <a:cs typeface="+mn-ea"/>
              <a:sym typeface="+mn-lt"/>
            </a:endParaRPr>
          </a:p>
        </p:txBody>
      </p:sp>
      <p:sp>
        <p:nvSpPr>
          <p:cNvPr id="5" name="TextBox 2"/>
          <p:cNvSpPr txBox="1"/>
          <p:nvPr/>
        </p:nvSpPr>
        <p:spPr>
          <a:xfrm>
            <a:off x="448152" y="4041762"/>
            <a:ext cx="8133615" cy="2449966"/>
          </a:xfrm>
          <a:prstGeom prst="rect">
            <a:avLst/>
          </a:prstGeom>
          <a:noFill/>
        </p:spPr>
        <p:txBody>
          <a:bodyPr wrap="square" rtlCol="0">
            <a:spAutoFit/>
          </a:bodyPr>
          <a:lstStyle/>
          <a:p>
            <a:pPr marL="450850" lvl="1" indent="-271463" algn="just">
              <a:lnSpc>
                <a:spcPct val="130000"/>
              </a:lnSpc>
              <a:buFont typeface="Arial" panose="020B0604020202020204" pitchFamily="34" charset="0"/>
              <a:buChar char="•"/>
            </a:pPr>
            <a:r>
              <a:rPr lang="zh-CN" altLang="en-US" sz="2000" dirty="0">
                <a:solidFill>
                  <a:srgbClr val="000000"/>
                </a:solidFill>
                <a:cs typeface="+mn-ea"/>
                <a:sym typeface="+mn-lt"/>
              </a:rPr>
              <a:t>运行过程：第</a:t>
            </a:r>
            <a:r>
              <a:rPr lang="en-US" altLang="zh-CN" sz="2000" dirty="0">
                <a:solidFill>
                  <a:srgbClr val="000000"/>
                </a:solidFill>
                <a:cs typeface="+mn-ea"/>
                <a:sym typeface="+mn-lt"/>
              </a:rPr>
              <a:t>1</a:t>
            </a:r>
            <a:r>
              <a:rPr lang="zh-CN" altLang="en-US" sz="2000" dirty="0">
                <a:solidFill>
                  <a:srgbClr val="000000"/>
                </a:solidFill>
                <a:cs typeface="+mn-ea"/>
                <a:sym typeface="+mn-lt"/>
              </a:rPr>
              <a:t>次输入的数据与权值相乘，然后求和（通常每个神经元也包含1个偏置），对求和结果采用激活函数处理，产生输出；该输出既作为网络输出向后传递，又反馈回输入端与第</a:t>
            </a:r>
            <a:r>
              <a:rPr lang="en-US" altLang="zh-CN" sz="2000" dirty="0">
                <a:solidFill>
                  <a:srgbClr val="000000"/>
                </a:solidFill>
                <a:cs typeface="+mn-ea"/>
                <a:sym typeface="+mn-lt"/>
              </a:rPr>
              <a:t>2</a:t>
            </a:r>
            <a:r>
              <a:rPr lang="zh-CN" altLang="en-US" sz="2000" dirty="0">
                <a:solidFill>
                  <a:srgbClr val="000000"/>
                </a:solidFill>
                <a:cs typeface="+mn-ea"/>
                <a:sym typeface="+mn-lt"/>
              </a:rPr>
              <a:t>次输入的数据一起作为该神经元的输入。对于反馈回来的有一个权值参数，而对于第</a:t>
            </a:r>
            <a:r>
              <a:rPr lang="en-US" altLang="zh-CN" sz="2000" dirty="0">
                <a:solidFill>
                  <a:srgbClr val="000000"/>
                </a:solidFill>
                <a:cs typeface="+mn-ea"/>
                <a:sym typeface="+mn-lt"/>
              </a:rPr>
              <a:t>2</a:t>
            </a:r>
            <a:r>
              <a:rPr lang="zh-CN" altLang="en-US" sz="2000" dirty="0">
                <a:solidFill>
                  <a:srgbClr val="000000"/>
                </a:solidFill>
                <a:cs typeface="+mn-ea"/>
                <a:sym typeface="+mn-lt"/>
              </a:rPr>
              <a:t>次输入数据仍然使用原来的权值，神经元进行同样的求和和激活，然后产生输出；同样过程运行，直到输入结束。</a:t>
            </a:r>
          </a:p>
        </p:txBody>
      </p:sp>
      <p:pic>
        <p:nvPicPr>
          <p:cNvPr id="21" name="图片 21"/>
          <p:cNvPicPr>
            <a:picLocks noChangeAspect="1"/>
          </p:cNvPicPr>
          <p:nvPr/>
        </p:nvPicPr>
        <p:blipFill>
          <a:blip r:embed="rId2">
            <a:grayscl/>
          </a:blip>
          <a:stretch>
            <a:fillRect/>
          </a:stretch>
        </p:blipFill>
        <p:spPr>
          <a:xfrm>
            <a:off x="1055846" y="2140008"/>
            <a:ext cx="6640830" cy="1981717"/>
          </a:xfrm>
          <a:prstGeom prst="rect">
            <a:avLst/>
          </a:prstGeom>
        </p:spPr>
      </p:pic>
      <p:sp>
        <p:nvSpPr>
          <p:cNvPr id="7" name="标题 1">
            <a:extLst>
              <a:ext uri="{FF2B5EF4-FFF2-40B4-BE49-F238E27FC236}">
                <a16:creationId xmlns:a16="http://schemas.microsoft.com/office/drawing/2014/main" id="{BCB73706-0D17-4997-009E-AF7B1A175826}"/>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循环神经网络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RNN</a:t>
            </a:r>
          </a:p>
        </p:txBody>
      </p:sp>
      <p:sp>
        <p:nvSpPr>
          <p:cNvPr id="8" name="TextBox 2">
            <a:extLst>
              <a:ext uri="{FF2B5EF4-FFF2-40B4-BE49-F238E27FC236}">
                <a16:creationId xmlns:a16="http://schemas.microsoft.com/office/drawing/2014/main" id="{24B643BF-108A-E29F-D0B1-F11B32ADB683}"/>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RNN</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模型介绍</a:t>
            </a:r>
          </a:p>
        </p:txBody>
      </p:sp>
      <p:sp>
        <p:nvSpPr>
          <p:cNvPr id="9" name="文本框 8">
            <a:extLst>
              <a:ext uri="{FF2B5EF4-FFF2-40B4-BE49-F238E27FC236}">
                <a16:creationId xmlns:a16="http://schemas.microsoft.com/office/drawing/2014/main" id="{5009DE65-0B2A-5734-23B4-01A82DE7522A}"/>
              </a:ext>
            </a:extLst>
          </p:cNvPr>
          <p:cNvSpPr txBox="1"/>
          <p:nvPr/>
        </p:nvSpPr>
        <p:spPr>
          <a:xfrm>
            <a:off x="521494" y="1534663"/>
            <a:ext cx="5934724" cy="656846"/>
          </a:xfrm>
          <a:prstGeom prst="rect">
            <a:avLst/>
          </a:prstGeom>
          <a:noFill/>
        </p:spPr>
        <p:txBody>
          <a:bodyPr wrap="square" rtlCol="0" anchor="t">
            <a:spAutoFit/>
          </a:bodyPr>
          <a:lstStyle/>
          <a:p>
            <a:pPr marL="360363" lvl="1" indent="-360363">
              <a:lnSpc>
                <a:spcPct val="150000"/>
              </a:lnSpc>
              <a:spcAft>
                <a:spcPts val="450"/>
              </a:spcAft>
              <a:buFont typeface="Wingdings" panose="05000000000000000000" pitchFamily="2" charset="2"/>
              <a:buChar char="Ø"/>
            </a:pPr>
            <a:r>
              <a:rPr sz="2800" dirty="0" err="1">
                <a:solidFill>
                  <a:srgbClr val="000000"/>
                </a:solidFill>
                <a:cs typeface="+mn-ea"/>
                <a:sym typeface="+mn-lt"/>
              </a:rPr>
              <a:t>基本的RNN网络结构和工作过程</a:t>
            </a:r>
            <a:endParaRPr sz="2800" dirty="0">
              <a:solidFill>
                <a:srgbClr val="000000"/>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0"/>
          </p:nvPr>
        </p:nvSpPr>
        <p:spPr bwMode="auto">
          <a:xfrm>
            <a:off x="10801350" y="6405563"/>
            <a:ext cx="1390650" cy="365125"/>
          </a:xfrm>
          <a:prstGeom prst="rect">
            <a:avLst/>
          </a:prstGeom>
          <a:noFill/>
          <a:ln>
            <a:miter lim="800000"/>
          </a:ln>
        </p:spPr>
        <p:txBody>
          <a:bodyPr vert="horz" wrap="square" lIns="91440" tIns="45720" rIns="91440" bIns="45720" numCol="1" rtlCol="0" anchor="ctr" anchorCtr="0" compatLnSpc="1"/>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pPr>
            <a:fld id="{5B081EB6-D196-45DC-8112-82044C796D0F}" type="slidenum">
              <a:rPr lang="zh-CN" altLang="en-US" smtClean="0"/>
              <a:pPr>
                <a:defRPr/>
              </a:pPr>
              <a:t>61</a:t>
            </a:fld>
            <a:endParaRPr lang="zh-CN" altLang="en-US">
              <a:cs typeface="+mn-ea"/>
              <a:sym typeface="+mn-lt"/>
            </a:endParaRPr>
          </a:p>
        </p:txBody>
      </p:sp>
      <p:sp>
        <p:nvSpPr>
          <p:cNvPr id="5" name="TextBox 2"/>
          <p:cNvSpPr txBox="1"/>
          <p:nvPr/>
        </p:nvSpPr>
        <p:spPr>
          <a:xfrm>
            <a:off x="471053" y="3276600"/>
            <a:ext cx="8055296" cy="3380990"/>
          </a:xfrm>
          <a:prstGeom prst="rect">
            <a:avLst/>
          </a:prstGeom>
          <a:noFill/>
        </p:spPr>
        <p:txBody>
          <a:bodyPr wrap="square" rtlCol="0">
            <a:spAutoFit/>
          </a:bodyPr>
          <a:lstStyle/>
          <a:p>
            <a:pPr marL="0" lvl="1" indent="360363" algn="just">
              <a:lnSpc>
                <a:spcPct val="120000"/>
              </a:lnSpc>
            </a:pPr>
            <a:r>
              <a:rPr lang="zh-CN" altLang="en-US" sz="2000" dirty="0">
                <a:solidFill>
                  <a:srgbClr val="000000"/>
                </a:solidFill>
                <a:cs typeface="+mn-ea"/>
                <a:sym typeface="+mn-lt"/>
              </a:rPr>
              <a:t>①one to many：单个值输入，序列输出。例如输入一个主旨词，然后输出一段描述该主旨的文本。</a:t>
            </a:r>
          </a:p>
          <a:p>
            <a:pPr marL="0" lvl="1" indent="360363" algn="just">
              <a:lnSpc>
                <a:spcPct val="120000"/>
              </a:lnSpc>
            </a:pPr>
            <a:r>
              <a:rPr lang="zh-CN" altLang="en-US" sz="2000" dirty="0">
                <a:solidFill>
                  <a:srgbClr val="000000"/>
                </a:solidFill>
                <a:cs typeface="+mn-ea"/>
                <a:sym typeface="+mn-lt"/>
              </a:rPr>
              <a:t>②many to one: 序列输入，单个值输出。例如情感分析任务，输入一句话，返回其情感极性。</a:t>
            </a:r>
          </a:p>
          <a:p>
            <a:pPr marL="0" lvl="1" indent="360363" algn="just">
              <a:lnSpc>
                <a:spcPct val="120000"/>
              </a:lnSpc>
            </a:pPr>
            <a:r>
              <a:rPr lang="zh-CN" altLang="en-US" sz="2000" dirty="0">
                <a:solidFill>
                  <a:srgbClr val="000000"/>
                </a:solidFill>
                <a:cs typeface="+mn-ea"/>
                <a:sym typeface="+mn-lt"/>
              </a:rPr>
              <a:t>③many to many: 输入输出均为序列，但输入有效数据与输出的有效数据数量不一致。例如机器翻译任务，输入一句话，翻译为另外一种语言的一句话，两句话的词语数量不一样多。</a:t>
            </a:r>
          </a:p>
          <a:p>
            <a:pPr marL="0" lvl="1" indent="360363" algn="just">
              <a:lnSpc>
                <a:spcPct val="120000"/>
              </a:lnSpc>
            </a:pPr>
            <a:r>
              <a:rPr lang="zh-CN" altLang="en-US" sz="2000" dirty="0">
                <a:solidFill>
                  <a:srgbClr val="000000"/>
                </a:solidFill>
                <a:cs typeface="+mn-ea"/>
                <a:sym typeface="+mn-lt"/>
              </a:rPr>
              <a:t>④many to many: 另一种输入输出均为序列的情况，输入的有效数据与输出的有效数据数量一致。例如实时语音识别任务。</a:t>
            </a:r>
          </a:p>
        </p:txBody>
      </p:sp>
      <p:pic>
        <p:nvPicPr>
          <p:cNvPr id="3" name="图片 2"/>
          <p:cNvPicPr>
            <a:picLocks noChangeAspect="1"/>
          </p:cNvPicPr>
          <p:nvPr/>
        </p:nvPicPr>
        <p:blipFill>
          <a:blip r:embed="rId2"/>
          <a:stretch>
            <a:fillRect/>
          </a:stretch>
        </p:blipFill>
        <p:spPr>
          <a:xfrm>
            <a:off x="1198418" y="1593833"/>
            <a:ext cx="6227618" cy="1682767"/>
          </a:xfrm>
          <a:prstGeom prst="rect">
            <a:avLst/>
          </a:prstGeom>
        </p:spPr>
      </p:pic>
      <p:sp>
        <p:nvSpPr>
          <p:cNvPr id="7" name="标题 1">
            <a:extLst>
              <a:ext uri="{FF2B5EF4-FFF2-40B4-BE49-F238E27FC236}">
                <a16:creationId xmlns:a16="http://schemas.microsoft.com/office/drawing/2014/main" id="{3A339A9B-BC3C-7927-86AB-8BA22771EAEC}"/>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循环神经网络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RNN</a:t>
            </a:r>
          </a:p>
        </p:txBody>
      </p:sp>
      <p:sp>
        <p:nvSpPr>
          <p:cNvPr id="8" name="TextBox 2">
            <a:extLst>
              <a:ext uri="{FF2B5EF4-FFF2-40B4-BE49-F238E27FC236}">
                <a16:creationId xmlns:a16="http://schemas.microsoft.com/office/drawing/2014/main" id="{2F7FE471-BA88-3DE4-6841-9E3717D59838}"/>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RNN</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模型介绍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0"/>
          </p:nvPr>
        </p:nvSpPr>
        <p:spPr bwMode="auto">
          <a:xfrm>
            <a:off x="10801350" y="6405563"/>
            <a:ext cx="1390650" cy="365125"/>
          </a:xfrm>
          <a:prstGeom prst="rect">
            <a:avLst/>
          </a:prstGeom>
          <a:noFill/>
          <a:ln>
            <a:miter lim="800000"/>
          </a:ln>
        </p:spPr>
        <p:txBody>
          <a:bodyPr vert="horz" wrap="square" lIns="91440" tIns="45720" rIns="91440" bIns="45720" numCol="1" rtlCol="0" anchor="ctr" anchorCtr="0" compatLnSpc="1"/>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base">
              <a:spcBef>
                <a:spcPct val="0"/>
              </a:spcBef>
              <a:spcAft>
                <a:spcPct val="0"/>
              </a:spcAft>
            </a:pPr>
            <a:fld id="{5B081EB6-D196-45DC-8112-82044C796D0F}" type="slidenum">
              <a:rPr lang="zh-CN" altLang="en-US" smtClean="0"/>
              <a:pPr>
                <a:defRPr/>
              </a:pPr>
              <a:t>62</a:t>
            </a:fld>
            <a:endParaRPr lang="zh-CN" altLang="en-US">
              <a:cs typeface="+mn-ea"/>
              <a:sym typeface="+mn-lt"/>
            </a:endParaRPr>
          </a:p>
        </p:txBody>
      </p:sp>
      <p:sp>
        <p:nvSpPr>
          <p:cNvPr id="5" name="TextBox 2"/>
          <p:cNvSpPr txBox="1"/>
          <p:nvPr/>
        </p:nvSpPr>
        <p:spPr>
          <a:xfrm>
            <a:off x="471053" y="1730954"/>
            <a:ext cx="8228780" cy="3401637"/>
          </a:xfrm>
          <a:prstGeom prst="rect">
            <a:avLst/>
          </a:prstGeom>
          <a:noFill/>
        </p:spPr>
        <p:txBody>
          <a:bodyPr wrap="square" rtlCol="0">
            <a:spAutoFit/>
          </a:bodyPr>
          <a:lstStyle/>
          <a:p>
            <a:pPr marL="360363" lvl="1" indent="-360363" algn="just">
              <a:lnSpc>
                <a:spcPct val="130000"/>
              </a:lnSpc>
              <a:buFont typeface="Arial" panose="020B0604020202020204" pitchFamily="34" charset="0"/>
              <a:buChar char="•"/>
            </a:pPr>
            <a:r>
              <a:rPr lang="zh-CN" altLang="en-US" sz="2400" dirty="0">
                <a:solidFill>
                  <a:srgbClr val="FF0000"/>
                </a:solidFill>
                <a:cs typeface="+mn-ea"/>
                <a:sym typeface="+mn-lt"/>
              </a:rPr>
              <a:t>核心思想：</a:t>
            </a:r>
            <a:r>
              <a:rPr lang="zh-CN" altLang="en-US" sz="2400" dirty="0">
                <a:solidFill>
                  <a:srgbClr val="000000"/>
                </a:solidFill>
                <a:cs typeface="+mn-ea"/>
                <a:sym typeface="+mn-lt"/>
              </a:rPr>
              <a:t>神经元不是简单把当前输入和上一次反馈回来的结果一起处理后就输出，而是模仿人的记忆过程：每次接收到新数据之后，对原来相关的记忆信息进行更新，然后视情况对更新后的记忆信息</a:t>
            </a:r>
            <a:endParaRPr lang="en-US" altLang="zh-CN" sz="2400" dirty="0">
              <a:solidFill>
                <a:srgbClr val="000000"/>
              </a:solidFill>
              <a:cs typeface="+mn-ea"/>
              <a:sym typeface="+mn-lt"/>
            </a:endParaRPr>
          </a:p>
          <a:p>
            <a:pPr marL="0" lvl="1" algn="just">
              <a:lnSpc>
                <a:spcPct val="130000"/>
              </a:lnSpc>
            </a:pPr>
            <a:r>
              <a:rPr lang="en-US" altLang="zh-CN" sz="2400" dirty="0">
                <a:solidFill>
                  <a:srgbClr val="000000"/>
                </a:solidFill>
                <a:cs typeface="+mn-ea"/>
                <a:sym typeface="+mn-lt"/>
              </a:rPr>
              <a:t>     </a:t>
            </a:r>
            <a:r>
              <a:rPr lang="zh-CN" altLang="en-US" sz="2400" dirty="0">
                <a:solidFill>
                  <a:srgbClr val="000000"/>
                </a:solidFill>
                <a:cs typeface="+mn-ea"/>
                <a:sym typeface="+mn-lt"/>
              </a:rPr>
              <a:t>按一定比例输出；下一次有信</a:t>
            </a:r>
            <a:endParaRPr lang="en-US" altLang="zh-CN" sz="2400" dirty="0">
              <a:solidFill>
                <a:srgbClr val="000000"/>
              </a:solidFill>
              <a:cs typeface="+mn-ea"/>
              <a:sym typeface="+mn-lt"/>
            </a:endParaRPr>
          </a:p>
          <a:p>
            <a:pPr marL="0" lvl="1" algn="just">
              <a:lnSpc>
                <a:spcPct val="130000"/>
              </a:lnSpc>
            </a:pPr>
            <a:r>
              <a:rPr lang="en-US" altLang="zh-CN" sz="2400" dirty="0">
                <a:solidFill>
                  <a:srgbClr val="000000"/>
                </a:solidFill>
                <a:cs typeface="+mn-ea"/>
                <a:sym typeface="+mn-lt"/>
              </a:rPr>
              <a:t>     </a:t>
            </a:r>
            <a:r>
              <a:rPr lang="zh-CN" altLang="en-US" sz="2400" dirty="0">
                <a:solidFill>
                  <a:srgbClr val="000000"/>
                </a:solidFill>
                <a:cs typeface="+mn-ea"/>
                <a:sym typeface="+mn-lt"/>
              </a:rPr>
              <a:t>息到来时，再同样的更新记忆</a:t>
            </a:r>
            <a:endParaRPr lang="en-US" altLang="zh-CN" sz="2400" dirty="0">
              <a:solidFill>
                <a:srgbClr val="000000"/>
              </a:solidFill>
              <a:cs typeface="+mn-ea"/>
              <a:sym typeface="+mn-lt"/>
            </a:endParaRPr>
          </a:p>
          <a:p>
            <a:pPr marL="0" lvl="1" algn="just">
              <a:lnSpc>
                <a:spcPct val="130000"/>
              </a:lnSpc>
            </a:pPr>
            <a:r>
              <a:rPr lang="zh-CN" altLang="en-US" sz="2400" dirty="0">
                <a:solidFill>
                  <a:srgbClr val="000000"/>
                </a:solidFill>
                <a:cs typeface="+mn-ea"/>
                <a:sym typeface="+mn-lt"/>
              </a:rPr>
              <a:t>     和输出记忆信息。 </a:t>
            </a:r>
          </a:p>
        </p:txBody>
      </p:sp>
      <p:pic>
        <p:nvPicPr>
          <p:cNvPr id="4" name="图片 5" descr="4f3f86ac9f7860706a4823b4f86aeef"/>
          <p:cNvPicPr>
            <a:picLocks noChangeAspect="1"/>
          </p:cNvPicPr>
          <p:nvPr/>
        </p:nvPicPr>
        <p:blipFill>
          <a:blip r:embed="rId2"/>
          <a:stretch>
            <a:fillRect/>
          </a:stretch>
        </p:blipFill>
        <p:spPr>
          <a:xfrm>
            <a:off x="4957504" y="3342323"/>
            <a:ext cx="3951923" cy="2987040"/>
          </a:xfrm>
          <a:prstGeom prst="rect">
            <a:avLst/>
          </a:prstGeom>
        </p:spPr>
      </p:pic>
      <p:sp>
        <p:nvSpPr>
          <p:cNvPr id="7" name="标题 1">
            <a:extLst>
              <a:ext uri="{FF2B5EF4-FFF2-40B4-BE49-F238E27FC236}">
                <a16:creationId xmlns:a16="http://schemas.microsoft.com/office/drawing/2014/main" id="{5B26F44F-3562-95BC-FF07-B63C08BE0D9D}"/>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9" name="TextBox 2">
            <a:extLst>
              <a:ext uri="{FF2B5EF4-FFF2-40B4-BE49-F238E27FC236}">
                <a16:creationId xmlns:a16="http://schemas.microsoft.com/office/drawing/2014/main" id="{FB511131-86F8-6F5D-3E7A-C1D8CC40ED79}"/>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801350" y="6405563"/>
            <a:ext cx="139065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5B081EB6-D196-45DC-8112-82044C796D0F}" type="slidenum">
              <a:rPr lang="zh-CN" altLang="en-US" smtClean="0"/>
              <a:pPr>
                <a:defRPr/>
              </a:pPr>
              <a:t>63</a:t>
            </a:fld>
            <a:endParaRPr lang="zh-CN" altLang="en-US" dirty="0"/>
          </a:p>
        </p:txBody>
      </p:sp>
      <p:pic>
        <p:nvPicPr>
          <p:cNvPr id="6" name="图片 5" descr="4f3f86ac9f7860706a4823b4f86aeef"/>
          <p:cNvPicPr>
            <a:picLocks noChangeAspect="1"/>
          </p:cNvPicPr>
          <p:nvPr/>
        </p:nvPicPr>
        <p:blipFill>
          <a:blip r:embed="rId2"/>
          <a:stretch>
            <a:fillRect/>
          </a:stretch>
        </p:blipFill>
        <p:spPr>
          <a:xfrm>
            <a:off x="5019851" y="3397742"/>
            <a:ext cx="3951923" cy="2987040"/>
          </a:xfrm>
          <a:prstGeom prst="rect">
            <a:avLst/>
          </a:prstGeom>
        </p:spPr>
      </p:pic>
      <mc:AlternateContent xmlns:mc="http://schemas.openxmlformats.org/markup-compatibility/2006" xmlns:a14="http://schemas.microsoft.com/office/drawing/2010/main">
        <mc:Choice Requires="a14">
          <p:sp>
            <p:nvSpPr>
              <p:cNvPr id="9" name="TextBox 2"/>
              <p:cNvSpPr txBox="1"/>
              <p:nvPr/>
            </p:nvSpPr>
            <p:spPr>
              <a:xfrm>
                <a:off x="352985" y="1682857"/>
                <a:ext cx="8228781" cy="4156715"/>
              </a:xfrm>
              <a:prstGeom prst="rect">
                <a:avLst/>
              </a:prstGeom>
              <a:noFill/>
            </p:spPr>
            <p:txBody>
              <a:bodyPr wrap="square" rtlCol="0">
                <a:spAutoFit/>
              </a:bodyPr>
              <a:lstStyle/>
              <a:p>
                <a:pPr marL="450850" lvl="1" indent="-271463">
                  <a:lnSpc>
                    <a:spcPct val="150000"/>
                  </a:lnSpc>
                  <a:spcAft>
                    <a:spcPts val="450"/>
                  </a:spcAft>
                  <a:buFont typeface="Arial" panose="020B0604020202020204" pitchFamily="34" charset="0"/>
                  <a:buChar char="•"/>
                </a:pPr>
                <a:r>
                  <a:rPr lang="zh-CN" altLang="en-US" sz="2400" dirty="0">
                    <a:solidFill>
                      <a:srgbClr val="000000"/>
                    </a:solidFill>
                    <a:cs typeface="+mn-ea"/>
                    <a:sym typeface="+mn-lt"/>
                  </a:rPr>
                  <a:t>LSTM网络的基本单元如图所示，是一个包含多组神经元被称为细胞的结构。</a:t>
                </a:r>
                <a:endParaRPr lang="en-US" altLang="zh-CN" sz="2400" dirty="0">
                  <a:solidFill>
                    <a:srgbClr val="000000"/>
                  </a:solidFill>
                  <a:cs typeface="+mn-ea"/>
                  <a:sym typeface="+mn-lt"/>
                </a:endParaRPr>
              </a:p>
              <a:p>
                <a:pPr marL="450850" lvl="1" indent="-271463">
                  <a:lnSpc>
                    <a:spcPct val="150000"/>
                  </a:lnSpc>
                  <a:spcAft>
                    <a:spcPts val="450"/>
                  </a:spcAft>
                  <a:buFont typeface="Arial" panose="020B0604020202020204" pitchFamily="34" charset="0"/>
                  <a:buChar char="•"/>
                </a:pPr>
                <a:r>
                  <a:rPr lang="zh-CN" altLang="en-US" sz="2400" dirty="0">
                    <a:solidFill>
                      <a:srgbClr val="000000"/>
                    </a:solidFill>
                    <a:cs typeface="+mn-ea"/>
                    <a:sym typeface="+mn-lt"/>
                  </a:rPr>
                  <a:t>在</a:t>
                </a:r>
                <a14:m>
                  <m:oMath xmlns:m="http://schemas.openxmlformats.org/officeDocument/2006/math">
                    <m:r>
                      <a:rPr lang="en-US" altLang="zh-CN" sz="2400" i="1">
                        <a:solidFill>
                          <a:srgbClr val="000000"/>
                        </a:solidFill>
                        <a:latin typeface="Cambria Math" panose="02040503050406030204" pitchFamily="18" charset="0"/>
                        <a:cs typeface="+mn-ea"/>
                        <a:sym typeface="+mn-lt"/>
                      </a:rPr>
                      <m:t>𝑡</m:t>
                    </m:r>
                  </m:oMath>
                </a14:m>
                <a:r>
                  <a:rPr lang="zh-CN" altLang="en-US" sz="2400" dirty="0">
                    <a:solidFill>
                      <a:srgbClr val="000000"/>
                    </a:solidFill>
                    <a:cs typeface="+mn-ea"/>
                    <a:sym typeface="+mn-lt"/>
                  </a:rPr>
                  <a:t>时刻，</a:t>
                </a:r>
                <a:r>
                  <a:rPr lang="en-US" altLang="zh-CN" sz="2400" dirty="0">
                    <a:solidFill>
                      <a:srgbClr val="000000"/>
                    </a:solidFill>
                    <a:cs typeface="+mn-ea"/>
                    <a:sym typeface="+mn-lt"/>
                  </a:rPr>
                  <a:t>LSTM</a:t>
                </a:r>
                <a:r>
                  <a:rPr lang="zh-CN" altLang="en-US" sz="2400" dirty="0">
                    <a:solidFill>
                      <a:srgbClr val="000000"/>
                    </a:solidFill>
                    <a:cs typeface="+mn-ea"/>
                    <a:sym typeface="+mn-lt"/>
                  </a:rPr>
                  <a:t>细胞的输入由</a:t>
                </a:r>
                <a14:m>
                  <m:oMath xmlns:m="http://schemas.openxmlformats.org/officeDocument/2006/math">
                    <m:r>
                      <a:rPr lang="en-US" altLang="zh-CN" sz="2400" i="1" kern="100">
                        <a:solidFill>
                          <a:srgbClr val="000000"/>
                        </a:solidFill>
                        <a:latin typeface="Cambria Math" panose="02040503050406030204" pitchFamily="18" charset="0"/>
                        <a:cs typeface="宋体" panose="02010600030101010101" pitchFamily="2" charset="-122"/>
                      </a:rPr>
                      <m:t>𝑡</m:t>
                    </m:r>
                  </m:oMath>
                </a14:m>
                <a:r>
                  <a:rPr lang="en-US" altLang="zh-CN" sz="2400" dirty="0">
                    <a:solidFill>
                      <a:srgbClr val="000000"/>
                    </a:solidFill>
                    <a:cs typeface="+mn-ea"/>
                    <a:sym typeface="+mn-lt"/>
                  </a:rPr>
                  <a:t>-1</a:t>
                </a:r>
                <a:r>
                  <a:rPr lang="zh-CN" altLang="en-US" sz="2400" dirty="0">
                    <a:solidFill>
                      <a:srgbClr val="000000"/>
                    </a:solidFill>
                    <a:cs typeface="+mn-ea"/>
                    <a:sym typeface="+mn-lt"/>
                  </a:rPr>
                  <a:t>时刻的输出</a:t>
                </a:r>
                <a14:m>
                  <m:oMath xmlns:m="http://schemas.openxmlformats.org/officeDocument/2006/math">
                    <m:sSub>
                      <m:sSubPr>
                        <m:ctrlPr>
                          <a:rPr lang="en-US" altLang="zh-CN" sz="2400" b="1" i="1" kern="100" dirty="0">
                            <a:solidFill>
                              <a:srgbClr val="000000"/>
                            </a:solidFill>
                            <a:latin typeface="Cambria Math" panose="02040503050406030204" pitchFamily="18" charset="0"/>
                            <a:cs typeface="+mn-ea"/>
                            <a:sym typeface="+mn-lt"/>
                          </a:rPr>
                        </m:ctrlPr>
                      </m:sSubPr>
                      <m:e>
                        <m:r>
                          <a:rPr lang="en-US" altLang="zh-CN" sz="2400" b="1" i="1" kern="100" dirty="0">
                            <a:solidFill>
                              <a:srgbClr val="000000"/>
                            </a:solidFill>
                            <a:latin typeface="Cambria Math" panose="02040503050406030204" pitchFamily="18" charset="0"/>
                            <a:cs typeface="+mn-ea"/>
                            <a:sym typeface="+mn-lt"/>
                          </a:rPr>
                          <m:t>𝒀</m:t>
                        </m:r>
                      </m:e>
                      <m:sub>
                        <m:r>
                          <a:rPr lang="en-US" altLang="zh-CN" sz="2400" b="1" i="1" kern="100" dirty="0">
                            <a:solidFill>
                              <a:srgbClr val="000000"/>
                            </a:solidFill>
                            <a:latin typeface="Cambria Math" panose="02040503050406030204" pitchFamily="18" charset="0"/>
                            <a:cs typeface="+mn-ea"/>
                            <a:sym typeface="+mn-lt"/>
                          </a:rPr>
                          <m:t>𝒕</m:t>
                        </m:r>
                        <m:r>
                          <a:rPr lang="en-US" altLang="zh-CN" sz="2400" b="1" i="1" kern="100" dirty="0">
                            <a:solidFill>
                              <a:srgbClr val="000000"/>
                            </a:solidFill>
                            <a:latin typeface="Cambria Math" panose="02040503050406030204" pitchFamily="18" charset="0"/>
                            <a:cs typeface="+mn-ea"/>
                            <a:sym typeface="+mn-lt"/>
                          </a:rPr>
                          <m:t>−</m:t>
                        </m:r>
                        <m:r>
                          <a:rPr lang="en-US" altLang="zh-CN" sz="2400" b="1" i="1" kern="100" dirty="0">
                            <a:solidFill>
                              <a:srgbClr val="000000"/>
                            </a:solidFill>
                            <a:latin typeface="Cambria Math" panose="02040503050406030204" pitchFamily="18" charset="0"/>
                            <a:cs typeface="+mn-ea"/>
                            <a:sym typeface="+mn-lt"/>
                          </a:rPr>
                          <m:t>𝟏</m:t>
                        </m:r>
                      </m:sub>
                    </m:sSub>
                    <m:r>
                      <a:rPr lang="zh-CN" altLang="en-US" sz="2400" i="1" kern="100" dirty="0">
                        <a:solidFill>
                          <a:srgbClr val="000000"/>
                        </a:solidFill>
                        <a:latin typeface="Cambria Math" panose="02040503050406030204" pitchFamily="18" charset="0"/>
                        <a:cs typeface="+mn-ea"/>
                        <a:sym typeface="+mn-lt"/>
                      </a:rPr>
                      <m:t>，</m:t>
                    </m:r>
                    <m:r>
                      <a:rPr lang="en-US" altLang="zh-CN" sz="2400" i="1" kern="100">
                        <a:solidFill>
                          <a:srgbClr val="000000"/>
                        </a:solidFill>
                        <a:latin typeface="Cambria Math" panose="02040503050406030204" pitchFamily="18" charset="0"/>
                        <a:cs typeface="宋体" panose="02010600030101010101" pitchFamily="2" charset="-122"/>
                      </a:rPr>
                      <m:t>𝑡</m:t>
                    </m:r>
                  </m:oMath>
                </a14:m>
                <a:r>
                  <a:rPr lang="zh-CN" altLang="en-US" sz="2400" dirty="0">
                    <a:solidFill>
                      <a:srgbClr val="000000"/>
                    </a:solidFill>
                    <a:cs typeface="+mn-ea"/>
                    <a:sym typeface="+mn-lt"/>
                  </a:rPr>
                  <a:t>时刻的输入向量</a:t>
                </a:r>
                <a14:m>
                  <m:oMath xmlns:m="http://schemas.openxmlformats.org/officeDocument/2006/math">
                    <m:sSub>
                      <m:sSubPr>
                        <m:ctrlPr>
                          <a:rPr lang="en-US" altLang="zh-CN" sz="2400" b="1" i="1">
                            <a:solidFill>
                              <a:srgbClr val="000000"/>
                            </a:solidFill>
                            <a:latin typeface="Cambria Math" panose="02040503050406030204" pitchFamily="18" charset="0"/>
                            <a:cs typeface="+mn-ea"/>
                            <a:sym typeface="+mn-lt"/>
                          </a:rPr>
                        </m:ctrlPr>
                      </m:sSubPr>
                      <m:e>
                        <m:r>
                          <a:rPr lang="en-US" altLang="zh-CN" sz="2400" b="1" i="1">
                            <a:solidFill>
                              <a:srgbClr val="000000"/>
                            </a:solidFill>
                            <a:latin typeface="Cambria Math" panose="02040503050406030204" pitchFamily="18" charset="0"/>
                            <a:cs typeface="+mn-ea"/>
                            <a:sym typeface="+mn-lt"/>
                          </a:rPr>
                          <m:t>𝑿</m:t>
                        </m:r>
                      </m:e>
                      <m:sub>
                        <m:r>
                          <a:rPr lang="en-US" altLang="zh-CN" sz="2400" b="1" i="1">
                            <a:solidFill>
                              <a:srgbClr val="000000"/>
                            </a:solidFill>
                            <a:latin typeface="Cambria Math" panose="02040503050406030204" pitchFamily="18" charset="0"/>
                            <a:cs typeface="+mn-ea"/>
                            <a:sym typeface="+mn-lt"/>
                          </a:rPr>
                          <m:t>𝒕</m:t>
                        </m:r>
                      </m:sub>
                    </m:sSub>
                  </m:oMath>
                </a14:m>
                <a:r>
                  <a:rPr lang="zh-CN" altLang="en-US" sz="2400" dirty="0">
                    <a:solidFill>
                      <a:srgbClr val="000000"/>
                    </a:solidFill>
                    <a:cs typeface="+mn-ea"/>
                    <a:sym typeface="+mn-lt"/>
                  </a:rPr>
                  <a:t>和</a:t>
                </a:r>
                <a14:m>
                  <m:oMath xmlns:m="http://schemas.openxmlformats.org/officeDocument/2006/math">
                    <m:r>
                      <a:rPr lang="en-US" altLang="zh-CN" sz="2400" i="1" dirty="0">
                        <a:solidFill>
                          <a:srgbClr val="000000"/>
                        </a:solidFill>
                        <a:latin typeface="Cambria Math" panose="02040503050406030204" pitchFamily="18" charset="0"/>
                        <a:cs typeface="+mn-ea"/>
                        <a:sym typeface="+mn-lt"/>
                      </a:rPr>
                      <m:t>𝑡</m:t>
                    </m:r>
                    <m:r>
                      <a:rPr lang="en-US" altLang="zh-CN" sz="2400" i="1" dirty="0">
                        <a:solidFill>
                          <a:srgbClr val="000000"/>
                        </a:solidFill>
                        <a:latin typeface="Cambria Math" panose="02040503050406030204" pitchFamily="18" charset="0"/>
                        <a:cs typeface="+mn-ea"/>
                        <a:sym typeface="+mn-lt"/>
                      </a:rPr>
                      <m:t>−1</m:t>
                    </m:r>
                  </m:oMath>
                </a14:m>
                <a:r>
                  <a:rPr lang="zh-CN" altLang="en-US" sz="2400" dirty="0">
                    <a:solidFill>
                      <a:srgbClr val="000000"/>
                    </a:solidFill>
                    <a:cs typeface="+mn-ea"/>
                    <a:sym typeface="+mn-lt"/>
                  </a:rPr>
                  <a:t>时刻的状态向量</a:t>
                </a:r>
                <a14:m>
                  <m:oMath xmlns:m="http://schemas.openxmlformats.org/officeDocument/2006/math">
                    <m:sSub>
                      <m:sSubPr>
                        <m:ctrlPr>
                          <a:rPr lang="en-US" altLang="zh-CN" sz="2400" b="1" i="1">
                            <a:solidFill>
                              <a:srgbClr val="000000"/>
                            </a:solidFill>
                            <a:latin typeface="Cambria Math" panose="02040503050406030204" pitchFamily="18" charset="0"/>
                            <a:cs typeface="+mn-ea"/>
                            <a:sym typeface="+mn-lt"/>
                          </a:rPr>
                        </m:ctrlPr>
                      </m:sSubPr>
                      <m:e>
                        <m:r>
                          <a:rPr lang="en-US" altLang="zh-CN" sz="2400" b="1" i="1">
                            <a:solidFill>
                              <a:srgbClr val="000000"/>
                            </a:solidFill>
                            <a:latin typeface="Cambria Math" panose="02040503050406030204" pitchFamily="18" charset="0"/>
                            <a:cs typeface="+mn-ea"/>
                            <a:sym typeface="+mn-lt"/>
                          </a:rPr>
                          <m:t>𝑪</m:t>
                        </m:r>
                      </m:e>
                      <m:sub>
                        <m:r>
                          <a:rPr lang="en-US" altLang="zh-CN" sz="2400" b="1" i="1">
                            <a:solidFill>
                              <a:srgbClr val="000000"/>
                            </a:solidFill>
                            <a:latin typeface="Cambria Math" panose="02040503050406030204" pitchFamily="18" charset="0"/>
                            <a:cs typeface="+mn-ea"/>
                            <a:sym typeface="+mn-lt"/>
                          </a:rPr>
                          <m:t>𝒕</m:t>
                        </m:r>
                        <m:r>
                          <a:rPr lang="en-US" altLang="zh-CN" sz="2400" b="1" i="1">
                            <a:solidFill>
                              <a:srgbClr val="000000"/>
                            </a:solidFill>
                            <a:latin typeface="Cambria Math" panose="02040503050406030204" pitchFamily="18" charset="0"/>
                            <a:cs typeface="+mn-ea"/>
                            <a:sym typeface="+mn-lt"/>
                          </a:rPr>
                          <m:t>−</m:t>
                        </m:r>
                        <m:r>
                          <a:rPr lang="en-US" altLang="zh-CN" sz="2400" b="1" i="1">
                            <a:solidFill>
                              <a:srgbClr val="000000"/>
                            </a:solidFill>
                            <a:latin typeface="Cambria Math" panose="02040503050406030204" pitchFamily="18" charset="0"/>
                            <a:cs typeface="+mn-ea"/>
                            <a:sym typeface="+mn-lt"/>
                          </a:rPr>
                          <m:t>𝟏</m:t>
                        </m:r>
                      </m:sub>
                    </m:sSub>
                  </m:oMath>
                </a14:m>
                <a:r>
                  <a:rPr lang="zh-CN" altLang="en-US" sz="2400" dirty="0">
                    <a:solidFill>
                      <a:srgbClr val="000000"/>
                    </a:solidFill>
                    <a:cs typeface="+mn-ea"/>
                    <a:sym typeface="+mn-lt"/>
                  </a:rPr>
                  <a:t>构成。</a:t>
                </a:r>
                <a:endParaRPr lang="en-US" altLang="zh-CN" sz="2400" dirty="0">
                  <a:solidFill>
                    <a:srgbClr val="000000"/>
                  </a:solidFill>
                  <a:cs typeface="+mn-ea"/>
                  <a:sym typeface="+mn-lt"/>
                </a:endParaRPr>
              </a:p>
              <a:p>
                <a:pPr marL="450850" lvl="1" indent="-271463">
                  <a:lnSpc>
                    <a:spcPct val="150000"/>
                  </a:lnSpc>
                  <a:spcAft>
                    <a:spcPts val="450"/>
                  </a:spcAft>
                  <a:buFont typeface="Arial" panose="020B0604020202020204" pitchFamily="34" charset="0"/>
                  <a:buChar char="•"/>
                </a:pPr>
                <a:r>
                  <a:rPr lang="zh-CN" altLang="en-US" sz="2400" dirty="0">
                    <a:solidFill>
                      <a:srgbClr val="000000"/>
                    </a:solidFill>
                    <a:cs typeface="+mn-ea"/>
                    <a:sym typeface="+mn-lt"/>
                  </a:rPr>
                  <a:t>在</a:t>
                </a:r>
                <a14:m>
                  <m:oMath xmlns:m="http://schemas.openxmlformats.org/officeDocument/2006/math">
                    <m:r>
                      <a:rPr lang="en-US" altLang="zh-CN" sz="2400" i="1">
                        <a:solidFill>
                          <a:srgbClr val="000000"/>
                        </a:solidFill>
                        <a:latin typeface="Cambria Math" panose="02040503050406030204" pitchFamily="18" charset="0"/>
                        <a:cs typeface="+mn-ea"/>
                        <a:sym typeface="+mn-lt"/>
                      </a:rPr>
                      <m:t>𝑡</m:t>
                    </m:r>
                  </m:oMath>
                </a14:m>
                <a:r>
                  <a:rPr lang="zh-CN" altLang="en-US" sz="2400" dirty="0">
                    <a:solidFill>
                      <a:srgbClr val="000000"/>
                    </a:solidFill>
                    <a:cs typeface="+mn-ea"/>
                    <a:sym typeface="+mn-lt"/>
                  </a:rPr>
                  <a:t>时刻，</a:t>
                </a:r>
                <a:r>
                  <a:rPr lang="en-US" altLang="zh-CN" sz="2400" dirty="0">
                    <a:solidFill>
                      <a:srgbClr val="000000"/>
                    </a:solidFill>
                    <a:cs typeface="+mn-ea"/>
                    <a:sym typeface="+mn-lt"/>
                  </a:rPr>
                  <a:t>LSTM</a:t>
                </a:r>
                <a:r>
                  <a:rPr lang="zh-CN" altLang="en-US" sz="2400" dirty="0">
                    <a:solidFill>
                      <a:srgbClr val="000000"/>
                    </a:solidFill>
                    <a:cs typeface="+mn-ea"/>
                    <a:sym typeface="+mn-lt"/>
                  </a:rPr>
                  <a:t>细胞反馈到</a:t>
                </a:r>
                <a:endParaRPr lang="en-US" altLang="zh-CN" sz="2400" dirty="0">
                  <a:solidFill>
                    <a:srgbClr val="000000"/>
                  </a:solidFill>
                  <a:cs typeface="+mn-ea"/>
                  <a:sym typeface="+mn-lt"/>
                </a:endParaRPr>
              </a:p>
              <a:p>
                <a:pPr marL="179387" lvl="1">
                  <a:lnSpc>
                    <a:spcPct val="150000"/>
                  </a:lnSpc>
                  <a:spcAft>
                    <a:spcPts val="450"/>
                  </a:spcAft>
                </a:pPr>
                <a:r>
                  <a:rPr lang="en-US" altLang="zh-CN" sz="2400" dirty="0">
                    <a:solidFill>
                      <a:srgbClr val="000000"/>
                    </a:solidFill>
                    <a:cs typeface="+mn-ea"/>
                    <a:sym typeface="+mn-lt"/>
                  </a:rPr>
                  <a:t>   </a:t>
                </a:r>
                <a:r>
                  <a:rPr lang="zh-CN" altLang="en-US" sz="2400" dirty="0">
                    <a:solidFill>
                      <a:srgbClr val="000000"/>
                    </a:solidFill>
                    <a:cs typeface="+mn-ea"/>
                    <a:sym typeface="+mn-lt"/>
                  </a:rPr>
                  <a:t>下一次计算的输出为当前的输</a:t>
                </a:r>
                <a:endParaRPr lang="en-US" altLang="zh-CN" sz="2400" dirty="0">
                  <a:solidFill>
                    <a:srgbClr val="000000"/>
                  </a:solidFill>
                  <a:cs typeface="+mn-ea"/>
                  <a:sym typeface="+mn-lt"/>
                </a:endParaRPr>
              </a:p>
              <a:p>
                <a:pPr marL="179387" lvl="1">
                  <a:lnSpc>
                    <a:spcPct val="150000"/>
                  </a:lnSpc>
                  <a:spcAft>
                    <a:spcPts val="450"/>
                  </a:spcAft>
                </a:pPr>
                <a:r>
                  <a:rPr lang="en-US" altLang="zh-CN" sz="2400" dirty="0">
                    <a:solidFill>
                      <a:srgbClr val="000000"/>
                    </a:solidFill>
                    <a:cs typeface="+mn-ea"/>
                    <a:sym typeface="+mn-lt"/>
                  </a:rPr>
                  <a:t>   </a:t>
                </a:r>
                <a:r>
                  <a:rPr lang="zh-CN" altLang="en-US" sz="2400" dirty="0">
                    <a:solidFill>
                      <a:srgbClr val="000000"/>
                    </a:solidFill>
                    <a:cs typeface="+mn-ea"/>
                    <a:sym typeface="+mn-lt"/>
                  </a:rPr>
                  <a:t>出向量</a:t>
                </a:r>
                <a14:m>
                  <m:oMath xmlns:m="http://schemas.openxmlformats.org/officeDocument/2006/math">
                    <m:sSub>
                      <m:sSubPr>
                        <m:ctrlPr>
                          <a:rPr lang="en-US" altLang="zh-CN" sz="2400" b="1" i="1">
                            <a:solidFill>
                              <a:srgbClr val="000000"/>
                            </a:solidFill>
                            <a:latin typeface="Cambria Math" panose="02040503050406030204" pitchFamily="18" charset="0"/>
                            <a:cs typeface="+mn-ea"/>
                            <a:sym typeface="+mn-lt"/>
                          </a:rPr>
                        </m:ctrlPr>
                      </m:sSubPr>
                      <m:e>
                        <m:r>
                          <a:rPr lang="en-US" altLang="zh-CN" sz="2400" b="1" i="1">
                            <a:solidFill>
                              <a:srgbClr val="000000"/>
                            </a:solidFill>
                            <a:latin typeface="Cambria Math" panose="02040503050406030204" pitchFamily="18" charset="0"/>
                            <a:cs typeface="+mn-ea"/>
                            <a:sym typeface="+mn-lt"/>
                          </a:rPr>
                          <m:t>𝒀</m:t>
                        </m:r>
                      </m:e>
                      <m:sub>
                        <m:r>
                          <a:rPr lang="en-US" altLang="zh-CN" sz="2400" b="1" i="1">
                            <a:solidFill>
                              <a:srgbClr val="000000"/>
                            </a:solidFill>
                            <a:latin typeface="Cambria Math" panose="02040503050406030204" pitchFamily="18" charset="0"/>
                            <a:cs typeface="+mn-ea"/>
                            <a:sym typeface="+mn-lt"/>
                          </a:rPr>
                          <m:t>𝒕</m:t>
                        </m:r>
                      </m:sub>
                    </m:sSub>
                  </m:oMath>
                </a14:m>
                <a:r>
                  <a:rPr lang="zh-CN" altLang="en-US" sz="2400" dirty="0">
                    <a:solidFill>
                      <a:srgbClr val="000000"/>
                    </a:solidFill>
                    <a:cs typeface="+mn-ea"/>
                    <a:sym typeface="+mn-lt"/>
                  </a:rPr>
                  <a:t>和当前的状态向量</a:t>
                </a:r>
                <a14:m>
                  <m:oMath xmlns:m="http://schemas.openxmlformats.org/officeDocument/2006/math">
                    <m:sSub>
                      <m:sSubPr>
                        <m:ctrlPr>
                          <a:rPr lang="en-US" altLang="zh-CN" sz="2400" b="1" i="1">
                            <a:solidFill>
                              <a:srgbClr val="000000"/>
                            </a:solidFill>
                            <a:latin typeface="Cambria Math" panose="02040503050406030204" pitchFamily="18" charset="0"/>
                            <a:cs typeface="+mn-ea"/>
                            <a:sym typeface="+mn-lt"/>
                          </a:rPr>
                        </m:ctrlPr>
                      </m:sSubPr>
                      <m:e>
                        <m:r>
                          <a:rPr lang="en-US" altLang="zh-CN" sz="2400" b="1" i="1">
                            <a:solidFill>
                              <a:srgbClr val="000000"/>
                            </a:solidFill>
                            <a:latin typeface="Cambria Math" panose="02040503050406030204" pitchFamily="18" charset="0"/>
                            <a:cs typeface="+mn-ea"/>
                            <a:sym typeface="+mn-lt"/>
                          </a:rPr>
                          <m:t>𝑪</m:t>
                        </m:r>
                      </m:e>
                      <m:sub>
                        <m:r>
                          <a:rPr lang="en-US" altLang="zh-CN" sz="2400" b="1" i="1">
                            <a:solidFill>
                              <a:srgbClr val="000000"/>
                            </a:solidFill>
                            <a:latin typeface="Cambria Math" panose="02040503050406030204" pitchFamily="18" charset="0"/>
                            <a:cs typeface="+mn-ea"/>
                            <a:sym typeface="+mn-lt"/>
                          </a:rPr>
                          <m:t>𝒕</m:t>
                        </m:r>
                      </m:sub>
                    </m:sSub>
                  </m:oMath>
                </a14:m>
                <a:r>
                  <a:rPr lang="zh-CN" altLang="en-US" sz="2400" dirty="0">
                    <a:solidFill>
                      <a:srgbClr val="000000"/>
                    </a:solidFill>
                    <a:cs typeface="+mn-ea"/>
                    <a:sym typeface="+mn-lt"/>
                  </a:rPr>
                  <a:t>。</a:t>
                </a:r>
                <a:endParaRPr lang="en-US" altLang="zh-CN" sz="2400" dirty="0">
                  <a:solidFill>
                    <a:srgbClr val="000000"/>
                  </a:solidFill>
                  <a:cs typeface="+mn-ea"/>
                  <a:sym typeface="+mn-lt"/>
                </a:endParaRPr>
              </a:p>
            </p:txBody>
          </p:sp>
        </mc:Choice>
        <mc:Fallback xmlns="">
          <p:sp>
            <p:nvSpPr>
              <p:cNvPr id="9" name="TextBox 2"/>
              <p:cNvSpPr txBox="1">
                <a:spLocks noRot="1" noChangeAspect="1" noMove="1" noResize="1" noEditPoints="1" noAdjustHandles="1" noChangeArrowheads="1" noChangeShapeType="1" noTextEdit="1"/>
              </p:cNvSpPr>
              <p:nvPr/>
            </p:nvSpPr>
            <p:spPr>
              <a:xfrm>
                <a:off x="352985" y="1682857"/>
                <a:ext cx="8228781" cy="4156715"/>
              </a:xfrm>
              <a:prstGeom prst="rect">
                <a:avLst/>
              </a:prstGeom>
              <a:blipFill>
                <a:blip r:embed="rId3"/>
                <a:stretch>
                  <a:fillRect r="-370" b="-1906"/>
                </a:stretch>
              </a:blipFill>
            </p:spPr>
            <p:txBody>
              <a:bodyPr/>
              <a:lstStyle/>
              <a:p>
                <a:r>
                  <a:rPr lang="zh-CN" altLang="en-US">
                    <a:noFill/>
                  </a:rPr>
                  <a:t> </a:t>
                </a:r>
              </a:p>
            </p:txBody>
          </p:sp>
        </mc:Fallback>
      </mc:AlternateContent>
      <p:sp>
        <p:nvSpPr>
          <p:cNvPr id="10" name="标题 1">
            <a:extLst>
              <a:ext uri="{FF2B5EF4-FFF2-40B4-BE49-F238E27FC236}">
                <a16:creationId xmlns:a16="http://schemas.microsoft.com/office/drawing/2014/main" id="{6454A9CC-B443-AD74-F146-B3B5662C5275}"/>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11" name="TextBox 2">
            <a:extLst>
              <a:ext uri="{FF2B5EF4-FFF2-40B4-BE49-F238E27FC236}">
                <a16:creationId xmlns:a16="http://schemas.microsoft.com/office/drawing/2014/main" id="{07E3D998-0877-03DA-7E89-0AB7334B94E0}"/>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801350" y="6405563"/>
            <a:ext cx="139065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5B081EB6-D196-45DC-8112-82044C796D0F}" type="slidenum">
              <a:rPr lang="zh-CN" altLang="en-US" smtClean="0"/>
              <a:pPr>
                <a:defRPr/>
              </a:pPr>
              <a:t>64</a:t>
            </a:fld>
            <a:endParaRPr lang="zh-CN" altLang="en-US" dirty="0"/>
          </a:p>
        </p:txBody>
      </p:sp>
      <p:sp>
        <p:nvSpPr>
          <p:cNvPr id="100" name="文本框 99"/>
          <p:cNvSpPr txBox="1"/>
          <p:nvPr/>
        </p:nvSpPr>
        <p:spPr>
          <a:xfrm>
            <a:off x="2667000" y="3554254"/>
            <a:ext cx="3810000" cy="300082"/>
          </a:xfrm>
          <a:prstGeom prst="rect">
            <a:avLst/>
          </a:prstGeom>
          <a:noFill/>
          <a:ln w="9525">
            <a:noFill/>
          </a:ln>
        </p:spPr>
        <p:txBody>
          <a:bodyPr>
            <a:spAutoFit/>
          </a:bodyPr>
          <a:lstStyle/>
          <a:p>
            <a:endParaRPr lang="zh-CN" altLang="en-US" sz="1350"/>
          </a:p>
        </p:txBody>
      </p:sp>
      <p:sp>
        <p:nvSpPr>
          <p:cNvPr id="7" name="TextBox 2"/>
          <p:cNvSpPr txBox="1"/>
          <p:nvPr/>
        </p:nvSpPr>
        <p:spPr>
          <a:xfrm>
            <a:off x="369263" y="1726713"/>
            <a:ext cx="8345246" cy="4842031"/>
          </a:xfrm>
          <a:prstGeom prst="rect">
            <a:avLst/>
          </a:prstGeom>
          <a:noFill/>
        </p:spPr>
        <p:txBody>
          <a:bodyPr wrap="square" rtlCol="0">
            <a:spAutoFit/>
          </a:bodyPr>
          <a:lstStyle/>
          <a:p>
            <a:pPr marL="450850" lvl="1" indent="-271463" algn="just">
              <a:lnSpc>
                <a:spcPct val="130000"/>
              </a:lnSpc>
              <a:buFont typeface="Arial" panose="020B0604020202020204" pitchFamily="34" charset="0"/>
              <a:buChar char="•"/>
            </a:pPr>
            <a:r>
              <a:rPr lang="zh-CN" altLang="en-US" sz="2400" dirty="0">
                <a:solidFill>
                  <a:srgbClr val="000000"/>
                </a:solidFill>
                <a:cs typeface="+mn-ea"/>
                <a:sym typeface="+mn-lt"/>
              </a:rPr>
              <a:t>LSTM细胞内部具有</a:t>
            </a:r>
            <a:r>
              <a:rPr lang="en-US" altLang="zh-CN" sz="2400" dirty="0">
                <a:solidFill>
                  <a:srgbClr val="000000"/>
                </a:solidFill>
                <a:cs typeface="+mn-ea"/>
                <a:sym typeface="+mn-lt"/>
              </a:rPr>
              <a:t>5</a:t>
            </a:r>
            <a:r>
              <a:rPr lang="zh-CN" altLang="en-US" sz="2400" dirty="0">
                <a:solidFill>
                  <a:srgbClr val="000000"/>
                </a:solidFill>
                <a:cs typeface="+mn-ea"/>
                <a:sym typeface="+mn-lt"/>
              </a:rPr>
              <a:t>个实现不同功能的结构，分为</a:t>
            </a:r>
            <a:r>
              <a:rPr lang="en-US" altLang="zh-CN" sz="2400" dirty="0">
                <a:solidFill>
                  <a:srgbClr val="000000"/>
                </a:solidFill>
                <a:cs typeface="+mn-ea"/>
                <a:sym typeface="+mn-lt"/>
              </a:rPr>
              <a:t>3</a:t>
            </a:r>
            <a:r>
              <a:rPr lang="zh-CN" altLang="en-US" sz="2400" dirty="0">
                <a:solidFill>
                  <a:srgbClr val="000000"/>
                </a:solidFill>
                <a:cs typeface="+mn-ea"/>
                <a:sym typeface="+mn-lt"/>
              </a:rPr>
              <a:t>类：</a:t>
            </a:r>
            <a:r>
              <a:rPr lang="zh-CN" altLang="en-US" sz="2400" dirty="0">
                <a:solidFill>
                  <a:srgbClr val="FF0000"/>
                </a:solidFill>
                <a:cs typeface="+mn-ea"/>
                <a:sym typeface="+mn-lt"/>
              </a:rPr>
              <a:t>门结构</a:t>
            </a:r>
            <a:r>
              <a:rPr lang="zh-CN" altLang="en-US" sz="2400" dirty="0">
                <a:solidFill>
                  <a:srgbClr val="000000"/>
                </a:solidFill>
                <a:cs typeface="+mn-ea"/>
                <a:sym typeface="+mn-lt"/>
              </a:rPr>
              <a:t>，</a:t>
            </a:r>
            <a:r>
              <a:rPr lang="zh-CN" altLang="en-US" sz="2400" dirty="0">
                <a:solidFill>
                  <a:srgbClr val="FF0000"/>
                </a:solidFill>
                <a:cs typeface="+mn-ea"/>
                <a:sym typeface="+mn-lt"/>
              </a:rPr>
              <a:t>候选信息生成结构</a:t>
            </a:r>
            <a:r>
              <a:rPr lang="zh-CN" altLang="en-US" sz="2400" dirty="0">
                <a:solidFill>
                  <a:srgbClr val="000000"/>
                </a:solidFill>
                <a:cs typeface="+mn-ea"/>
                <a:sym typeface="+mn-lt"/>
              </a:rPr>
              <a:t>，</a:t>
            </a:r>
            <a:r>
              <a:rPr lang="zh-CN" altLang="en-US" sz="2400" dirty="0">
                <a:solidFill>
                  <a:srgbClr val="FF0000"/>
                </a:solidFill>
                <a:cs typeface="+mn-ea"/>
                <a:sym typeface="+mn-lt"/>
              </a:rPr>
              <a:t>输出信息生成结构</a:t>
            </a:r>
            <a:r>
              <a:rPr lang="zh-CN" altLang="en-US" sz="2400" dirty="0">
                <a:solidFill>
                  <a:srgbClr val="000000"/>
                </a:solidFill>
                <a:cs typeface="+mn-ea"/>
                <a:sym typeface="+mn-lt"/>
              </a:rPr>
              <a:t>。</a:t>
            </a:r>
            <a:endParaRPr lang="en-US" altLang="zh-CN" sz="2400" dirty="0">
              <a:solidFill>
                <a:srgbClr val="000000"/>
              </a:solidFill>
              <a:cs typeface="+mn-ea"/>
              <a:sym typeface="+mn-lt"/>
            </a:endParaRPr>
          </a:p>
          <a:p>
            <a:pPr marL="450850" lvl="1" indent="-271463" algn="just">
              <a:lnSpc>
                <a:spcPct val="130000"/>
              </a:lnSpc>
              <a:buFont typeface="Arial" panose="020B0604020202020204" pitchFamily="34" charset="0"/>
              <a:buChar char="•"/>
            </a:pPr>
            <a:r>
              <a:rPr lang="en-US" altLang="zh-CN" sz="2400" dirty="0">
                <a:solidFill>
                  <a:srgbClr val="000000"/>
                </a:solidFill>
                <a:cs typeface="+mn-ea"/>
                <a:sym typeface="+mn-lt"/>
              </a:rPr>
              <a:t>LSTM</a:t>
            </a:r>
            <a:r>
              <a:rPr lang="zh-CN" altLang="en-US" sz="2400" dirty="0">
                <a:solidFill>
                  <a:srgbClr val="000000"/>
                </a:solidFill>
                <a:cs typeface="+mn-ea"/>
                <a:sym typeface="+mn-lt"/>
              </a:rPr>
              <a:t>细胞内部分为</a:t>
            </a:r>
            <a:r>
              <a:rPr lang="en-US" altLang="zh-CN" sz="2400" dirty="0">
                <a:solidFill>
                  <a:srgbClr val="000000"/>
                </a:solidFill>
                <a:cs typeface="+mn-ea"/>
                <a:sym typeface="+mn-lt"/>
              </a:rPr>
              <a:t>3</a:t>
            </a:r>
            <a:r>
              <a:rPr lang="zh-CN" altLang="en-US" sz="2400" dirty="0">
                <a:solidFill>
                  <a:srgbClr val="000000"/>
                </a:solidFill>
                <a:cs typeface="+mn-ea"/>
                <a:sym typeface="+mn-lt"/>
              </a:rPr>
              <a:t>个控制门：</a:t>
            </a:r>
            <a:endParaRPr lang="en-US" altLang="zh-CN" sz="2400" dirty="0">
              <a:solidFill>
                <a:srgbClr val="000000"/>
              </a:solidFill>
              <a:cs typeface="+mn-ea"/>
              <a:sym typeface="+mn-lt"/>
            </a:endParaRPr>
          </a:p>
          <a:p>
            <a:pPr marL="179387" lvl="1" algn="just">
              <a:lnSpc>
                <a:spcPct val="130000"/>
              </a:lnSpc>
            </a:pPr>
            <a:r>
              <a:rPr lang="zh-CN" altLang="en-US" sz="2400" dirty="0">
                <a:solidFill>
                  <a:srgbClr val="FF0000"/>
                </a:solidFill>
                <a:cs typeface="+mn-ea"/>
                <a:sym typeface="+mn-lt"/>
              </a:rPr>
              <a:t>（</a:t>
            </a:r>
            <a:r>
              <a:rPr lang="en-US" altLang="zh-CN" sz="2400" dirty="0">
                <a:solidFill>
                  <a:srgbClr val="FF0000"/>
                </a:solidFill>
                <a:cs typeface="+mn-ea"/>
                <a:sym typeface="+mn-lt"/>
              </a:rPr>
              <a:t>1</a:t>
            </a:r>
            <a:r>
              <a:rPr lang="zh-CN" altLang="en-US" sz="2400" dirty="0">
                <a:solidFill>
                  <a:srgbClr val="FF0000"/>
                </a:solidFill>
                <a:cs typeface="+mn-ea"/>
                <a:sym typeface="+mn-lt"/>
              </a:rPr>
              <a:t>）遗忘门</a:t>
            </a:r>
            <a:endParaRPr lang="en-US" altLang="zh-CN" sz="2400" dirty="0">
              <a:solidFill>
                <a:srgbClr val="000000"/>
              </a:solidFill>
              <a:cs typeface="+mn-ea"/>
              <a:sym typeface="+mn-lt"/>
            </a:endParaRPr>
          </a:p>
          <a:p>
            <a:pPr marL="179387" lvl="1" algn="just">
              <a:lnSpc>
                <a:spcPct val="130000"/>
              </a:lnSpc>
            </a:pPr>
            <a:r>
              <a:rPr lang="zh-CN" altLang="en-US" sz="2400" dirty="0">
                <a:solidFill>
                  <a:srgbClr val="000000"/>
                </a:solidFill>
                <a:cs typeface="+mn-ea"/>
                <a:sym typeface="+mn-lt"/>
              </a:rPr>
              <a:t>控制原有记忆信息保留多少。</a:t>
            </a:r>
            <a:endParaRPr lang="en-US" altLang="zh-CN" sz="2400" dirty="0">
              <a:solidFill>
                <a:srgbClr val="000000"/>
              </a:solidFill>
              <a:cs typeface="+mn-ea"/>
              <a:sym typeface="+mn-lt"/>
            </a:endParaRPr>
          </a:p>
          <a:p>
            <a:pPr marL="179387" lvl="1" algn="just">
              <a:lnSpc>
                <a:spcPct val="130000"/>
              </a:lnSpc>
            </a:pPr>
            <a:r>
              <a:rPr lang="zh-CN" altLang="en-US" sz="2400" dirty="0">
                <a:solidFill>
                  <a:srgbClr val="FF0000"/>
                </a:solidFill>
                <a:cs typeface="+mn-ea"/>
                <a:sym typeface="+mn-lt"/>
              </a:rPr>
              <a:t>（</a:t>
            </a:r>
            <a:r>
              <a:rPr lang="en-US" altLang="zh-CN" sz="2400" dirty="0">
                <a:solidFill>
                  <a:srgbClr val="FF0000"/>
                </a:solidFill>
                <a:cs typeface="+mn-ea"/>
                <a:sym typeface="+mn-lt"/>
              </a:rPr>
              <a:t>2</a:t>
            </a:r>
            <a:r>
              <a:rPr lang="zh-CN" altLang="en-US" sz="2400" dirty="0">
                <a:solidFill>
                  <a:srgbClr val="FF0000"/>
                </a:solidFill>
                <a:cs typeface="+mn-ea"/>
                <a:sym typeface="+mn-lt"/>
              </a:rPr>
              <a:t>）输入门</a:t>
            </a:r>
            <a:endParaRPr lang="en-US" altLang="zh-CN" sz="2400" dirty="0">
              <a:solidFill>
                <a:srgbClr val="FF0000"/>
              </a:solidFill>
              <a:cs typeface="+mn-ea"/>
              <a:sym typeface="+mn-lt"/>
            </a:endParaRPr>
          </a:p>
          <a:p>
            <a:pPr marL="179387" lvl="1" algn="just">
              <a:lnSpc>
                <a:spcPct val="130000"/>
              </a:lnSpc>
            </a:pPr>
            <a:r>
              <a:rPr lang="zh-CN" altLang="en-US" sz="2400" dirty="0">
                <a:solidFill>
                  <a:srgbClr val="000000"/>
                </a:solidFill>
                <a:cs typeface="+mn-ea"/>
                <a:sym typeface="+mn-lt"/>
              </a:rPr>
              <a:t>控制新产生的信息有多少能进入</a:t>
            </a:r>
            <a:endParaRPr lang="en-US" altLang="zh-CN" sz="2400" dirty="0">
              <a:solidFill>
                <a:srgbClr val="000000"/>
              </a:solidFill>
              <a:cs typeface="+mn-ea"/>
              <a:sym typeface="+mn-lt"/>
            </a:endParaRPr>
          </a:p>
          <a:p>
            <a:pPr marL="179387" lvl="1" algn="just">
              <a:lnSpc>
                <a:spcPct val="130000"/>
              </a:lnSpc>
            </a:pPr>
            <a:r>
              <a:rPr lang="zh-CN" altLang="en-US" sz="2400" dirty="0">
                <a:solidFill>
                  <a:srgbClr val="000000"/>
                </a:solidFill>
                <a:cs typeface="+mn-ea"/>
                <a:sym typeface="+mn-lt"/>
              </a:rPr>
              <a:t>记忆中。</a:t>
            </a:r>
            <a:endParaRPr lang="en-US" altLang="zh-CN" sz="2400" dirty="0">
              <a:solidFill>
                <a:srgbClr val="000000"/>
              </a:solidFill>
              <a:cs typeface="+mn-ea"/>
              <a:sym typeface="+mn-lt"/>
            </a:endParaRPr>
          </a:p>
          <a:p>
            <a:pPr marL="179387" lvl="1" algn="just">
              <a:lnSpc>
                <a:spcPct val="130000"/>
              </a:lnSpc>
            </a:pPr>
            <a:r>
              <a:rPr lang="zh-CN" altLang="en-US" sz="2400" dirty="0">
                <a:solidFill>
                  <a:srgbClr val="FF0000"/>
                </a:solidFill>
                <a:cs typeface="+mn-ea"/>
                <a:sym typeface="+mn-lt"/>
              </a:rPr>
              <a:t>（</a:t>
            </a:r>
            <a:r>
              <a:rPr lang="en-US" altLang="zh-CN" sz="2400" dirty="0">
                <a:solidFill>
                  <a:srgbClr val="FF0000"/>
                </a:solidFill>
                <a:cs typeface="+mn-ea"/>
                <a:sym typeface="+mn-lt"/>
              </a:rPr>
              <a:t>3</a:t>
            </a:r>
            <a:r>
              <a:rPr lang="zh-CN" altLang="en-US" sz="2400" dirty="0">
                <a:solidFill>
                  <a:srgbClr val="FF0000"/>
                </a:solidFill>
                <a:cs typeface="+mn-ea"/>
                <a:sym typeface="+mn-lt"/>
              </a:rPr>
              <a:t>）输出门</a:t>
            </a:r>
            <a:endParaRPr lang="en-US" altLang="zh-CN" sz="2400" dirty="0">
              <a:solidFill>
                <a:srgbClr val="FF0000"/>
              </a:solidFill>
              <a:cs typeface="+mn-ea"/>
              <a:sym typeface="+mn-lt"/>
            </a:endParaRPr>
          </a:p>
          <a:p>
            <a:pPr marL="179387" lvl="1" algn="just">
              <a:lnSpc>
                <a:spcPct val="130000"/>
              </a:lnSpc>
            </a:pPr>
            <a:r>
              <a:rPr lang="zh-CN" altLang="en-US" sz="2400" dirty="0">
                <a:solidFill>
                  <a:srgbClr val="000000"/>
                </a:solidFill>
                <a:cs typeface="+mn-ea"/>
                <a:sym typeface="+mn-lt"/>
              </a:rPr>
              <a:t>控制经过处理后的当前记忆信息按多大比例输出。</a:t>
            </a:r>
            <a:endParaRPr lang="en-US" altLang="zh-CN" sz="2400" dirty="0">
              <a:solidFill>
                <a:srgbClr val="000000"/>
              </a:solidFill>
              <a:cs typeface="+mn-ea"/>
              <a:sym typeface="+mn-lt"/>
            </a:endParaRPr>
          </a:p>
        </p:txBody>
      </p:sp>
      <p:pic>
        <p:nvPicPr>
          <p:cNvPr id="10" name="图片 9" descr="4f3f86ac9f7860706a4823b4f86aeef">
            <a:extLst>
              <a:ext uri="{FF2B5EF4-FFF2-40B4-BE49-F238E27FC236}">
                <a16:creationId xmlns:a16="http://schemas.microsoft.com/office/drawing/2014/main" id="{0427865C-D1E2-7C21-CF21-2FCA2CBFE660}"/>
              </a:ext>
            </a:extLst>
          </p:cNvPr>
          <p:cNvPicPr>
            <a:picLocks noChangeAspect="1"/>
          </p:cNvPicPr>
          <p:nvPr/>
        </p:nvPicPr>
        <p:blipFill>
          <a:blip r:embed="rId2"/>
          <a:stretch>
            <a:fillRect/>
          </a:stretch>
        </p:blipFill>
        <p:spPr>
          <a:xfrm>
            <a:off x="5123760" y="2857415"/>
            <a:ext cx="3951923" cy="2987040"/>
          </a:xfrm>
          <a:prstGeom prst="rect">
            <a:avLst/>
          </a:prstGeom>
        </p:spPr>
      </p:pic>
      <p:sp>
        <p:nvSpPr>
          <p:cNvPr id="11" name="标题 1">
            <a:extLst>
              <a:ext uri="{FF2B5EF4-FFF2-40B4-BE49-F238E27FC236}">
                <a16:creationId xmlns:a16="http://schemas.microsoft.com/office/drawing/2014/main" id="{E42B29B5-E5F1-E518-3AC5-F342D7E9409C}"/>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12" name="TextBox 2">
            <a:extLst>
              <a:ext uri="{FF2B5EF4-FFF2-40B4-BE49-F238E27FC236}">
                <a16:creationId xmlns:a16="http://schemas.microsoft.com/office/drawing/2014/main" id="{DD855B30-B2CA-7818-4BCF-659E44EC44DC}"/>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25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par>
                          <p:cTn id="17" fill="hold">
                            <p:stCondLst>
                              <p:cond delay="1250"/>
                            </p:stCondLst>
                            <p:childTnLst>
                              <p:par>
                                <p:cTn id="18" presetID="10" presetClass="entr" presetSubtype="0" fill="hold" nodeType="afterEffect">
                                  <p:stCondLst>
                                    <p:cond delay="25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fade">
                                      <p:cBhvr>
                                        <p:cTn id="24" dur="500"/>
                                        <p:tgtEl>
                                          <p:spTgt spid="7">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500"/>
                                        <p:tgtEl>
                                          <p:spTgt spid="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5" end="5"/>
                                            </p:txEl>
                                          </p:spTgt>
                                        </p:tgtEl>
                                        <p:attrNameLst>
                                          <p:attrName>style.visibility</p:attrName>
                                        </p:attrNameLst>
                                      </p:cBhvr>
                                      <p:to>
                                        <p:strVal val="visible"/>
                                      </p:to>
                                    </p:set>
                                    <p:animEffect transition="in" filter="fade">
                                      <p:cBhvr>
                                        <p:cTn id="34" dur="500"/>
                                        <p:tgtEl>
                                          <p:spTgt spid="7">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8" end="8"/>
                                            </p:txEl>
                                          </p:spTgt>
                                        </p:tgtEl>
                                        <p:attrNameLst>
                                          <p:attrName>style.visibility</p:attrName>
                                        </p:attrNameLst>
                                      </p:cBhvr>
                                      <p:to>
                                        <p:strVal val="visible"/>
                                      </p:to>
                                    </p:set>
                                    <p:animEffect transition="in" filter="fade">
                                      <p:cBhvr>
                                        <p:cTn id="4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2">
            <a:grayscl/>
          </a:blip>
          <a:stretch>
            <a:fillRect/>
          </a:stretch>
        </p:blipFill>
        <p:spPr>
          <a:xfrm>
            <a:off x="4962660" y="2963279"/>
            <a:ext cx="3776663" cy="3148013"/>
          </a:xfrm>
          <a:prstGeom prst="rect">
            <a:avLst/>
          </a:prstGeom>
        </p:spPr>
      </p:pic>
      <mc:AlternateContent xmlns:mc="http://schemas.openxmlformats.org/markup-compatibility/2006">
        <mc:Choice xmlns:a14="http://schemas.microsoft.com/office/drawing/2010/main" Requires="a14">
          <p:sp>
            <p:nvSpPr>
              <p:cNvPr id="7" name="TextBox 2"/>
              <p:cNvSpPr txBox="1"/>
              <p:nvPr/>
            </p:nvSpPr>
            <p:spPr>
              <a:xfrm>
                <a:off x="471053" y="1631085"/>
                <a:ext cx="8110714" cy="4361900"/>
              </a:xfrm>
              <a:prstGeom prst="rect">
                <a:avLst/>
              </a:prstGeom>
              <a:noFill/>
            </p:spPr>
            <p:txBody>
              <a:bodyPr wrap="square" rtlCol="0">
                <a:spAutoFit/>
              </a:bodyPr>
              <a:lstStyle/>
              <a:p>
                <a:pPr marL="360363" lvl="1" indent="-269875" algn="just">
                  <a:lnSpc>
                    <a:spcPct val="130000"/>
                  </a:lnSpc>
                  <a:buFont typeface="Arial" panose="020B0604020202020204" pitchFamily="34" charset="0"/>
                  <a:buChar char="•"/>
                </a:pPr>
                <a:r>
                  <a:rPr lang="zh-CN" altLang="en-US" sz="2400" dirty="0">
                    <a:solidFill>
                      <a:srgbClr val="000000"/>
                    </a:solidFill>
                    <a:cs typeface="+mn-ea"/>
                    <a:sym typeface="+mn-lt"/>
                  </a:rPr>
                  <a:t>LSTM细胞</a:t>
                </a:r>
                <a14:m>
                  <m:oMath xmlns:m="http://schemas.openxmlformats.org/officeDocument/2006/math">
                    <m:r>
                      <a:rPr lang="en-US" altLang="zh-CN" sz="2400" i="1">
                        <a:solidFill>
                          <a:srgbClr val="000000"/>
                        </a:solidFill>
                        <a:latin typeface="Cambria Math" panose="02040503050406030204" pitchFamily="18" charset="0"/>
                        <a:cs typeface="+mn-ea"/>
                        <a:sym typeface="+mn-lt"/>
                      </a:rPr>
                      <m:t>𝑡</m:t>
                    </m:r>
                  </m:oMath>
                </a14:m>
                <a:r>
                  <a:rPr lang="zh-CN" altLang="en-US" sz="2400" dirty="0">
                    <a:solidFill>
                      <a:srgbClr val="000000"/>
                    </a:solidFill>
                    <a:cs typeface="+mn-ea"/>
                    <a:sym typeface="+mn-lt"/>
                  </a:rPr>
                  <a:t>时刻的细胞状态，记为</a:t>
                </a:r>
                <a14:m>
                  <m:oMath xmlns:m="http://schemas.openxmlformats.org/officeDocument/2006/math">
                    <m:sSub>
                      <m:sSubPr>
                        <m:ctrlPr>
                          <a:rPr lang="en-US" altLang="zh-CN" sz="2400" b="1" i="1">
                            <a:solidFill>
                              <a:srgbClr val="000000"/>
                            </a:solidFill>
                            <a:latin typeface="Cambria Math" panose="02040503050406030204" pitchFamily="18" charset="0"/>
                            <a:cs typeface="+mn-ea"/>
                            <a:sym typeface="+mn-lt"/>
                          </a:rPr>
                        </m:ctrlPr>
                      </m:sSubPr>
                      <m:e>
                        <m:r>
                          <a:rPr lang="en-US" altLang="zh-CN" sz="2400" b="1" i="1">
                            <a:solidFill>
                              <a:srgbClr val="000000"/>
                            </a:solidFill>
                            <a:latin typeface="Cambria Math" panose="02040503050406030204" pitchFamily="18" charset="0"/>
                            <a:cs typeface="+mn-ea"/>
                            <a:sym typeface="+mn-lt"/>
                          </a:rPr>
                          <m:t>𝑪</m:t>
                        </m:r>
                      </m:e>
                      <m:sub>
                        <m:r>
                          <a:rPr lang="en-US" altLang="zh-CN" sz="2400" b="1" i="1">
                            <a:solidFill>
                              <a:srgbClr val="000000"/>
                            </a:solidFill>
                            <a:latin typeface="Cambria Math" panose="02040503050406030204" pitchFamily="18" charset="0"/>
                            <a:cs typeface="+mn-ea"/>
                            <a:sym typeface="+mn-lt"/>
                          </a:rPr>
                          <m:t>𝒕</m:t>
                        </m:r>
                      </m:sub>
                    </m:sSub>
                    <m:r>
                      <a:rPr lang="zh-CN" altLang="en-US" sz="2400" b="1" i="1">
                        <a:solidFill>
                          <a:srgbClr val="000000"/>
                        </a:solidFill>
                        <a:latin typeface="Cambria Math" panose="02040503050406030204" pitchFamily="18" charset="0"/>
                        <a:cs typeface="+mn-ea"/>
                        <a:sym typeface="+mn-lt"/>
                      </a:rPr>
                      <m:t>。</m:t>
                    </m:r>
                  </m:oMath>
                </a14:m>
                <a:endParaRPr lang="en-US" altLang="zh-CN" sz="2400" dirty="0"/>
              </a:p>
              <a:p>
                <a:pPr marL="360363" lvl="1" indent="-269875" algn="just">
                  <a:lnSpc>
                    <a:spcPct val="130000"/>
                  </a:lnSpc>
                  <a:buFont typeface="Arial" panose="020B0604020202020204" pitchFamily="34" charset="0"/>
                  <a:buChar char="•"/>
                </a:pPr>
                <a:r>
                  <a:rPr lang="zh-CN" altLang="zh-CN" sz="2400" dirty="0"/>
                  <a:t>细胞状态</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𝑡</m:t>
                        </m:r>
                      </m:sub>
                    </m:sSub>
                  </m:oMath>
                </a14:m>
                <a:r>
                  <a:rPr lang="zh-CN" altLang="zh-CN" sz="2400" dirty="0"/>
                  <a:t>可以理解为在</a:t>
                </a:r>
                <a14:m>
                  <m:oMath xmlns:m="http://schemas.openxmlformats.org/officeDocument/2006/math">
                    <m:r>
                      <a:rPr lang="en-US" altLang="zh-CN" sz="2400" i="1">
                        <a:latin typeface="Cambria Math" panose="02040503050406030204" pitchFamily="18" charset="0"/>
                      </a:rPr>
                      <m:t>𝑡</m:t>
                    </m:r>
                  </m:oMath>
                </a14:m>
                <a:r>
                  <a:rPr lang="zh-CN" altLang="zh-CN" sz="2400" dirty="0"/>
                  <a:t>时刻该</a:t>
                </a:r>
                <a:r>
                  <a:rPr lang="en-US" altLang="zh-CN" sz="2400" dirty="0"/>
                  <a:t>LSTM</a:t>
                </a:r>
                <a:r>
                  <a:rPr lang="zh-CN" altLang="zh-CN" sz="2400" dirty="0"/>
                  <a:t>细胞记住的信息</a:t>
                </a:r>
                <a:r>
                  <a:rPr lang="en-US" altLang="zh-CN" sz="2400" dirty="0"/>
                  <a:t>,</a:t>
                </a:r>
                <a:r>
                  <a:rPr lang="zh-CN" altLang="zh-CN" sz="2400" dirty="0"/>
                  <a:t>将反馈回去构成下一时刻细胞状态一部分；同时乘以一个控制比例输出给下一层</a:t>
                </a:r>
                <a:endParaRPr lang="en-US" altLang="zh-CN" sz="2400" dirty="0"/>
              </a:p>
              <a:p>
                <a:pPr marL="90488" lvl="1" algn="just">
                  <a:lnSpc>
                    <a:spcPct val="130000"/>
                  </a:lnSpc>
                </a:pPr>
                <a:r>
                  <a:rPr lang="en-US" altLang="zh-CN" sz="2400" dirty="0"/>
                  <a:t>    LSTM</a:t>
                </a:r>
                <a:r>
                  <a:rPr lang="zh-CN" altLang="zh-CN" sz="2400" dirty="0"/>
                  <a:t>细胞，并反馈回本细胞</a:t>
                </a:r>
                <a:endParaRPr lang="en-US" altLang="zh-CN" sz="2400" dirty="0"/>
              </a:p>
              <a:p>
                <a:pPr marL="90488" lvl="1" algn="just">
                  <a:lnSpc>
                    <a:spcPct val="130000"/>
                  </a:lnSpc>
                </a:pPr>
                <a:r>
                  <a:rPr lang="en-US" altLang="zh-CN" sz="2400" dirty="0"/>
                  <a:t>   </a:t>
                </a:r>
                <a:r>
                  <a:rPr lang="zh-CN" altLang="zh-CN" sz="2400" dirty="0"/>
                  <a:t>作为下一次输入数据的一部分</a:t>
                </a:r>
                <a:r>
                  <a:rPr lang="en-US" altLang="zh-CN" sz="2400" dirty="0"/>
                  <a:t>,</a:t>
                </a:r>
              </a:p>
              <a:p>
                <a:pPr marL="90488" lvl="1" algn="just">
                  <a:lnSpc>
                    <a:spcPct val="130000"/>
                  </a:lnSpc>
                </a:pPr>
                <a:r>
                  <a:rPr lang="en-US" altLang="zh-CN" sz="2400" dirty="0"/>
                  <a:t>   </a:t>
                </a:r>
                <a:r>
                  <a:rPr lang="zh-CN" altLang="zh-CN" sz="2400" dirty="0"/>
                  <a:t>记为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oMath>
                </a14:m>
                <a:r>
                  <a:rPr lang="zh-CN" altLang="zh-CN" sz="2400" dirty="0"/>
                  <a:t>。由于细胞状态不输出</a:t>
                </a:r>
                <a:endParaRPr lang="en-US" altLang="zh-CN" sz="2400" dirty="0"/>
              </a:p>
              <a:p>
                <a:pPr marL="90488" lvl="1" algn="just">
                  <a:lnSpc>
                    <a:spcPct val="130000"/>
                  </a:lnSpc>
                </a:pPr>
                <a:r>
                  <a:rPr lang="en-US" altLang="zh-CN" sz="2400" dirty="0"/>
                  <a:t>   </a:t>
                </a:r>
                <a:r>
                  <a:rPr lang="zh-CN" altLang="zh-CN" sz="2400" dirty="0"/>
                  <a:t>给其他</a:t>
                </a:r>
                <a:r>
                  <a:rPr lang="en-US" altLang="zh-CN" sz="2400" dirty="0"/>
                  <a:t>LSTM</a:t>
                </a:r>
                <a:r>
                  <a:rPr lang="zh-CN" altLang="zh-CN" sz="2400" dirty="0"/>
                  <a:t>细胞，只是在本</a:t>
                </a:r>
                <a:endParaRPr lang="en-US" altLang="zh-CN" sz="2400" dirty="0"/>
              </a:p>
              <a:p>
                <a:pPr marL="90488" lvl="1" algn="just">
                  <a:lnSpc>
                    <a:spcPct val="130000"/>
                  </a:lnSpc>
                </a:pPr>
                <a:r>
                  <a:rPr lang="en-US" altLang="zh-CN" sz="2400" dirty="0"/>
                  <a:t>   </a:t>
                </a:r>
                <a:r>
                  <a:rPr lang="zh-CN" altLang="zh-CN" sz="2400" dirty="0"/>
                  <a:t>细胞内部循环，称为隐藏状态。</a:t>
                </a:r>
                <a:endParaRPr lang="en-US" altLang="zh-CN" sz="2400" b="1" dirty="0">
                  <a:solidFill>
                    <a:srgbClr val="000000"/>
                  </a:solidFill>
                  <a:cs typeface="+mn-ea"/>
                  <a:sym typeface="+mn-lt"/>
                </a:endParaRPr>
              </a:p>
            </p:txBody>
          </p:sp>
        </mc:Choice>
        <mc:Fallback>
          <p:sp>
            <p:nvSpPr>
              <p:cNvPr id="7" name="TextBox 2"/>
              <p:cNvSpPr txBox="1">
                <a:spLocks noRot="1" noChangeAspect="1" noMove="1" noResize="1" noEditPoints="1" noAdjustHandles="1" noChangeArrowheads="1" noChangeShapeType="1" noTextEdit="1"/>
              </p:cNvSpPr>
              <p:nvPr/>
            </p:nvSpPr>
            <p:spPr>
              <a:xfrm>
                <a:off x="471053" y="1631085"/>
                <a:ext cx="8110714" cy="4361900"/>
              </a:xfrm>
              <a:prstGeom prst="rect">
                <a:avLst/>
              </a:prstGeom>
              <a:blipFill>
                <a:blip r:embed="rId3"/>
                <a:stretch>
                  <a:fillRect t="-140" r="-1127" b="-1958"/>
                </a:stretch>
              </a:blipFill>
            </p:spPr>
            <p:txBody>
              <a:bodyPr/>
              <a:lstStyle/>
              <a:p>
                <a:r>
                  <a:rPr lang="zh-CN" altLang="en-US">
                    <a:noFill/>
                  </a:rPr>
                  <a:t> </a:t>
                </a:r>
              </a:p>
            </p:txBody>
          </p:sp>
        </mc:Fallback>
      </mc:AlternateContent>
      <p:sp>
        <p:nvSpPr>
          <p:cNvPr id="2" name="灯片编号占位符 1"/>
          <p:cNvSpPr>
            <a:spLocks noGrp="1"/>
          </p:cNvSpPr>
          <p:nvPr>
            <p:ph type="sldNum" sz="quarter" idx="10"/>
          </p:nvPr>
        </p:nvSpPr>
        <p:spPr>
          <a:xfrm>
            <a:off x="10801350" y="6405563"/>
            <a:ext cx="139065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5B081EB6-D196-45DC-8112-82044C796D0F}" type="slidenum">
              <a:rPr lang="zh-CN" altLang="en-US" smtClean="0"/>
              <a:pPr>
                <a:defRPr/>
              </a:pPr>
              <a:t>65</a:t>
            </a:fld>
            <a:endParaRPr lang="zh-CN" altLang="en-US" dirty="0"/>
          </a:p>
        </p:txBody>
      </p:sp>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sp>
        <p:nvSpPr>
          <p:cNvPr id="11" name="标题 1">
            <a:extLst>
              <a:ext uri="{FF2B5EF4-FFF2-40B4-BE49-F238E27FC236}">
                <a16:creationId xmlns:a16="http://schemas.microsoft.com/office/drawing/2014/main" id="{BB4BE677-879C-B0E9-E511-564A2EFA53A3}"/>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12" name="TextBox 2">
            <a:extLst>
              <a:ext uri="{FF2B5EF4-FFF2-40B4-BE49-F238E27FC236}">
                <a16:creationId xmlns:a16="http://schemas.microsoft.com/office/drawing/2014/main" id="{5E613C67-E9CD-1723-E476-988868DB60AD}"/>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5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75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801350" y="6405563"/>
            <a:ext cx="139065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5B081EB6-D196-45DC-8112-82044C796D0F}" type="slidenum">
              <a:rPr lang="zh-CN" altLang="en-US" smtClean="0"/>
              <a:pPr>
                <a:defRPr/>
              </a:pPr>
              <a:t>66</a:t>
            </a:fld>
            <a:endParaRPr lang="zh-CN" altLang="en-US" dirty="0"/>
          </a:p>
        </p:txBody>
      </p:sp>
      <p:sp>
        <p:nvSpPr>
          <p:cNvPr id="100" name="文本框 99"/>
          <p:cNvSpPr txBox="1"/>
          <p:nvPr/>
        </p:nvSpPr>
        <p:spPr>
          <a:xfrm>
            <a:off x="2667000" y="4143072"/>
            <a:ext cx="3810000" cy="300082"/>
          </a:xfrm>
          <a:prstGeom prst="rect">
            <a:avLst/>
          </a:prstGeom>
          <a:noFill/>
          <a:ln w="9525">
            <a:noFill/>
          </a:ln>
        </p:spPr>
        <p:txBody>
          <a:bodyPr>
            <a:spAutoFit/>
          </a:bodyPr>
          <a:lstStyle/>
          <a:p>
            <a:endParaRPr lang="zh-CN" altLang="en-US" sz="1350"/>
          </a:p>
        </p:txBody>
      </p:sp>
      <p:pic>
        <p:nvPicPr>
          <p:cNvPr id="6" name="图片 5"/>
          <p:cNvPicPr/>
          <p:nvPr/>
        </p:nvPicPr>
        <p:blipFill>
          <a:blip r:embed="rId2">
            <a:grayscl/>
          </a:blip>
          <a:stretch>
            <a:fillRect/>
          </a:stretch>
        </p:blipFill>
        <p:spPr>
          <a:xfrm>
            <a:off x="4757956" y="1723166"/>
            <a:ext cx="4033058" cy="3329488"/>
          </a:xfrm>
          <a:prstGeom prst="rect">
            <a:avLst/>
          </a:prstGeom>
        </p:spPr>
      </p:pic>
      <mc:AlternateContent xmlns:mc="http://schemas.openxmlformats.org/markup-compatibility/2006">
        <mc:Choice xmlns:a14="http://schemas.microsoft.com/office/drawing/2010/main" Requires="a14">
          <p:sp>
            <p:nvSpPr>
              <p:cNvPr id="7" name="TextBox 2"/>
              <p:cNvSpPr txBox="1"/>
              <p:nvPr/>
            </p:nvSpPr>
            <p:spPr>
              <a:xfrm>
                <a:off x="352986" y="1665611"/>
                <a:ext cx="4513982" cy="4842031"/>
              </a:xfrm>
              <a:prstGeom prst="rect">
                <a:avLst/>
              </a:prstGeom>
              <a:noFill/>
            </p:spPr>
            <p:txBody>
              <a:bodyPr wrap="square" rtlCol="0">
                <a:spAutoFit/>
              </a:bodyPr>
              <a:lstStyle/>
              <a:p>
                <a:pPr marL="625475" lvl="1" indent="-442913" algn="just">
                  <a:lnSpc>
                    <a:spcPct val="130000"/>
                  </a:lnSpc>
                  <a:buFont typeface="Wingdings" panose="05000000000000000000" pitchFamily="2" charset="2"/>
                  <a:buChar char="Ø"/>
                </a:pPr>
                <a:r>
                  <a:rPr lang="zh-CN" altLang="en-US" sz="2400" dirty="0">
                    <a:solidFill>
                      <a:srgbClr val="FF0000"/>
                    </a:solidFill>
                    <a:cs typeface="+mn-ea"/>
                    <a:sym typeface="+mn-lt"/>
                  </a:rPr>
                  <a:t>遗忘门</a:t>
                </a:r>
                <a:endParaRPr lang="en-US" altLang="zh-CN" sz="2400" dirty="0">
                  <a:solidFill>
                    <a:srgbClr val="FF0000"/>
                  </a:solidFill>
                  <a:cs typeface="+mn-ea"/>
                  <a:sym typeface="+mn-lt"/>
                </a:endParaRPr>
              </a:p>
              <a:p>
                <a:pPr marL="625475" lvl="1" indent="-266700" algn="just">
                  <a:lnSpc>
                    <a:spcPct val="130000"/>
                  </a:lnSpc>
                  <a:buFont typeface="Arial" panose="020B0604020202020204" pitchFamily="34" charset="0"/>
                  <a:buChar char="•"/>
                </a:pPr>
                <a:r>
                  <a:rPr lang="zh-CN" altLang="en-US" sz="2400" dirty="0">
                    <a:solidFill>
                      <a:srgbClr val="000000"/>
                    </a:solidFill>
                    <a:cs typeface="+mn-ea"/>
                    <a:sym typeface="+mn-lt"/>
                  </a:rPr>
                  <a:t>如右图所示，遗忘门用于控制保留前一时刻记住的信息。遗忘门对上一时刻的输出</a:t>
                </a:r>
                <a14:m>
                  <m:oMath xmlns:m="http://schemas.openxmlformats.org/officeDocument/2006/math">
                    <m:sSub>
                      <m:sSubPr>
                        <m:ctrlPr>
                          <a:rPr lang="en-US" altLang="zh-CN" sz="2400" i="1">
                            <a:solidFill>
                              <a:srgbClr val="000000"/>
                            </a:solidFill>
                            <a:latin typeface="Cambria Math" panose="02040503050406030204" pitchFamily="18" charset="0"/>
                            <a:cs typeface="+mn-ea"/>
                            <a:sym typeface="+mn-lt"/>
                          </a:rPr>
                        </m:ctrlPr>
                      </m:sSubPr>
                      <m:e>
                        <m:r>
                          <a:rPr lang="en-US" altLang="zh-CN" sz="2400" i="1">
                            <a:solidFill>
                              <a:srgbClr val="000000"/>
                            </a:solidFill>
                            <a:latin typeface="Cambria Math" panose="02040503050406030204" pitchFamily="18" charset="0"/>
                            <a:cs typeface="+mn-ea"/>
                            <a:sym typeface="+mn-lt"/>
                          </a:rPr>
                          <m:t>𝑌</m:t>
                        </m:r>
                      </m:e>
                      <m:sub>
                        <m:r>
                          <a:rPr lang="en-US" altLang="zh-CN" sz="2400" i="1">
                            <a:solidFill>
                              <a:srgbClr val="000000"/>
                            </a:solidFill>
                            <a:latin typeface="Cambria Math" panose="02040503050406030204" pitchFamily="18" charset="0"/>
                            <a:cs typeface="+mn-ea"/>
                            <a:sym typeface="+mn-lt"/>
                          </a:rPr>
                          <m:t>𝑡</m:t>
                        </m:r>
                        <m:r>
                          <a:rPr lang="en-US" altLang="zh-CN" sz="2400" i="1">
                            <a:solidFill>
                              <a:srgbClr val="000000"/>
                            </a:solidFill>
                            <a:latin typeface="Cambria Math" panose="02040503050406030204" pitchFamily="18" charset="0"/>
                            <a:cs typeface="+mn-ea"/>
                            <a:sym typeface="+mn-lt"/>
                          </a:rPr>
                          <m:t>−1</m:t>
                        </m:r>
                      </m:sub>
                    </m:sSub>
                  </m:oMath>
                </a14:m>
                <a:r>
                  <a:rPr lang="zh-CN" altLang="en-US" sz="2400" dirty="0">
                    <a:solidFill>
                      <a:srgbClr val="000000"/>
                    </a:solidFill>
                    <a:cs typeface="+mn-ea"/>
                    <a:sym typeface="+mn-lt"/>
                  </a:rPr>
                  <a:t>和当前时刻的输入</a:t>
                </a:r>
                <a14:m>
                  <m:oMath xmlns:m="http://schemas.openxmlformats.org/officeDocument/2006/math">
                    <m:sSub>
                      <m:sSubPr>
                        <m:ctrlPr>
                          <a:rPr lang="en-US" altLang="zh-CN" sz="2400" i="1">
                            <a:solidFill>
                              <a:srgbClr val="000000"/>
                            </a:solidFill>
                            <a:latin typeface="Cambria Math" panose="02040503050406030204" pitchFamily="18" charset="0"/>
                            <a:cs typeface="+mn-ea"/>
                            <a:sym typeface="+mn-lt"/>
                          </a:rPr>
                        </m:ctrlPr>
                      </m:sSubPr>
                      <m:e>
                        <m:r>
                          <a:rPr lang="en-US" altLang="zh-CN" sz="2400" i="1">
                            <a:solidFill>
                              <a:srgbClr val="000000"/>
                            </a:solidFill>
                            <a:latin typeface="Cambria Math" panose="02040503050406030204" pitchFamily="18" charset="0"/>
                            <a:cs typeface="+mn-ea"/>
                            <a:sym typeface="+mn-lt"/>
                          </a:rPr>
                          <m:t>𝑋</m:t>
                        </m:r>
                      </m:e>
                      <m:sub>
                        <m:r>
                          <a:rPr lang="en-US" altLang="zh-CN" sz="2400" i="1">
                            <a:solidFill>
                              <a:srgbClr val="000000"/>
                            </a:solidFill>
                            <a:latin typeface="Cambria Math" panose="02040503050406030204" pitchFamily="18" charset="0"/>
                            <a:cs typeface="+mn-ea"/>
                            <a:sym typeface="+mn-lt"/>
                          </a:rPr>
                          <m:t>𝑡</m:t>
                        </m:r>
                      </m:sub>
                    </m:sSub>
                  </m:oMath>
                </a14:m>
                <a:r>
                  <a:rPr lang="zh-CN" altLang="en-US" sz="2400" dirty="0">
                    <a:solidFill>
                      <a:srgbClr val="000000"/>
                    </a:solidFill>
                    <a:cs typeface="+mn-ea"/>
                    <a:sym typeface="+mn-lt"/>
                  </a:rPr>
                  <a:t>加权求和，使用</a:t>
                </a:r>
                <a:r>
                  <a:rPr lang="en-US" altLang="zh-CN" sz="2400" dirty="0">
                    <a:solidFill>
                      <a:srgbClr val="000000"/>
                    </a:solidFill>
                    <a:cs typeface="+mn-ea"/>
                    <a:sym typeface="+mn-lt"/>
                  </a:rPr>
                  <a:t>Sigmoid</a:t>
                </a:r>
                <a:r>
                  <a:rPr lang="zh-CN" altLang="en-US" sz="2400" dirty="0">
                    <a:solidFill>
                      <a:srgbClr val="000000"/>
                    </a:solidFill>
                    <a:cs typeface="+mn-ea"/>
                    <a:sym typeface="+mn-lt"/>
                  </a:rPr>
                  <a:t>（用</a:t>
                </a:r>
                <a14:m>
                  <m:oMath xmlns:m="http://schemas.openxmlformats.org/officeDocument/2006/math">
                    <m:r>
                      <a:rPr lang="zh-CN" altLang="en-US" sz="2400" i="1">
                        <a:solidFill>
                          <a:srgbClr val="000000"/>
                        </a:solidFill>
                        <a:latin typeface="Cambria Math" panose="02040503050406030204" pitchFamily="18" charset="0"/>
                        <a:cs typeface="+mn-ea"/>
                        <a:sym typeface="+mn-lt"/>
                      </a:rPr>
                      <m:t>𝜎</m:t>
                    </m:r>
                  </m:oMath>
                </a14:m>
                <a:r>
                  <a:rPr lang="zh-CN" altLang="en-US" sz="2400" dirty="0">
                    <a:solidFill>
                      <a:srgbClr val="000000"/>
                    </a:solidFill>
                    <a:cs typeface="+mn-ea"/>
                    <a:sym typeface="+mn-lt"/>
                  </a:rPr>
                  <a:t>表示）作为激活函数，产生</a:t>
                </a:r>
                <a:r>
                  <a:rPr lang="en-US" altLang="zh-CN" sz="2400" dirty="0">
                    <a:solidFill>
                      <a:srgbClr val="000000"/>
                    </a:solidFill>
                    <a:cs typeface="+mn-ea"/>
                    <a:sym typeface="+mn-lt"/>
                  </a:rPr>
                  <a:t>(0,1)</a:t>
                </a:r>
                <a:r>
                  <a:rPr lang="zh-CN" altLang="en-US" sz="2400" dirty="0">
                    <a:solidFill>
                      <a:srgbClr val="000000"/>
                    </a:solidFill>
                    <a:cs typeface="+mn-ea"/>
                    <a:sym typeface="+mn-lt"/>
                  </a:rPr>
                  <a:t>之间的数值，表示模型记忆或遗忘上一时刻记忆信息的比例。</a:t>
                </a:r>
                <a:endParaRPr lang="en-US" altLang="zh-CN" sz="2400" dirty="0">
                  <a:solidFill>
                    <a:srgbClr val="000000"/>
                  </a:solidFill>
                  <a:cs typeface="+mn-ea"/>
                  <a:sym typeface="+mn-lt"/>
                </a:endParaRPr>
              </a:p>
            </p:txBody>
          </p:sp>
        </mc:Choice>
        <mc:Fallback>
          <p:sp>
            <p:nvSpPr>
              <p:cNvPr id="7" name="TextBox 2"/>
              <p:cNvSpPr txBox="1">
                <a:spLocks noRot="1" noChangeAspect="1" noMove="1" noResize="1" noEditPoints="1" noAdjustHandles="1" noChangeArrowheads="1" noChangeShapeType="1" noTextEdit="1"/>
              </p:cNvSpPr>
              <p:nvPr/>
            </p:nvSpPr>
            <p:spPr>
              <a:xfrm>
                <a:off x="352986" y="1665611"/>
                <a:ext cx="4513982" cy="4842031"/>
              </a:xfrm>
              <a:prstGeom prst="rect">
                <a:avLst/>
              </a:prstGeom>
              <a:blipFill>
                <a:blip r:embed="rId3"/>
                <a:stretch>
                  <a:fillRect t="-126" r="-2027" b="-15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4441116" y="5147130"/>
                <a:ext cx="4570605" cy="4513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000" i="1"/>
                          </m:ctrlPr>
                        </m:dPr>
                        <m:e>
                          <m:sSub>
                            <m:sSubPr>
                              <m:ctrlPr>
                                <a:rPr lang="zh-CN" altLang="en-US" sz="2000" i="1"/>
                              </m:ctrlPr>
                            </m:sSubPr>
                            <m:e>
                              <m:r>
                                <a:rPr lang="zh-CN" altLang="en-US" sz="2000" b="0" i="1"/>
                                <m:t>𝑓</m:t>
                              </m:r>
                            </m:e>
                            <m:sub>
                              <m:r>
                                <a:rPr lang="zh-CN" altLang="en-US" sz="2000" b="0" i="1"/>
                                <m:t>𝑡</m:t>
                              </m:r>
                            </m:sub>
                          </m:sSub>
                          <m:r>
                            <a:rPr lang="zh-CN" altLang="en-US" sz="2000" b="0"/>
                            <m:t>=</m:t>
                          </m:r>
                          <m:r>
                            <a:rPr lang="zh-CN" altLang="en-US" sz="2000" b="0" i="1"/>
                            <m:t>𝜎</m:t>
                          </m:r>
                          <m:r>
                            <a:rPr lang="zh-CN" altLang="en-US" sz="2000" b="0"/>
                            <m:t>(</m:t>
                          </m:r>
                          <m:sSub>
                            <m:sSubPr>
                              <m:ctrlPr>
                                <a:rPr lang="zh-CN" altLang="en-US" sz="2000" i="1"/>
                              </m:ctrlPr>
                            </m:sSubPr>
                            <m:e>
                              <m:r>
                                <a:rPr lang="zh-CN" altLang="en-US" sz="2000" b="0" i="1"/>
                                <m:t>𝑊</m:t>
                              </m:r>
                            </m:e>
                            <m:sub>
                              <m:r>
                                <a:rPr lang="zh-CN" altLang="en-US" sz="2000" b="0" i="1"/>
                                <m:t>𝑓</m:t>
                              </m:r>
                            </m:sub>
                          </m:sSub>
                          <m:r>
                            <a:rPr lang="zh-CN" altLang="en-US" sz="2000" b="0"/>
                            <m:t>·</m:t>
                          </m:r>
                          <m:d>
                            <m:dPr>
                              <m:begChr m:val="["/>
                              <m:endChr m:val="]"/>
                              <m:ctrlPr>
                                <a:rPr lang="zh-CN" altLang="en-US" sz="2000" i="1"/>
                              </m:ctrlPr>
                            </m:dPr>
                            <m:e>
                              <m:sSub>
                                <m:sSubPr>
                                  <m:ctrlPr>
                                    <a:rPr lang="zh-CN" altLang="en-US" sz="2000" i="1"/>
                                  </m:ctrlPr>
                                </m:sSubPr>
                                <m:e>
                                  <m:r>
                                    <a:rPr lang="zh-CN" altLang="en-US" sz="2000" b="0" i="1"/>
                                    <m:t>𝑌</m:t>
                                  </m:r>
                                </m:e>
                                <m:sub>
                                  <m:r>
                                    <a:rPr lang="zh-CN" altLang="en-US" sz="2000" b="0" i="1"/>
                                    <m:t>𝑡</m:t>
                                  </m:r>
                                  <m:r>
                                    <a:rPr lang="zh-CN" altLang="en-US" sz="2000" b="0"/>
                                    <m:t>−</m:t>
                                  </m:r>
                                  <m:r>
                                    <a:rPr lang="zh-CN" altLang="en-US" sz="2000" b="0" i="1"/>
                                    <m:t>1</m:t>
                                  </m:r>
                                </m:sub>
                              </m:sSub>
                              <m:r>
                                <a:rPr lang="zh-CN" altLang="en-US" sz="2000" b="0"/>
                                <m:t>, </m:t>
                              </m:r>
                              <m:sSub>
                                <m:sSubPr>
                                  <m:ctrlPr>
                                    <a:rPr lang="zh-CN" altLang="en-US" sz="2000" i="1"/>
                                  </m:ctrlPr>
                                </m:sSubPr>
                                <m:e>
                                  <m:r>
                                    <a:rPr lang="zh-CN" altLang="en-US" sz="2000" b="0" i="1"/>
                                    <m:t>𝑋</m:t>
                                  </m:r>
                                </m:e>
                                <m:sub>
                                  <m:r>
                                    <a:rPr lang="zh-CN" altLang="en-US" sz="2000" b="0" i="1"/>
                                    <m:t>𝑡</m:t>
                                  </m:r>
                                </m:sub>
                              </m:sSub>
                            </m:e>
                          </m:d>
                          <m:r>
                            <a:rPr lang="zh-CN" altLang="en-US" sz="2000" b="0"/>
                            <m:t> + </m:t>
                          </m:r>
                          <m:sSub>
                            <m:sSubPr>
                              <m:ctrlPr>
                                <a:rPr lang="zh-CN" altLang="en-US" sz="2000" i="1"/>
                              </m:ctrlPr>
                            </m:sSubPr>
                            <m:e>
                              <m:r>
                                <a:rPr lang="zh-CN" altLang="en-US" sz="2000" b="0" i="1"/>
                                <m:t>𝑏</m:t>
                              </m:r>
                            </m:e>
                            <m:sub>
                              <m:r>
                                <a:rPr lang="zh-CN" altLang="en-US" sz="2000" b="0" i="1"/>
                                <m:t>𝑓</m:t>
                              </m:r>
                            </m:sub>
                          </m:sSub>
                        </m:e>
                      </m:d>
                    </m:oMath>
                  </m:oMathPara>
                </a14:m>
                <a:endParaRPr lang="zh-CN" altLang="en-US" sz="2000" dirty="0"/>
              </a:p>
            </p:txBody>
          </p:sp>
        </mc:Choice>
        <mc:Fallback>
          <p:sp>
            <p:nvSpPr>
              <p:cNvPr id="10" name="文本框 9"/>
              <p:cNvSpPr txBox="1">
                <a:spLocks noRot="1" noChangeAspect="1" noMove="1" noResize="1" noEditPoints="1" noAdjustHandles="1" noChangeArrowheads="1" noChangeShapeType="1" noTextEdit="1"/>
              </p:cNvSpPr>
              <p:nvPr/>
            </p:nvSpPr>
            <p:spPr>
              <a:xfrm>
                <a:off x="4441116" y="5147130"/>
                <a:ext cx="4570605" cy="451342"/>
              </a:xfrm>
              <a:prstGeom prst="rect">
                <a:avLst/>
              </a:prstGeom>
              <a:blipFill>
                <a:blip r:embed="rId4"/>
                <a:stretch>
                  <a:fillRect t="-152703" r="-1602" b="-221622"/>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2442667E-1A97-CB40-1F87-493580575752}"/>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14" name="TextBox 2">
            <a:extLst>
              <a:ext uri="{FF2B5EF4-FFF2-40B4-BE49-F238E27FC236}">
                <a16:creationId xmlns:a16="http://schemas.microsoft.com/office/drawing/2014/main" id="{D6361D52-1C9A-4DE9-7116-058669EB2552}"/>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50"/>
                                        <p:tgtEl>
                                          <p:spTgt spid="7">
                                            <p:txEl>
                                              <p:pRg st="0" end="0"/>
                                            </p:txEl>
                                          </p:spTgt>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801350" y="6405563"/>
            <a:ext cx="139065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5B081EB6-D196-45DC-8112-82044C796D0F}" type="slidenum">
              <a:rPr lang="zh-CN" altLang="en-US" smtClean="0"/>
              <a:pPr>
                <a:defRPr/>
              </a:pPr>
              <a:t>67</a:t>
            </a:fld>
            <a:endParaRPr lang="zh-CN" altLang="en-US" dirty="0"/>
          </a:p>
        </p:txBody>
      </p:sp>
      <p:sp>
        <p:nvSpPr>
          <p:cNvPr id="100" name="文本框 99"/>
          <p:cNvSpPr txBox="1"/>
          <p:nvPr/>
        </p:nvSpPr>
        <p:spPr>
          <a:xfrm>
            <a:off x="2673927" y="4420163"/>
            <a:ext cx="3810000" cy="300082"/>
          </a:xfrm>
          <a:prstGeom prst="rect">
            <a:avLst/>
          </a:prstGeom>
          <a:noFill/>
          <a:ln w="9525">
            <a:noFill/>
          </a:ln>
        </p:spPr>
        <p:txBody>
          <a:bodyPr>
            <a:spAutoFit/>
          </a:bodyPr>
          <a:lstStyle/>
          <a:p>
            <a:endParaRPr lang="zh-CN" altLang="en-US" sz="1350"/>
          </a:p>
        </p:txBody>
      </p:sp>
      <p:pic>
        <p:nvPicPr>
          <p:cNvPr id="11" name="图片 10"/>
          <p:cNvPicPr/>
          <p:nvPr/>
        </p:nvPicPr>
        <p:blipFill>
          <a:blip r:embed="rId2">
            <a:grayscl/>
          </a:blip>
          <a:stretch>
            <a:fillRect/>
          </a:stretch>
        </p:blipFill>
        <p:spPr>
          <a:xfrm>
            <a:off x="4823460" y="1819106"/>
            <a:ext cx="4001145" cy="3606334"/>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4576675" y="5506769"/>
                <a:ext cx="4570605" cy="4397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000" i="1"/>
                          </m:ctrlPr>
                        </m:dPr>
                        <m:e>
                          <m:sSub>
                            <m:sSubPr>
                              <m:ctrlPr>
                                <a:rPr lang="zh-CN" altLang="en-US" sz="2000" i="1"/>
                              </m:ctrlPr>
                            </m:sSubPr>
                            <m:e>
                              <m:acc>
                                <m:accPr>
                                  <m:chr m:val="̃"/>
                                  <m:ctrlPr>
                                    <a:rPr lang="zh-CN" altLang="en-US" sz="2000" i="1"/>
                                  </m:ctrlPr>
                                </m:accPr>
                                <m:e>
                                  <m:r>
                                    <a:rPr lang="zh-CN" altLang="en-US" sz="2000" b="0" i="1"/>
                                    <m:t>𝐶</m:t>
                                  </m:r>
                                </m:e>
                              </m:acc>
                            </m:e>
                            <m:sub>
                              <m:r>
                                <a:rPr lang="zh-CN" altLang="en-US" sz="2000" b="0" i="1"/>
                                <m:t>𝑡</m:t>
                              </m:r>
                            </m:sub>
                          </m:sSub>
                          <m:r>
                            <a:rPr lang="zh-CN" altLang="en-US" sz="2000" b="0"/>
                            <m:t>=</m:t>
                          </m:r>
                          <m:r>
                            <a:rPr lang="zh-CN" altLang="en-US" sz="2000" b="0" i="1"/>
                            <m:t>𝑡𝑎𝑛h</m:t>
                          </m:r>
                          <m:r>
                            <a:rPr lang="zh-CN" altLang="en-US" sz="2000" b="0"/>
                            <m:t>(</m:t>
                          </m:r>
                          <m:sSub>
                            <m:sSubPr>
                              <m:ctrlPr>
                                <a:rPr lang="zh-CN" altLang="en-US" sz="2000" i="1"/>
                              </m:ctrlPr>
                            </m:sSubPr>
                            <m:e>
                              <m:r>
                                <a:rPr lang="zh-CN" altLang="en-US" sz="2000" b="0" i="1"/>
                                <m:t>𝑊</m:t>
                              </m:r>
                            </m:e>
                            <m:sub>
                              <m:r>
                                <a:rPr lang="zh-CN" altLang="en-US" sz="2000" b="0" i="1"/>
                                <m:t>𝐶</m:t>
                              </m:r>
                            </m:sub>
                          </m:sSub>
                          <m:r>
                            <a:rPr lang="zh-CN" altLang="en-US" sz="2000" b="0"/>
                            <m:t>·</m:t>
                          </m:r>
                          <m:d>
                            <m:dPr>
                              <m:begChr m:val="["/>
                              <m:endChr m:val="]"/>
                              <m:ctrlPr>
                                <a:rPr lang="zh-CN" altLang="en-US" sz="2000" i="1"/>
                              </m:ctrlPr>
                            </m:dPr>
                            <m:e>
                              <m:sSub>
                                <m:sSubPr>
                                  <m:ctrlPr>
                                    <a:rPr lang="zh-CN" altLang="en-US" sz="2000" i="1"/>
                                  </m:ctrlPr>
                                </m:sSubPr>
                                <m:e>
                                  <m:r>
                                    <a:rPr lang="zh-CN" altLang="en-US" sz="2000" b="0" i="1"/>
                                    <m:t>𝑌</m:t>
                                  </m:r>
                                </m:e>
                                <m:sub>
                                  <m:r>
                                    <a:rPr lang="zh-CN" altLang="en-US" sz="2000" b="0" i="1"/>
                                    <m:t>𝑡</m:t>
                                  </m:r>
                                  <m:r>
                                    <a:rPr lang="zh-CN" altLang="en-US" sz="2000" b="0"/>
                                    <m:t>−</m:t>
                                  </m:r>
                                  <m:r>
                                    <a:rPr lang="zh-CN" altLang="en-US" sz="2000" b="0" i="1"/>
                                    <m:t>1</m:t>
                                  </m:r>
                                </m:sub>
                              </m:sSub>
                              <m:r>
                                <a:rPr lang="zh-CN" altLang="en-US" sz="2000" b="0"/>
                                <m:t>,</m:t>
                              </m:r>
                              <m:sSub>
                                <m:sSubPr>
                                  <m:ctrlPr>
                                    <a:rPr lang="zh-CN" altLang="en-US" sz="2000" i="1"/>
                                  </m:ctrlPr>
                                </m:sSubPr>
                                <m:e>
                                  <m:r>
                                    <a:rPr lang="zh-CN" altLang="en-US" sz="2000" b="0" i="1"/>
                                    <m:t>𝑋</m:t>
                                  </m:r>
                                </m:e>
                                <m:sub>
                                  <m:r>
                                    <a:rPr lang="zh-CN" altLang="en-US" sz="2000" b="0" i="1"/>
                                    <m:t>𝑡</m:t>
                                  </m:r>
                                </m:sub>
                              </m:sSub>
                            </m:e>
                          </m:d>
                          <m:r>
                            <a:rPr lang="zh-CN" altLang="en-US" sz="2000" b="0"/>
                            <m:t> + </m:t>
                          </m:r>
                          <m:sSub>
                            <m:sSubPr>
                              <m:ctrlPr>
                                <a:rPr lang="zh-CN" altLang="en-US" sz="2000" i="1"/>
                              </m:ctrlPr>
                            </m:sSubPr>
                            <m:e>
                              <m:r>
                                <a:rPr lang="zh-CN" altLang="en-US" sz="2000" b="0" i="1"/>
                                <m:t>𝑏</m:t>
                              </m:r>
                            </m:e>
                            <m:sub>
                              <m:r>
                                <a:rPr lang="zh-CN" altLang="en-US" sz="2000" b="0" i="1"/>
                                <m:t>𝐶</m:t>
                              </m:r>
                            </m:sub>
                          </m:sSub>
                        </m:e>
                      </m:d>
                    </m:oMath>
                  </m:oMathPara>
                </a14:m>
                <a:endParaRPr lang="zh-CN" altLang="en-US" sz="2000" dirty="0"/>
              </a:p>
            </p:txBody>
          </p:sp>
        </mc:Choice>
        <mc:Fallback>
          <p:sp>
            <p:nvSpPr>
              <p:cNvPr id="12" name="文本框 11"/>
              <p:cNvSpPr txBox="1">
                <a:spLocks noRot="1" noChangeAspect="1" noMove="1" noResize="1" noEditPoints="1" noAdjustHandles="1" noChangeArrowheads="1" noChangeShapeType="1" noTextEdit="1"/>
              </p:cNvSpPr>
              <p:nvPr/>
            </p:nvSpPr>
            <p:spPr>
              <a:xfrm>
                <a:off x="4576675" y="5506769"/>
                <a:ext cx="4570605" cy="439736"/>
              </a:xfrm>
              <a:prstGeom prst="rect">
                <a:avLst/>
              </a:prstGeom>
              <a:blipFill>
                <a:blip r:embed="rId3"/>
                <a:stretch>
                  <a:fillRect t="-156944" r="-6133" b="-230556"/>
                </a:stretch>
              </a:blipFill>
            </p:spPr>
            <p:txBody>
              <a:bodyPr/>
              <a:lstStyle/>
              <a:p>
                <a:r>
                  <a:rPr lang="zh-CN" altLang="en-US">
                    <a:noFill/>
                  </a:rPr>
                  <a:t> </a:t>
                </a:r>
              </a:p>
            </p:txBody>
          </p:sp>
        </mc:Fallback>
      </mc:AlternateContent>
      <p:sp>
        <p:nvSpPr>
          <p:cNvPr id="14" name="标题 1">
            <a:extLst>
              <a:ext uri="{FF2B5EF4-FFF2-40B4-BE49-F238E27FC236}">
                <a16:creationId xmlns:a16="http://schemas.microsoft.com/office/drawing/2014/main" id="{805AD16B-9AB1-F0FF-217F-ED5A12407521}"/>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15" name="TextBox 2">
            <a:extLst>
              <a:ext uri="{FF2B5EF4-FFF2-40B4-BE49-F238E27FC236}">
                <a16:creationId xmlns:a16="http://schemas.microsoft.com/office/drawing/2014/main" id="{933EB0ED-6E54-832E-FE56-075CC2BB833C}"/>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
        <p:nvSpPr>
          <p:cNvPr id="16" name="TextBox 2">
            <a:extLst>
              <a:ext uri="{FF2B5EF4-FFF2-40B4-BE49-F238E27FC236}">
                <a16:creationId xmlns:a16="http://schemas.microsoft.com/office/drawing/2014/main" id="{4997DC1C-13AD-854A-BC7F-1621156097A0}"/>
              </a:ext>
            </a:extLst>
          </p:cNvPr>
          <p:cNvSpPr txBox="1"/>
          <p:nvPr/>
        </p:nvSpPr>
        <p:spPr>
          <a:xfrm>
            <a:off x="352986" y="1665611"/>
            <a:ext cx="4513982" cy="3401637"/>
          </a:xfrm>
          <a:prstGeom prst="rect">
            <a:avLst/>
          </a:prstGeom>
          <a:noFill/>
        </p:spPr>
        <p:txBody>
          <a:bodyPr wrap="square" rtlCol="0">
            <a:spAutoFit/>
          </a:bodyPr>
          <a:lstStyle/>
          <a:p>
            <a:pPr marL="625475" lvl="1" indent="-442913" algn="just">
              <a:lnSpc>
                <a:spcPct val="130000"/>
              </a:lnSpc>
              <a:buFont typeface="Wingdings" panose="05000000000000000000" pitchFamily="2" charset="2"/>
              <a:buChar char="Ø"/>
            </a:pPr>
            <a:r>
              <a:rPr lang="zh-CN" altLang="en-US" sz="2400" dirty="0">
                <a:solidFill>
                  <a:srgbClr val="FF0000"/>
                </a:solidFill>
                <a:cs typeface="+mn-ea"/>
                <a:sym typeface="+mn-lt"/>
              </a:rPr>
              <a:t>候选信息生成结构</a:t>
            </a:r>
            <a:endParaRPr lang="en-US" altLang="zh-CN" sz="2400" dirty="0">
              <a:solidFill>
                <a:srgbClr val="FF0000"/>
              </a:solidFill>
              <a:cs typeface="+mn-ea"/>
              <a:sym typeface="+mn-lt"/>
            </a:endParaRPr>
          </a:p>
          <a:p>
            <a:pPr marL="625475" lvl="1" indent="-266700" algn="just">
              <a:lnSpc>
                <a:spcPct val="130000"/>
              </a:lnSpc>
              <a:buFont typeface="Arial" panose="020B0604020202020204" pitchFamily="34" charset="0"/>
              <a:buChar char="•"/>
            </a:pPr>
            <a:r>
              <a:rPr lang="zh-CN" altLang="en-US" sz="2400" dirty="0">
                <a:solidFill>
                  <a:srgbClr val="000000"/>
                </a:solidFill>
                <a:cs typeface="+mn-ea"/>
                <a:sym typeface="+mn-lt"/>
              </a:rPr>
              <a:t>根据前一时刻输出端反馈回来的信息𝑌</a:t>
            </a:r>
            <a:r>
              <a:rPr lang="en-US" altLang="zh-CN" sz="2400" dirty="0">
                <a:solidFill>
                  <a:srgbClr val="000000"/>
                </a:solidFill>
                <a:cs typeface="+mn-ea"/>
                <a:sym typeface="+mn-lt"/>
              </a:rPr>
              <a:t>_(</a:t>
            </a:r>
            <a:r>
              <a:rPr lang="zh-CN" altLang="en-US" sz="2400" dirty="0">
                <a:solidFill>
                  <a:srgbClr val="000000"/>
                </a:solidFill>
                <a:cs typeface="+mn-ea"/>
                <a:sym typeface="+mn-lt"/>
              </a:rPr>
              <a:t>𝑡−</a:t>
            </a:r>
            <a:r>
              <a:rPr lang="en-US" altLang="zh-CN" sz="2400" dirty="0">
                <a:solidFill>
                  <a:srgbClr val="000000"/>
                </a:solidFill>
                <a:cs typeface="+mn-ea"/>
                <a:sym typeface="+mn-lt"/>
              </a:rPr>
              <a:t>1)</a:t>
            </a:r>
            <a:r>
              <a:rPr lang="zh-CN" altLang="en-US" sz="2400" dirty="0">
                <a:solidFill>
                  <a:srgbClr val="000000"/>
                </a:solidFill>
                <a:cs typeface="+mn-ea"/>
                <a:sym typeface="+mn-lt"/>
              </a:rPr>
              <a:t>和当前的输入向量𝑋</a:t>
            </a:r>
            <a:r>
              <a:rPr lang="en-US" altLang="zh-CN" sz="2400" dirty="0">
                <a:solidFill>
                  <a:srgbClr val="000000"/>
                </a:solidFill>
                <a:cs typeface="+mn-ea"/>
                <a:sym typeface="+mn-lt"/>
              </a:rPr>
              <a:t>_</a:t>
            </a:r>
            <a:r>
              <a:rPr lang="zh-CN" altLang="en-US" sz="2400" dirty="0">
                <a:solidFill>
                  <a:srgbClr val="000000"/>
                </a:solidFill>
                <a:cs typeface="+mn-ea"/>
                <a:sym typeface="+mn-lt"/>
              </a:rPr>
              <a:t>𝑡加权求和后，采用𝑡𝑎𝑛</a:t>
            </a:r>
            <a:r>
              <a:rPr lang="en-US" altLang="zh-CN" sz="2400" dirty="0">
                <a:solidFill>
                  <a:srgbClr val="000000"/>
                </a:solidFill>
                <a:cs typeface="+mn-ea"/>
                <a:sym typeface="+mn-lt"/>
              </a:rPr>
              <a:t>ℎ</a:t>
            </a:r>
            <a:r>
              <a:rPr lang="zh-CN" altLang="en-US" sz="2400" dirty="0">
                <a:solidFill>
                  <a:srgbClr val="000000"/>
                </a:solidFill>
                <a:cs typeface="+mn-ea"/>
                <a:sym typeface="+mn-lt"/>
              </a:rPr>
              <a:t>激活函数生成一个新的候选信息𝐶 ̃</a:t>
            </a:r>
            <a:r>
              <a:rPr lang="en-US" altLang="zh-CN" sz="2400" dirty="0">
                <a:solidFill>
                  <a:srgbClr val="000000"/>
                </a:solidFill>
                <a:cs typeface="+mn-ea"/>
                <a:sym typeface="+mn-lt"/>
              </a:rPr>
              <a:t>_</a:t>
            </a:r>
            <a:r>
              <a:rPr lang="zh-CN" altLang="en-US" sz="2400" dirty="0">
                <a:solidFill>
                  <a:srgbClr val="000000"/>
                </a:solidFill>
                <a:cs typeface="+mn-ea"/>
                <a:sym typeface="+mn-lt"/>
              </a:rPr>
              <a:t>𝑡，用来更新记忆。</a:t>
            </a:r>
            <a:endParaRPr lang="en-US" altLang="zh-CN" sz="2400" dirty="0">
              <a:solidFill>
                <a:srgbClr val="000000"/>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750"/>
                                        <p:tgtEl>
                                          <p:spTgt spid="16">
                                            <p:txEl>
                                              <p:pRg st="0" end="0"/>
                                            </p:txEl>
                                          </p:spTgt>
                                        </p:tgtEl>
                                      </p:cBhvr>
                                    </p:animEffect>
                                  </p:childTnLst>
                                </p:cTn>
                              </p:par>
                            </p:childTnLst>
                          </p:cTn>
                        </p:par>
                        <p:par>
                          <p:cTn id="8" fill="hold">
                            <p:stCondLst>
                              <p:cond delay="1000"/>
                            </p:stCondLst>
                            <p:childTnLst>
                              <p:par>
                                <p:cTn id="9" presetID="42" presetClass="entr" presetSubtype="0" fill="hold"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xEl>
                                              <p:pRg st="1" end="1"/>
                                            </p:txEl>
                                          </p:spTgt>
                                        </p:tgtEl>
                                        <p:attrNameLst>
                                          <p:attrName>style.visibility</p:attrName>
                                        </p:attrNameLst>
                                      </p:cBhvr>
                                      <p:to>
                                        <p:strVal val="visible"/>
                                      </p:to>
                                    </p:set>
                                    <p:animEffect transition="in" filter="fade">
                                      <p:cBhvr>
                                        <p:cTn id="18" dur="500"/>
                                        <p:tgtEl>
                                          <p:spTgt spid="16">
                                            <p:txEl>
                                              <p:pRg st="1" end="1"/>
                                            </p:txEl>
                                          </p:spTgt>
                                        </p:tgtEl>
                                      </p:cBhvr>
                                    </p:animEffect>
                                  </p:childTnLst>
                                </p:cTn>
                              </p:par>
                            </p:childTnLst>
                          </p:cTn>
                        </p:par>
                        <p:par>
                          <p:cTn id="19" fill="hold">
                            <p:stCondLst>
                              <p:cond delay="500"/>
                            </p:stCondLst>
                            <p:childTnLst>
                              <p:par>
                                <p:cTn id="20" presetID="42" presetClass="entr" presetSubtype="0" fill="hold" grpId="0" nodeType="after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801350" y="6405563"/>
            <a:ext cx="139065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5B081EB6-D196-45DC-8112-82044C796D0F}" type="slidenum">
              <a:rPr lang="zh-CN" altLang="en-US" smtClean="0"/>
              <a:pPr>
                <a:defRPr/>
              </a:pPr>
              <a:t>68</a:t>
            </a:fld>
            <a:endParaRPr lang="zh-CN" altLang="en-US" dirty="0"/>
          </a:p>
        </p:txBody>
      </p:sp>
      <p:sp>
        <p:nvSpPr>
          <p:cNvPr id="100" name="文本框 99"/>
          <p:cNvSpPr txBox="1"/>
          <p:nvPr/>
        </p:nvSpPr>
        <p:spPr>
          <a:xfrm>
            <a:off x="2667000" y="3817491"/>
            <a:ext cx="3810000" cy="300082"/>
          </a:xfrm>
          <a:prstGeom prst="rect">
            <a:avLst/>
          </a:prstGeom>
          <a:noFill/>
          <a:ln w="9525">
            <a:noFill/>
          </a:ln>
        </p:spPr>
        <p:txBody>
          <a:bodyPr>
            <a:spAutoFit/>
          </a:bodyPr>
          <a:lstStyle/>
          <a:p>
            <a:endParaRPr lang="zh-CN" altLang="en-US" sz="1350"/>
          </a:p>
        </p:txBody>
      </p:sp>
      <mc:AlternateContent xmlns:mc="http://schemas.openxmlformats.org/markup-compatibility/2006">
        <mc:Choice xmlns:a14="http://schemas.microsoft.com/office/drawing/2010/main" Requires="a14">
          <p:sp>
            <p:nvSpPr>
              <p:cNvPr id="7" name="TextBox 2"/>
              <p:cNvSpPr txBox="1"/>
              <p:nvPr/>
            </p:nvSpPr>
            <p:spPr>
              <a:xfrm>
                <a:off x="5179953" y="5190287"/>
                <a:ext cx="3756452" cy="618118"/>
              </a:xfrm>
              <a:prstGeom prst="rect">
                <a:avLst/>
              </a:prstGeom>
              <a:noFill/>
            </p:spPr>
            <p:txBody>
              <a:bodyPr wrap="square" rtlCol="0">
                <a:spAutoFit/>
              </a:bodyPr>
              <a:lstStyle/>
              <a:p>
                <a:pPr marL="342900" lvl="1">
                  <a:lnSpc>
                    <a:spcPct val="150000"/>
                  </a:lnSpc>
                  <a:spcAft>
                    <a:spcPts val="450"/>
                  </a:spcAft>
                </a:pPr>
                <a14:m>
                  <m:oMathPara xmlns:m="http://schemas.openxmlformats.org/officeDocument/2006/math">
                    <m:oMathParaPr>
                      <m:jc m:val="centerGroup"/>
                    </m:oMathParaPr>
                    <m:oMath xmlns:m="http://schemas.openxmlformats.org/officeDocument/2006/math">
                      <m:sSub>
                        <m:sSubPr>
                          <m:ctrlPr>
                            <a:rPr lang="zh-CN" altLang="zh-CN" sz="2000" i="1" kern="100">
                              <a:ea typeface="Cambria Math" panose="02040503050406030204" pitchFamily="18" charset="0"/>
                              <a:cs typeface="Times New Roman" panose="02020603050405020304" pitchFamily="18" charset="0"/>
                            </a:rPr>
                          </m:ctrlPr>
                        </m:sSubPr>
                        <m:e>
                          <m:r>
                            <a:rPr lang="en-US" altLang="zh-CN" sz="2000" b="0" i="1" kern="100">
                              <a:cs typeface="Times New Roman" panose="02020603050405020304" pitchFamily="18" charset="0"/>
                            </a:rPr>
                            <m:t>𝑖</m:t>
                          </m:r>
                        </m:e>
                        <m:sub>
                          <m:r>
                            <a:rPr lang="en-US" altLang="zh-CN" sz="2000" b="0" i="1" kern="100">
                              <a:cs typeface="Times New Roman" panose="02020603050405020304" pitchFamily="18" charset="0"/>
                            </a:rPr>
                            <m:t>𝑡</m:t>
                          </m:r>
                        </m:sub>
                      </m:sSub>
                      <m:r>
                        <a:rPr lang="en-US" altLang="zh-CN" sz="2000" b="0" i="1" kern="100">
                          <a:cs typeface="Times New Roman" panose="02020603050405020304" pitchFamily="18" charset="0"/>
                        </a:rPr>
                        <m:t>=</m:t>
                      </m:r>
                      <m:r>
                        <a:rPr lang="en-US" altLang="zh-CN" sz="2000" b="0" i="1" kern="100">
                          <a:cs typeface="Times New Roman" panose="02020603050405020304" pitchFamily="18" charset="0"/>
                        </a:rPr>
                        <m:t>𝜎</m:t>
                      </m:r>
                      <m:r>
                        <a:rPr lang="en-US" altLang="zh-CN" sz="2000" b="0" i="1" kern="100">
                          <a:cs typeface="Times New Roman" panose="02020603050405020304" pitchFamily="18" charset="0"/>
                        </a:rPr>
                        <m:t>(</m:t>
                      </m:r>
                      <m:sSub>
                        <m:sSubPr>
                          <m:ctrlPr>
                            <a:rPr lang="zh-CN" altLang="zh-CN" sz="2000" i="1" kern="100">
                              <a:ea typeface="Cambria Math" panose="02040503050406030204" pitchFamily="18" charset="0"/>
                              <a:cs typeface="Times New Roman" panose="02020603050405020304" pitchFamily="18" charset="0"/>
                            </a:rPr>
                          </m:ctrlPr>
                        </m:sSubPr>
                        <m:e>
                          <m:r>
                            <a:rPr lang="en-US" altLang="zh-CN" sz="2000" b="0" i="1" kern="100">
                              <a:cs typeface="Times New Roman" panose="02020603050405020304" pitchFamily="18" charset="0"/>
                            </a:rPr>
                            <m:t>𝑊</m:t>
                          </m:r>
                        </m:e>
                        <m:sub>
                          <m:r>
                            <a:rPr lang="en-US" altLang="zh-CN" sz="2000" b="0" i="1" kern="100">
                              <a:cs typeface="Times New Roman" panose="02020603050405020304" pitchFamily="18" charset="0"/>
                            </a:rPr>
                            <m:t>𝑖</m:t>
                          </m:r>
                        </m:sub>
                      </m:sSub>
                      <m:r>
                        <a:rPr lang="en-US" altLang="zh-CN" sz="2000" b="0" i="1" kern="100">
                          <a:cs typeface="Times New Roman" panose="02020603050405020304" pitchFamily="18" charset="0"/>
                        </a:rPr>
                        <m:t>·</m:t>
                      </m:r>
                      <m:d>
                        <m:dPr>
                          <m:begChr m:val="["/>
                          <m:endChr m:val="]"/>
                          <m:ctrlPr>
                            <a:rPr lang="zh-CN" altLang="zh-CN" sz="2000" i="1" kern="100">
                              <a:ea typeface="Cambria Math" panose="02040503050406030204" pitchFamily="18" charset="0"/>
                              <a:cs typeface="Times New Roman" panose="02020603050405020304" pitchFamily="18" charset="0"/>
                            </a:rPr>
                          </m:ctrlPr>
                        </m:dPr>
                        <m:e>
                          <m:sSub>
                            <m:sSubPr>
                              <m:ctrlPr>
                                <a:rPr lang="zh-CN" altLang="zh-CN" sz="2000" i="1" kern="100">
                                  <a:ea typeface="Cambria Math" panose="02040503050406030204" pitchFamily="18" charset="0"/>
                                  <a:cs typeface="Times New Roman" panose="02020603050405020304" pitchFamily="18" charset="0"/>
                                </a:rPr>
                              </m:ctrlPr>
                            </m:sSubPr>
                            <m:e>
                              <m:r>
                                <a:rPr lang="en-US" altLang="zh-CN" sz="2000" b="0" i="1" kern="100">
                                  <a:cs typeface="Times New Roman" panose="02020603050405020304" pitchFamily="18" charset="0"/>
                                </a:rPr>
                                <m:t>𝑌</m:t>
                              </m:r>
                            </m:e>
                            <m:sub>
                              <m:r>
                                <a:rPr lang="en-US" altLang="zh-CN" sz="2000" b="0" i="1" kern="100">
                                  <a:cs typeface="Times New Roman" panose="02020603050405020304" pitchFamily="18" charset="0"/>
                                </a:rPr>
                                <m:t>𝑡</m:t>
                              </m:r>
                              <m:r>
                                <a:rPr lang="en-US" altLang="zh-CN" sz="2000" b="0" i="1" kern="100">
                                  <a:cs typeface="Times New Roman" panose="02020603050405020304" pitchFamily="18" charset="0"/>
                                </a:rPr>
                                <m:t>−1</m:t>
                              </m:r>
                            </m:sub>
                          </m:sSub>
                          <m:r>
                            <a:rPr lang="en-US" altLang="zh-CN" sz="2000" b="0" i="1" kern="100">
                              <a:cs typeface="Times New Roman" panose="02020603050405020304" pitchFamily="18" charset="0"/>
                            </a:rPr>
                            <m:t>,</m:t>
                          </m:r>
                          <m:sSub>
                            <m:sSubPr>
                              <m:ctrlPr>
                                <a:rPr lang="zh-CN" altLang="zh-CN" sz="2000" i="1" kern="100">
                                  <a:ea typeface="Cambria Math" panose="02040503050406030204" pitchFamily="18" charset="0"/>
                                  <a:cs typeface="Times New Roman" panose="02020603050405020304" pitchFamily="18" charset="0"/>
                                </a:rPr>
                              </m:ctrlPr>
                            </m:sSubPr>
                            <m:e>
                              <m:r>
                                <a:rPr lang="en-US" altLang="zh-CN" sz="2000" b="0" i="1" kern="100">
                                  <a:cs typeface="Times New Roman" panose="02020603050405020304" pitchFamily="18" charset="0"/>
                                </a:rPr>
                                <m:t>𝑋</m:t>
                              </m:r>
                            </m:e>
                            <m:sub>
                              <m:r>
                                <a:rPr lang="en-US" altLang="zh-CN" sz="2000" b="0" i="1" kern="100">
                                  <a:cs typeface="Times New Roman" panose="02020603050405020304" pitchFamily="18" charset="0"/>
                                </a:rPr>
                                <m:t>𝑡</m:t>
                              </m:r>
                            </m:sub>
                          </m:sSub>
                        </m:e>
                      </m:d>
                      <m:r>
                        <a:rPr lang="en-US" altLang="zh-CN" sz="2000" b="0" i="1" kern="100">
                          <a:cs typeface="Times New Roman" panose="02020603050405020304" pitchFamily="18" charset="0"/>
                        </a:rPr>
                        <m:t> + </m:t>
                      </m:r>
                      <m:sSub>
                        <m:sSubPr>
                          <m:ctrlPr>
                            <a:rPr lang="zh-CN" altLang="zh-CN" sz="2000" i="1" kern="100">
                              <a:ea typeface="Cambria Math" panose="02040503050406030204" pitchFamily="18" charset="0"/>
                              <a:cs typeface="Times New Roman" panose="02020603050405020304" pitchFamily="18" charset="0"/>
                            </a:rPr>
                          </m:ctrlPr>
                        </m:sSubPr>
                        <m:e>
                          <m:r>
                            <a:rPr lang="en-US" altLang="zh-CN" sz="2000" b="0" i="1" kern="100">
                              <a:cs typeface="Times New Roman" panose="02020603050405020304" pitchFamily="18" charset="0"/>
                            </a:rPr>
                            <m:t>𝑏</m:t>
                          </m:r>
                        </m:e>
                        <m:sub>
                          <m:r>
                            <a:rPr lang="en-US" altLang="zh-CN" sz="2000" b="0" i="1" kern="100">
                              <a:cs typeface="Times New Roman" panose="02020603050405020304" pitchFamily="18" charset="0"/>
                            </a:rPr>
                            <m:t>𝑖</m:t>
                          </m:r>
                        </m:sub>
                      </m:sSub>
                      <m:r>
                        <a:rPr lang="en-US" altLang="zh-CN" sz="2000" b="0" i="1" kern="100">
                          <a:cs typeface="Times New Roman" panose="02020603050405020304" pitchFamily="18" charset="0"/>
                        </a:rPr>
                        <m:t>)</m:t>
                      </m:r>
                    </m:oMath>
                  </m:oMathPara>
                </a14:m>
                <a:endParaRPr lang="en-US" altLang="zh-CN" sz="2400" dirty="0">
                  <a:solidFill>
                    <a:srgbClr val="000000"/>
                  </a:solidFill>
                  <a:cs typeface="+mn-ea"/>
                  <a:sym typeface="+mn-lt"/>
                </a:endParaRPr>
              </a:p>
            </p:txBody>
          </p:sp>
        </mc:Choice>
        <mc:Fallback>
          <p:sp>
            <p:nvSpPr>
              <p:cNvPr id="7" name="TextBox 2"/>
              <p:cNvSpPr txBox="1">
                <a:spLocks noRot="1" noChangeAspect="1" noMove="1" noResize="1" noEditPoints="1" noAdjustHandles="1" noChangeArrowheads="1" noChangeShapeType="1" noTextEdit="1"/>
              </p:cNvSpPr>
              <p:nvPr/>
            </p:nvSpPr>
            <p:spPr>
              <a:xfrm>
                <a:off x="5179953" y="5190287"/>
                <a:ext cx="3756452" cy="618118"/>
              </a:xfrm>
              <a:prstGeom prst="rect">
                <a:avLst/>
              </a:prstGeom>
              <a:blipFill>
                <a:blip r:embed="rId2"/>
                <a:stretch>
                  <a:fillRect/>
                </a:stretch>
              </a:blipFill>
            </p:spPr>
            <p:txBody>
              <a:bodyPr/>
              <a:lstStyle/>
              <a:p>
                <a:r>
                  <a:rPr lang="zh-CN" altLang="en-US">
                    <a:noFill/>
                  </a:rPr>
                  <a:t> </a:t>
                </a:r>
              </a:p>
            </p:txBody>
          </p:sp>
        </mc:Fallback>
      </mc:AlternateContent>
      <p:pic>
        <p:nvPicPr>
          <p:cNvPr id="11" name="图片 10"/>
          <p:cNvPicPr/>
          <p:nvPr/>
        </p:nvPicPr>
        <p:blipFill>
          <a:blip r:embed="rId3">
            <a:grayscl/>
          </a:blip>
          <a:stretch>
            <a:fillRect/>
          </a:stretch>
        </p:blipFill>
        <p:spPr>
          <a:xfrm>
            <a:off x="4930887" y="1770314"/>
            <a:ext cx="4005518" cy="3317372"/>
          </a:xfrm>
          <a:prstGeom prst="rect">
            <a:avLst/>
          </a:prstGeom>
        </p:spPr>
      </p:pic>
      <p:sp>
        <p:nvSpPr>
          <p:cNvPr id="12" name="标题 1">
            <a:extLst>
              <a:ext uri="{FF2B5EF4-FFF2-40B4-BE49-F238E27FC236}">
                <a16:creationId xmlns:a16="http://schemas.microsoft.com/office/drawing/2014/main" id="{E08255CC-0903-F1AB-2DB5-A5743B317297}"/>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13" name="TextBox 2">
            <a:extLst>
              <a:ext uri="{FF2B5EF4-FFF2-40B4-BE49-F238E27FC236}">
                <a16:creationId xmlns:a16="http://schemas.microsoft.com/office/drawing/2014/main" id="{7AEA00D7-5892-3F4A-600C-690C0C84E383}"/>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
        <p:nvSpPr>
          <p:cNvPr id="14" name="TextBox 2">
            <a:extLst>
              <a:ext uri="{FF2B5EF4-FFF2-40B4-BE49-F238E27FC236}">
                <a16:creationId xmlns:a16="http://schemas.microsoft.com/office/drawing/2014/main" id="{B04C675C-F602-FAB5-DB17-4667E221B04B}"/>
              </a:ext>
            </a:extLst>
          </p:cNvPr>
          <p:cNvSpPr txBox="1"/>
          <p:nvPr/>
        </p:nvSpPr>
        <p:spPr>
          <a:xfrm>
            <a:off x="352985" y="1665611"/>
            <a:ext cx="4577901" cy="4842031"/>
          </a:xfrm>
          <a:prstGeom prst="rect">
            <a:avLst/>
          </a:prstGeom>
          <a:noFill/>
        </p:spPr>
        <p:txBody>
          <a:bodyPr wrap="square" rtlCol="0">
            <a:spAutoFit/>
          </a:bodyPr>
          <a:lstStyle/>
          <a:p>
            <a:pPr marL="625475" lvl="1" indent="-442913" algn="just">
              <a:lnSpc>
                <a:spcPct val="130000"/>
              </a:lnSpc>
              <a:buFont typeface="Wingdings" panose="05000000000000000000" pitchFamily="2" charset="2"/>
              <a:buChar char="Ø"/>
            </a:pPr>
            <a:r>
              <a:rPr lang="zh-CN" altLang="en-US" sz="2400" dirty="0">
                <a:solidFill>
                  <a:srgbClr val="FF0000"/>
                </a:solidFill>
                <a:cs typeface="+mn-ea"/>
                <a:sym typeface="+mn-lt"/>
              </a:rPr>
              <a:t>输入门</a:t>
            </a:r>
            <a:endParaRPr lang="en-US" altLang="zh-CN" sz="2400" dirty="0">
              <a:solidFill>
                <a:srgbClr val="FF0000"/>
              </a:solidFill>
              <a:cs typeface="+mn-ea"/>
              <a:sym typeface="+mn-lt"/>
            </a:endParaRPr>
          </a:p>
          <a:p>
            <a:pPr marL="625475" lvl="1" indent="-266700" algn="just">
              <a:lnSpc>
                <a:spcPct val="130000"/>
              </a:lnSpc>
              <a:buFont typeface="Arial" panose="020B0604020202020204" pitchFamily="34" charset="0"/>
              <a:buChar char="•"/>
            </a:pPr>
            <a:r>
              <a:rPr lang="zh-CN" altLang="en-US" sz="2400" dirty="0">
                <a:solidFill>
                  <a:srgbClr val="000000"/>
                </a:solidFill>
                <a:cs typeface="+mn-ea"/>
                <a:sym typeface="+mn-lt"/>
              </a:rPr>
              <a:t>控制新产生的候选信息有多少被保留下来。将前一时刻的反馈信息</a:t>
            </a:r>
            <a:r>
              <a:rPr lang="zh-CN" altLang="en-US" sz="2000" dirty="0">
                <a:solidFill>
                  <a:srgbClr val="000000"/>
                </a:solidFill>
                <a:cs typeface="+mn-ea"/>
                <a:sym typeface="+mn-lt"/>
              </a:rPr>
              <a:t>𝑌</a:t>
            </a:r>
            <a:r>
              <a:rPr lang="en-US" altLang="zh-CN" sz="2000" dirty="0">
                <a:solidFill>
                  <a:srgbClr val="000000"/>
                </a:solidFill>
                <a:cs typeface="+mn-ea"/>
                <a:sym typeface="+mn-lt"/>
              </a:rPr>
              <a:t>_(</a:t>
            </a:r>
            <a:r>
              <a:rPr lang="zh-CN" altLang="en-US" sz="2000" dirty="0">
                <a:solidFill>
                  <a:srgbClr val="000000"/>
                </a:solidFill>
                <a:cs typeface="+mn-ea"/>
                <a:sym typeface="+mn-lt"/>
              </a:rPr>
              <a:t>𝑡−</a:t>
            </a:r>
            <a:r>
              <a:rPr lang="en-US" altLang="zh-CN" sz="2000" dirty="0">
                <a:solidFill>
                  <a:srgbClr val="000000"/>
                </a:solidFill>
                <a:cs typeface="+mn-ea"/>
                <a:sym typeface="+mn-lt"/>
              </a:rPr>
              <a:t>1)</a:t>
            </a:r>
            <a:r>
              <a:rPr lang="zh-CN" altLang="en-US" sz="2400" dirty="0">
                <a:solidFill>
                  <a:srgbClr val="000000"/>
                </a:solidFill>
                <a:cs typeface="+mn-ea"/>
                <a:sym typeface="+mn-lt"/>
              </a:rPr>
              <a:t>和当前输入向量</a:t>
            </a:r>
            <a:r>
              <a:rPr lang="zh-CN" altLang="en-US" sz="2000" dirty="0">
                <a:solidFill>
                  <a:srgbClr val="000000"/>
                </a:solidFill>
                <a:cs typeface="+mn-ea"/>
                <a:sym typeface="+mn-lt"/>
              </a:rPr>
              <a:t>𝑋</a:t>
            </a:r>
            <a:r>
              <a:rPr lang="en-US" altLang="zh-CN" sz="2000" dirty="0">
                <a:solidFill>
                  <a:srgbClr val="000000"/>
                </a:solidFill>
                <a:cs typeface="+mn-ea"/>
                <a:sym typeface="+mn-lt"/>
              </a:rPr>
              <a:t>_</a:t>
            </a:r>
            <a:r>
              <a:rPr lang="zh-CN" altLang="en-US" sz="2000" dirty="0">
                <a:solidFill>
                  <a:srgbClr val="000000"/>
                </a:solidFill>
                <a:cs typeface="+mn-ea"/>
                <a:sym typeface="+mn-lt"/>
              </a:rPr>
              <a:t>𝑡</a:t>
            </a:r>
            <a:r>
              <a:rPr lang="zh-CN" altLang="en-US" sz="2400" dirty="0">
                <a:solidFill>
                  <a:srgbClr val="000000"/>
                </a:solidFill>
                <a:cs typeface="+mn-ea"/>
                <a:sym typeface="+mn-lt"/>
              </a:rPr>
              <a:t>采用不同的权值参数加权求和，用</a:t>
            </a:r>
            <a:r>
              <a:rPr lang="en-US" altLang="zh-CN" sz="2400" i="1" dirty="0">
                <a:solidFill>
                  <a:srgbClr val="000000"/>
                </a:solidFill>
                <a:cs typeface="+mn-ea"/>
                <a:sym typeface="+mn-lt"/>
              </a:rPr>
              <a:t>S</a:t>
            </a:r>
            <a:r>
              <a:rPr lang="zh-CN" altLang="en-US" sz="2400" dirty="0">
                <a:solidFill>
                  <a:srgbClr val="000000"/>
                </a:solidFill>
                <a:cs typeface="+mn-ea"/>
                <a:sym typeface="+mn-lt"/>
              </a:rPr>
              <a:t>𝑖𝑔𝑚𝑜𝑖𝑑激活函数输出，得到输入控制向量</a:t>
            </a:r>
            <a:r>
              <a:rPr lang="zh-CN" altLang="en-US" sz="2000" dirty="0">
                <a:solidFill>
                  <a:srgbClr val="000000"/>
                </a:solidFill>
                <a:cs typeface="+mn-ea"/>
                <a:sym typeface="+mn-lt"/>
              </a:rPr>
              <a:t>𝑖</a:t>
            </a:r>
            <a:r>
              <a:rPr lang="en-US" altLang="zh-CN" sz="2000" dirty="0">
                <a:solidFill>
                  <a:srgbClr val="000000"/>
                </a:solidFill>
                <a:cs typeface="+mn-ea"/>
                <a:sym typeface="+mn-lt"/>
              </a:rPr>
              <a:t>_</a:t>
            </a:r>
            <a:r>
              <a:rPr lang="zh-CN" altLang="en-US" sz="2000" dirty="0">
                <a:solidFill>
                  <a:srgbClr val="000000"/>
                </a:solidFill>
                <a:cs typeface="+mn-ea"/>
                <a:sym typeface="+mn-lt"/>
              </a:rPr>
              <a:t>𝑡</a:t>
            </a:r>
            <a:r>
              <a:rPr lang="zh-CN" altLang="en-US" sz="2400" dirty="0">
                <a:solidFill>
                  <a:srgbClr val="000000"/>
                </a:solidFill>
                <a:cs typeface="+mn-ea"/>
                <a:sym typeface="+mn-lt"/>
              </a:rPr>
              <a:t>，用于决定候选信息</a:t>
            </a:r>
            <a:r>
              <a:rPr lang="zh-CN" altLang="en-US" sz="2000" dirty="0">
                <a:solidFill>
                  <a:srgbClr val="000000"/>
                </a:solidFill>
                <a:cs typeface="+mn-ea"/>
                <a:sym typeface="+mn-lt"/>
              </a:rPr>
              <a:t>𝐶 ̃</a:t>
            </a:r>
            <a:r>
              <a:rPr lang="en-US" altLang="zh-CN" sz="2000" dirty="0">
                <a:solidFill>
                  <a:srgbClr val="000000"/>
                </a:solidFill>
                <a:cs typeface="+mn-ea"/>
                <a:sym typeface="+mn-lt"/>
              </a:rPr>
              <a:t>_</a:t>
            </a:r>
            <a:r>
              <a:rPr lang="zh-CN" altLang="en-US" sz="2000" dirty="0">
                <a:solidFill>
                  <a:srgbClr val="000000"/>
                </a:solidFill>
                <a:cs typeface="+mn-ea"/>
                <a:sym typeface="+mn-lt"/>
              </a:rPr>
              <a:t>𝑡</a:t>
            </a:r>
            <a:r>
              <a:rPr lang="zh-CN" altLang="en-US" sz="2400" dirty="0">
                <a:solidFill>
                  <a:srgbClr val="000000"/>
                </a:solidFill>
                <a:cs typeface="+mn-ea"/>
                <a:sym typeface="+mn-lt"/>
              </a:rPr>
              <a:t>是否重要，需要多大的比例保留到记忆中。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xEl>
                                              <p:charRg st="4" end="147"/>
                                            </p:txEl>
                                          </p:spTgt>
                                        </p:tgtEl>
                                        <p:attrNameLst>
                                          <p:attrName>style.visibility</p:attrName>
                                        </p:attrNameLst>
                                      </p:cBhvr>
                                      <p:to>
                                        <p:strVal val="visible"/>
                                      </p:to>
                                    </p:set>
                                    <p:animEffect transition="in" filter="fade">
                                      <p:cBhvr>
                                        <p:cTn id="16" dur="500"/>
                                        <p:tgtEl>
                                          <p:spTgt spid="14">
                                            <p:txEl>
                                              <p:charRg st="4" end="147"/>
                                            </p:txEl>
                                          </p:spTgt>
                                        </p:tgtEl>
                                      </p:cBhvr>
                                    </p:animEffect>
                                  </p:childTnLst>
                                </p:cTn>
                              </p:par>
                            </p:childTnLst>
                          </p:cTn>
                        </p:par>
                        <p:par>
                          <p:cTn id="17" fill="hold">
                            <p:stCondLst>
                              <p:cond delay="500"/>
                            </p:stCondLst>
                            <p:childTnLst>
                              <p:par>
                                <p:cTn id="18" presetID="42" presetClass="entr" presetSubtype="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
            <a:extLst>
              <a:ext uri="{FF2B5EF4-FFF2-40B4-BE49-F238E27FC236}">
                <a16:creationId xmlns:a16="http://schemas.microsoft.com/office/drawing/2014/main" id="{925DA6FE-A02E-DD2A-9F51-8DD1C769F189}"/>
              </a:ext>
            </a:extLst>
          </p:cNvPr>
          <p:cNvSpPr txBox="1"/>
          <p:nvPr/>
        </p:nvSpPr>
        <p:spPr>
          <a:xfrm>
            <a:off x="352985" y="1665611"/>
            <a:ext cx="4604060" cy="4842031"/>
          </a:xfrm>
          <a:prstGeom prst="rect">
            <a:avLst/>
          </a:prstGeom>
          <a:noFill/>
        </p:spPr>
        <p:txBody>
          <a:bodyPr wrap="square" rtlCol="0">
            <a:spAutoFit/>
          </a:bodyPr>
          <a:lstStyle/>
          <a:p>
            <a:pPr marL="625475" lvl="1" indent="-442913" algn="just">
              <a:lnSpc>
                <a:spcPct val="130000"/>
              </a:lnSpc>
              <a:buFont typeface="Wingdings" panose="05000000000000000000" pitchFamily="2" charset="2"/>
              <a:buChar char="Ø"/>
            </a:pPr>
            <a:r>
              <a:rPr lang="zh-CN" altLang="en-US" sz="2400" dirty="0">
                <a:solidFill>
                  <a:srgbClr val="FF0000"/>
                </a:solidFill>
                <a:cs typeface="+mn-ea"/>
                <a:sym typeface="+mn-lt"/>
              </a:rPr>
              <a:t>输入门</a:t>
            </a:r>
            <a:endParaRPr lang="en-US" altLang="zh-CN" sz="2400" dirty="0">
              <a:solidFill>
                <a:srgbClr val="FF0000"/>
              </a:solidFill>
              <a:cs typeface="+mn-ea"/>
              <a:sym typeface="+mn-lt"/>
            </a:endParaRPr>
          </a:p>
          <a:p>
            <a:pPr marL="625475" lvl="1" indent="-266700" algn="just">
              <a:lnSpc>
                <a:spcPct val="130000"/>
              </a:lnSpc>
              <a:buFont typeface="Arial" panose="020B0604020202020204" pitchFamily="34" charset="0"/>
              <a:buChar char="•"/>
            </a:pPr>
            <a:r>
              <a:rPr lang="zh-CN" altLang="en-US" sz="2400" dirty="0">
                <a:solidFill>
                  <a:srgbClr val="000000"/>
                </a:solidFill>
                <a:cs typeface="+mn-ea"/>
                <a:sym typeface="+mn-lt"/>
              </a:rPr>
              <a:t>之后将细胞状态进行更新。使用遗忘门得到的𝑓</a:t>
            </a:r>
            <a:r>
              <a:rPr lang="en-US" altLang="zh-CN" sz="2400" dirty="0">
                <a:solidFill>
                  <a:srgbClr val="000000"/>
                </a:solidFill>
                <a:cs typeface="+mn-ea"/>
                <a:sym typeface="+mn-lt"/>
              </a:rPr>
              <a:t>_</a:t>
            </a:r>
            <a:r>
              <a:rPr lang="zh-CN" altLang="en-US" sz="2400" dirty="0">
                <a:solidFill>
                  <a:srgbClr val="000000"/>
                </a:solidFill>
                <a:cs typeface="+mn-ea"/>
                <a:sym typeface="+mn-lt"/>
              </a:rPr>
              <a:t>𝑡和前一时刻的细胞状态𝐶</a:t>
            </a:r>
            <a:r>
              <a:rPr lang="en-US" altLang="zh-CN" sz="2400" dirty="0">
                <a:solidFill>
                  <a:srgbClr val="000000"/>
                </a:solidFill>
                <a:cs typeface="+mn-ea"/>
                <a:sym typeface="+mn-lt"/>
              </a:rPr>
              <a:t>_(</a:t>
            </a:r>
            <a:r>
              <a:rPr lang="zh-CN" altLang="en-US" sz="2400" dirty="0">
                <a:solidFill>
                  <a:srgbClr val="000000"/>
                </a:solidFill>
                <a:cs typeface="+mn-ea"/>
                <a:sym typeface="+mn-lt"/>
              </a:rPr>
              <a:t>𝑡−</a:t>
            </a:r>
            <a:r>
              <a:rPr lang="en-US" altLang="zh-CN" sz="2400" dirty="0">
                <a:solidFill>
                  <a:srgbClr val="000000"/>
                </a:solidFill>
                <a:cs typeface="+mn-ea"/>
                <a:sym typeface="+mn-lt"/>
              </a:rPr>
              <a:t>1)</a:t>
            </a:r>
            <a:r>
              <a:rPr lang="zh-CN" altLang="en-US" sz="2400" dirty="0">
                <a:solidFill>
                  <a:srgbClr val="000000"/>
                </a:solidFill>
                <a:cs typeface="+mn-ea"/>
                <a:sym typeface="+mn-lt"/>
              </a:rPr>
              <a:t>相乘得到需要保留的记忆部分，将输入门产生的比例𝑖</a:t>
            </a:r>
            <a:r>
              <a:rPr lang="en-US" altLang="zh-CN" sz="2400" dirty="0">
                <a:solidFill>
                  <a:srgbClr val="000000"/>
                </a:solidFill>
                <a:cs typeface="+mn-ea"/>
                <a:sym typeface="+mn-lt"/>
              </a:rPr>
              <a:t>_</a:t>
            </a:r>
            <a:r>
              <a:rPr lang="zh-CN" altLang="en-US" sz="2400" dirty="0">
                <a:solidFill>
                  <a:srgbClr val="000000"/>
                </a:solidFill>
                <a:cs typeface="+mn-ea"/>
                <a:sym typeface="+mn-lt"/>
              </a:rPr>
              <a:t>𝑡与新的候选值𝐶 ̃</a:t>
            </a:r>
            <a:r>
              <a:rPr lang="en-US" altLang="zh-CN" sz="2400" dirty="0">
                <a:solidFill>
                  <a:srgbClr val="000000"/>
                </a:solidFill>
                <a:cs typeface="+mn-ea"/>
                <a:sym typeface="+mn-lt"/>
              </a:rPr>
              <a:t>_</a:t>
            </a:r>
            <a:r>
              <a:rPr lang="zh-CN" altLang="en-US" sz="2400" dirty="0">
                <a:solidFill>
                  <a:srgbClr val="000000"/>
                </a:solidFill>
                <a:cs typeface="+mn-ea"/>
                <a:sym typeface="+mn-lt"/>
              </a:rPr>
              <a:t>𝑡相乘得到𝐶 ̃</a:t>
            </a:r>
            <a:r>
              <a:rPr lang="en-US" altLang="zh-CN" sz="2400" dirty="0">
                <a:solidFill>
                  <a:srgbClr val="000000"/>
                </a:solidFill>
                <a:cs typeface="+mn-ea"/>
                <a:sym typeface="+mn-lt"/>
              </a:rPr>
              <a:t>_</a:t>
            </a:r>
            <a:r>
              <a:rPr lang="zh-CN" altLang="en-US" sz="2400" dirty="0">
                <a:solidFill>
                  <a:srgbClr val="000000"/>
                </a:solidFill>
                <a:cs typeface="+mn-ea"/>
                <a:sym typeface="+mn-lt"/>
              </a:rPr>
              <a:t>𝑡中应该进入记忆的部分，两者相加得到新的记忆信息𝐶</a:t>
            </a:r>
            <a:r>
              <a:rPr lang="en-US" altLang="zh-CN" sz="2400" dirty="0">
                <a:solidFill>
                  <a:srgbClr val="000000"/>
                </a:solidFill>
                <a:cs typeface="+mn-ea"/>
                <a:sym typeface="+mn-lt"/>
              </a:rPr>
              <a:t>_</a:t>
            </a:r>
            <a:r>
              <a:rPr lang="zh-CN" altLang="en-US" sz="2400" dirty="0">
                <a:solidFill>
                  <a:srgbClr val="000000"/>
                </a:solidFill>
                <a:cs typeface="+mn-ea"/>
                <a:sym typeface="+mn-lt"/>
              </a:rPr>
              <a:t>𝑡</a:t>
            </a:r>
            <a:r>
              <a:rPr lang="en-US" altLang="zh-CN" sz="2400" dirty="0">
                <a:solidFill>
                  <a:srgbClr val="000000"/>
                </a:solidFill>
                <a:cs typeface="+mn-ea"/>
                <a:sym typeface="+mn-lt"/>
              </a:rPr>
              <a:t>(</a:t>
            </a:r>
            <a:r>
              <a:rPr lang="zh-CN" altLang="en-US" sz="2400" dirty="0">
                <a:solidFill>
                  <a:srgbClr val="000000"/>
                </a:solidFill>
                <a:cs typeface="+mn-ea"/>
                <a:sym typeface="+mn-lt"/>
              </a:rPr>
              <a:t>细胞状态</a:t>
            </a:r>
            <a:r>
              <a:rPr lang="en-US" altLang="zh-CN" sz="2400" dirty="0">
                <a:solidFill>
                  <a:srgbClr val="000000"/>
                </a:solidFill>
                <a:cs typeface="+mn-ea"/>
                <a:sym typeface="+mn-lt"/>
              </a:rPr>
              <a:t>)</a:t>
            </a:r>
            <a:r>
              <a:rPr lang="zh-CN" altLang="en-US" sz="2400" dirty="0">
                <a:solidFill>
                  <a:srgbClr val="000000"/>
                </a:solidFill>
                <a:cs typeface="+mn-ea"/>
                <a:sym typeface="+mn-lt"/>
              </a:rPr>
              <a:t>。</a:t>
            </a:r>
          </a:p>
        </p:txBody>
      </p:sp>
      <p:sp>
        <p:nvSpPr>
          <p:cNvPr id="2" name="灯片编号占位符 1"/>
          <p:cNvSpPr>
            <a:spLocks noGrp="1"/>
          </p:cNvSpPr>
          <p:nvPr>
            <p:ph type="sldNum" sz="quarter" idx="10"/>
          </p:nvPr>
        </p:nvSpPr>
        <p:spPr>
          <a:xfrm>
            <a:off x="10801350" y="6405563"/>
            <a:ext cx="139065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5B081EB6-D196-45DC-8112-82044C796D0F}" type="slidenum">
              <a:rPr lang="zh-CN" altLang="en-US" smtClean="0"/>
              <a:pPr>
                <a:defRPr/>
              </a:pPr>
              <a:t>69</a:t>
            </a:fld>
            <a:endParaRPr lang="zh-CN" altLang="en-US" dirty="0"/>
          </a:p>
        </p:txBody>
      </p:sp>
      <mc:AlternateContent xmlns:mc="http://schemas.openxmlformats.org/markup-compatibility/2006">
        <mc:Choice xmlns:a14="http://schemas.microsoft.com/office/drawing/2010/main" Requires="a14">
          <p:sp>
            <p:nvSpPr>
              <p:cNvPr id="13" name="文本框 12"/>
              <p:cNvSpPr txBox="1"/>
              <p:nvPr/>
            </p:nvSpPr>
            <p:spPr>
              <a:xfrm>
                <a:off x="4879267" y="4989160"/>
                <a:ext cx="4604060" cy="406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m:ctrlPr>
                        </m:sSubPr>
                        <m:e>
                          <m:r>
                            <a:rPr lang="zh-CN" altLang="en-US" sz="2000" b="0" i="1"/>
                            <m:t>𝐶</m:t>
                          </m:r>
                        </m:e>
                        <m:sub>
                          <m:r>
                            <a:rPr lang="zh-CN" altLang="en-US" sz="2000" b="0" i="1"/>
                            <m:t>𝑡</m:t>
                          </m:r>
                        </m:sub>
                      </m:sSub>
                      <m:r>
                        <a:rPr lang="zh-CN" altLang="en-US" sz="2000" b="0"/>
                        <m:t>=</m:t>
                      </m:r>
                      <m:sSub>
                        <m:sSubPr>
                          <m:ctrlPr>
                            <a:rPr lang="zh-CN" altLang="en-US" sz="2000" i="1"/>
                          </m:ctrlPr>
                        </m:sSubPr>
                        <m:e>
                          <m:r>
                            <a:rPr lang="zh-CN" altLang="en-US" sz="2000" b="0" i="1"/>
                            <m:t>𝑓</m:t>
                          </m:r>
                        </m:e>
                        <m:sub>
                          <m:r>
                            <a:rPr lang="zh-CN" altLang="en-US" sz="2000" b="0" i="1"/>
                            <m:t>𝑡</m:t>
                          </m:r>
                        </m:sub>
                      </m:sSub>
                      <m:r>
                        <a:rPr lang="zh-CN" altLang="en-US" sz="2000" b="0"/>
                        <m:t>×</m:t>
                      </m:r>
                      <m:sSub>
                        <m:sSubPr>
                          <m:ctrlPr>
                            <a:rPr lang="zh-CN" altLang="en-US" sz="2000" i="1"/>
                          </m:ctrlPr>
                        </m:sSubPr>
                        <m:e>
                          <m:r>
                            <a:rPr lang="zh-CN" altLang="en-US" sz="2000" b="0" i="1"/>
                            <m:t>𝐶</m:t>
                          </m:r>
                        </m:e>
                        <m:sub>
                          <m:r>
                            <a:rPr lang="zh-CN" altLang="en-US" sz="2000" b="0" i="1"/>
                            <m:t>𝑡</m:t>
                          </m:r>
                          <m:r>
                            <a:rPr lang="zh-CN" altLang="en-US" sz="2000" b="0"/>
                            <m:t>−</m:t>
                          </m:r>
                          <m:r>
                            <a:rPr lang="zh-CN" altLang="en-US" sz="2000" b="0" i="1"/>
                            <m:t>1</m:t>
                          </m:r>
                        </m:sub>
                      </m:sSub>
                      <m:r>
                        <a:rPr lang="zh-CN" altLang="en-US" sz="2000" b="0"/>
                        <m:t>+</m:t>
                      </m:r>
                      <m:sSub>
                        <m:sSubPr>
                          <m:ctrlPr>
                            <a:rPr lang="zh-CN" altLang="en-US" sz="2000" i="1"/>
                          </m:ctrlPr>
                        </m:sSubPr>
                        <m:e>
                          <m:r>
                            <a:rPr lang="zh-CN" altLang="en-US" sz="2000" b="0" i="1"/>
                            <m:t>𝑖</m:t>
                          </m:r>
                        </m:e>
                        <m:sub>
                          <m:r>
                            <a:rPr lang="zh-CN" altLang="en-US" sz="2000" b="0" i="1"/>
                            <m:t>𝑡</m:t>
                          </m:r>
                        </m:sub>
                      </m:sSub>
                      <m:r>
                        <a:rPr lang="zh-CN" altLang="en-US" sz="2000" b="0"/>
                        <m:t>×</m:t>
                      </m:r>
                      <m:sSub>
                        <m:sSubPr>
                          <m:ctrlPr>
                            <a:rPr lang="zh-CN" altLang="en-US" sz="2000" i="1"/>
                          </m:ctrlPr>
                        </m:sSubPr>
                        <m:e>
                          <m:acc>
                            <m:accPr>
                              <m:chr m:val="̃"/>
                              <m:ctrlPr>
                                <a:rPr lang="zh-CN" altLang="en-US" sz="2000" i="1"/>
                              </m:ctrlPr>
                            </m:accPr>
                            <m:e>
                              <m:r>
                                <a:rPr lang="zh-CN" altLang="en-US" sz="2000" b="0" i="1"/>
                                <m:t>𝐶</m:t>
                              </m:r>
                            </m:e>
                          </m:acc>
                        </m:e>
                        <m:sub>
                          <m:r>
                            <a:rPr lang="zh-CN" altLang="en-US" sz="2000" b="0" i="1"/>
                            <m:t>𝑡</m:t>
                          </m:r>
                        </m:sub>
                      </m:sSub>
                    </m:oMath>
                  </m:oMathPara>
                </a14:m>
                <a:endParaRPr lang="zh-CN" altLang="en-US" sz="2000" dirty="0"/>
              </a:p>
            </p:txBody>
          </p:sp>
        </mc:Choice>
        <mc:Fallback>
          <p:sp>
            <p:nvSpPr>
              <p:cNvPr id="13" name="文本框 12"/>
              <p:cNvSpPr txBox="1">
                <a:spLocks noRot="1" noChangeAspect="1" noMove="1" noResize="1" noEditPoints="1" noAdjustHandles="1" noChangeArrowheads="1" noChangeShapeType="1" noTextEdit="1"/>
              </p:cNvSpPr>
              <p:nvPr/>
            </p:nvSpPr>
            <p:spPr>
              <a:xfrm>
                <a:off x="4879267" y="4989160"/>
                <a:ext cx="4604060" cy="406458"/>
              </a:xfrm>
              <a:prstGeom prst="rect">
                <a:avLst/>
              </a:prstGeom>
              <a:blipFill>
                <a:blip r:embed="rId2"/>
                <a:stretch>
                  <a:fillRect t="-5970" b="-14925"/>
                </a:stretch>
              </a:blipFill>
            </p:spPr>
            <p:txBody>
              <a:bodyPr/>
              <a:lstStyle/>
              <a:p>
                <a:r>
                  <a:rPr lang="zh-CN" altLang="en-US">
                    <a:noFill/>
                  </a:rPr>
                  <a:t> </a:t>
                </a:r>
              </a:p>
            </p:txBody>
          </p:sp>
        </mc:Fallback>
      </mc:AlternateContent>
      <p:pic>
        <p:nvPicPr>
          <p:cNvPr id="10" name="图片 9"/>
          <p:cNvPicPr/>
          <p:nvPr/>
        </p:nvPicPr>
        <p:blipFill>
          <a:blip r:embed="rId3">
            <a:grayscl/>
          </a:blip>
          <a:stretch>
            <a:fillRect/>
          </a:stretch>
        </p:blipFill>
        <p:spPr>
          <a:xfrm>
            <a:off x="5141423" y="1830547"/>
            <a:ext cx="3816396" cy="2965227"/>
          </a:xfrm>
          <a:prstGeom prst="rect">
            <a:avLst/>
          </a:prstGeom>
        </p:spPr>
      </p:pic>
      <p:sp>
        <p:nvSpPr>
          <p:cNvPr id="14" name="标题 1">
            <a:extLst>
              <a:ext uri="{FF2B5EF4-FFF2-40B4-BE49-F238E27FC236}">
                <a16:creationId xmlns:a16="http://schemas.microsoft.com/office/drawing/2014/main" id="{2EEE218F-64E9-062F-C9AC-9F17C8D352D4}"/>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15" name="TextBox 2">
            <a:extLst>
              <a:ext uri="{FF2B5EF4-FFF2-40B4-BE49-F238E27FC236}">
                <a16:creationId xmlns:a16="http://schemas.microsoft.com/office/drawing/2014/main" id="{F1F93FA6-90A1-2950-681E-2F407628DF59}"/>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6">
                                            <p:txEl>
                                              <p:charRg st="4" end="137"/>
                                            </p:txEl>
                                          </p:spTgt>
                                        </p:tgtEl>
                                        <p:attrNameLst>
                                          <p:attrName>style.visibility</p:attrName>
                                        </p:attrNameLst>
                                      </p:cBhvr>
                                      <p:to>
                                        <p:strVal val="visible"/>
                                      </p:to>
                                    </p:set>
                                    <p:animEffect transition="in" filter="fade">
                                      <p:cBhvr>
                                        <p:cTn id="7" dur="1000"/>
                                        <p:tgtEl>
                                          <p:spTgt spid="16">
                                            <p:txEl>
                                              <p:charRg st="4" end="137"/>
                                            </p:txEl>
                                          </p:spTgt>
                                        </p:tgtEl>
                                      </p:cBhvr>
                                    </p:animEffect>
                                  </p:childTnLst>
                                </p:cTn>
                              </p:par>
                            </p:childTnLst>
                          </p:cTn>
                        </p:par>
                        <p:par>
                          <p:cTn id="8" fill="hold">
                            <p:stCondLst>
                              <p:cond delay="1500"/>
                            </p:stCondLst>
                            <p:childTnLst>
                              <p:par>
                                <p:cTn id="9" presetID="42"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p:nvPr/>
        </p:nvPicPr>
        <p:blipFill>
          <a:blip r:embed="rId2"/>
          <a:stretch>
            <a:fillRect/>
          </a:stretch>
        </p:blipFill>
        <p:spPr>
          <a:xfrm>
            <a:off x="1239521" y="855262"/>
            <a:ext cx="7183120" cy="3048808"/>
          </a:xfrm>
          <a:prstGeom prst="rect">
            <a:avLst/>
          </a:prstGeom>
        </p:spPr>
      </p:pic>
      <p:sp>
        <p:nvSpPr>
          <p:cNvPr id="4" name="矩形 3"/>
          <p:cNvSpPr/>
          <p:nvPr/>
        </p:nvSpPr>
        <p:spPr>
          <a:xfrm>
            <a:off x="609600" y="3917018"/>
            <a:ext cx="7965439" cy="2238241"/>
          </a:xfrm>
          <a:prstGeom prst="rect">
            <a:avLst/>
          </a:prstGeom>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通过一个三分类例子介绍神经网络中参数更新过程。给定一个包含输入层、一层隐藏层和输出层的多层感知机，隐藏层由两个神经元构成。使用</a:t>
            </a:r>
            <a:r>
              <a:rPr kumimoji="0" lang="en-US" altLang="zh-CN" sz="2400" b="0" i="0" u="none" strike="noStrike" kern="1200" cap="none" spc="0" normalizeH="0" baseline="0" noProof="0" dirty="0">
                <a:ln>
                  <a:noFill/>
                </a:ln>
                <a:solidFill>
                  <a:prstClr val="black"/>
                </a:solidFill>
                <a:effectLst/>
                <a:uLnTx/>
                <a:uFillTx/>
                <a:latin typeface="Times New Roman"/>
                <a:ea typeface="黑体"/>
                <a:cs typeface="+mn-cs"/>
              </a:rPr>
              <a:t>Sigmoid</a:t>
            </a:r>
            <a:r>
              <a:rPr kumimoji="0" lang="zh-CN" altLang="zh-CN" sz="2400" b="0" i="0" u="none" strike="noStrike" kern="1200" cap="none" spc="0" normalizeH="0" baseline="0" noProof="0" dirty="0">
                <a:ln>
                  <a:noFill/>
                </a:ln>
                <a:solidFill>
                  <a:prstClr val="black"/>
                </a:solidFill>
                <a:effectLst/>
                <a:uLnTx/>
                <a:uFillTx/>
                <a:latin typeface="Times New Roman"/>
                <a:ea typeface="黑体"/>
                <a:cs typeface="+mn-cs"/>
              </a:rPr>
              <a:t>函数作为激活函数，使用均方损失函数计算输出值与实际值之间的误差。</a:t>
            </a:r>
          </a:p>
        </p:txBody>
      </p:sp>
      <p:sp>
        <p:nvSpPr>
          <p:cNvPr id="7" name="标题 1">
            <a:extLst>
              <a:ext uri="{FF2B5EF4-FFF2-40B4-BE49-F238E27FC236}">
                <a16:creationId xmlns:a16="http://schemas.microsoft.com/office/drawing/2014/main" id="{D7CB3F88-B8ED-73FD-2878-794280C94B0B}"/>
              </a:ext>
            </a:extLst>
          </p:cNvPr>
          <p:cNvSpPr>
            <a:spLocks noGrp="1"/>
          </p:cNvSpPr>
          <p:nvPr>
            <p:ph type="title"/>
          </p:nvPr>
        </p:nvSpPr>
        <p:spPr>
          <a:xfrm>
            <a:off x="353548" y="123628"/>
            <a:ext cx="750770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参数优化：误差反向传播</a:t>
            </a:r>
          </a:p>
        </p:txBody>
      </p:sp>
    </p:spTree>
    <p:extLst>
      <p:ext uri="{BB962C8B-B14F-4D97-AF65-F5344CB8AC3E}">
        <p14:creationId xmlns:p14="http://schemas.microsoft.com/office/powerpoint/2010/main" val="8987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1500"/>
                            </p:stCondLst>
                            <p:childTnLst>
                              <p:par>
                                <p:cTn id="9" presetID="42"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p:nvPr/>
        </p:nvPicPr>
        <p:blipFill>
          <a:blip r:embed="rId2">
            <a:grayscl/>
          </a:blip>
          <a:stretch>
            <a:fillRect/>
          </a:stretch>
        </p:blipFill>
        <p:spPr>
          <a:xfrm>
            <a:off x="4930886" y="1760422"/>
            <a:ext cx="3955256" cy="3489251"/>
          </a:xfrm>
          <a:prstGeom prst="rect">
            <a:avLst/>
          </a:prstGeom>
        </p:spPr>
      </p:pic>
      <p:sp>
        <p:nvSpPr>
          <p:cNvPr id="2" name="灯片编号占位符 1"/>
          <p:cNvSpPr>
            <a:spLocks noGrp="1"/>
          </p:cNvSpPr>
          <p:nvPr>
            <p:ph type="sldNum" sz="quarter" idx="10"/>
          </p:nvPr>
        </p:nvSpPr>
        <p:spPr>
          <a:xfrm>
            <a:off x="10801350" y="6405563"/>
            <a:ext cx="139065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5B081EB6-D196-45DC-8112-82044C796D0F}" type="slidenum">
              <a:rPr lang="zh-CN" altLang="en-US" smtClean="0"/>
              <a:pPr>
                <a:defRPr/>
              </a:pPr>
              <a:t>70</a:t>
            </a:fld>
            <a:endParaRPr lang="zh-CN" altLang="en-US" dirty="0"/>
          </a:p>
        </p:txBody>
      </p:sp>
      <p:sp>
        <p:nvSpPr>
          <p:cNvPr id="100" name="文本框 99"/>
          <p:cNvSpPr txBox="1"/>
          <p:nvPr/>
        </p:nvSpPr>
        <p:spPr>
          <a:xfrm>
            <a:off x="2556165" y="4184073"/>
            <a:ext cx="3810000" cy="300082"/>
          </a:xfrm>
          <a:prstGeom prst="rect">
            <a:avLst/>
          </a:prstGeom>
          <a:noFill/>
          <a:ln w="9525">
            <a:noFill/>
          </a:ln>
        </p:spPr>
        <p:txBody>
          <a:bodyPr>
            <a:spAutoFit/>
          </a:bodyPr>
          <a:lstStyle/>
          <a:p>
            <a:endParaRPr lang="zh-CN" altLang="en-US" sz="1350"/>
          </a:p>
        </p:txBody>
      </p:sp>
      <mc:AlternateContent xmlns:mc="http://schemas.openxmlformats.org/markup-compatibility/2006">
        <mc:Choice xmlns:a14="http://schemas.microsoft.com/office/drawing/2010/main" Requires="a14">
          <p:sp>
            <p:nvSpPr>
              <p:cNvPr id="7" name="TextBox 2"/>
              <p:cNvSpPr txBox="1"/>
              <p:nvPr/>
            </p:nvSpPr>
            <p:spPr>
              <a:xfrm>
                <a:off x="5144735" y="5249673"/>
                <a:ext cx="3556811" cy="1015663"/>
              </a:xfrm>
              <a:prstGeom prst="rect">
                <a:avLst/>
              </a:prstGeom>
              <a:noFill/>
            </p:spPr>
            <p:txBody>
              <a:bodyPr wrap="square" rtlCol="0">
                <a:spAutoFit/>
              </a:bodyPr>
              <a:lstStyle/>
              <a:p>
                <a:pPr marL="342900" lvl="1">
                  <a:lnSpc>
                    <a:spcPct val="150000"/>
                  </a:lnSpc>
                </a:pPr>
                <a14:m>
                  <m:oMathPara xmlns:m="http://schemas.openxmlformats.org/officeDocument/2006/math">
                    <m:oMathParaPr>
                      <m:jc m:val="centerGroup"/>
                    </m:oMathParaPr>
                    <m:oMath xmlns:m="http://schemas.openxmlformats.org/officeDocument/2006/math">
                      <m:sSub>
                        <m:sSubPr>
                          <m:ctrlPr>
                            <a:rPr lang="zh-CN" altLang="zh-CN" sz="2000" i="1" kern="100">
                              <a:solidFill>
                                <a:srgbClr val="00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𝑜</m:t>
                          </m:r>
                        </m:e>
                        <m: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𝑡</m:t>
                          </m:r>
                        </m:sub>
                      </m:s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𝜎</m:t>
                      </m:r>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solidFill>
                                <a:srgbClr val="00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𝑊</m:t>
                          </m:r>
                        </m:e>
                        <m: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𝑜</m:t>
                          </m:r>
                        </m:sub>
                      </m:sSub>
                      <m:d>
                        <m:dPr>
                          <m:begChr m:val="["/>
                          <m:endChr m:val="]"/>
                          <m:ctrlPr>
                            <a:rPr lang="zh-CN" altLang="zh-CN" sz="2000" i="1" kern="100">
                              <a:solidFill>
                                <a:srgbClr val="000000"/>
                              </a:solidFill>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i="1" kern="100">
                                  <a:solidFill>
                                    <a:srgbClr val="00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𝑌</m:t>
                              </m:r>
                            </m:e>
                            <m: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𝑡</m:t>
                              </m:r>
                              <m:r>
                                <a:rPr lang="zh-CN" altLang="en-US"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1</m:t>
                              </m:r>
                            </m:sub>
                          </m:s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solidFill>
                                    <a:srgbClr val="00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𝑋</m:t>
                              </m:r>
                            </m:e>
                            <m: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𝑡</m:t>
                              </m:r>
                            </m:sub>
                          </m:sSub>
                        </m:e>
                      </m:d>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 + </m:t>
                      </m:r>
                      <m:sSub>
                        <m:sSubPr>
                          <m:ctrlPr>
                            <a:rPr lang="zh-CN" altLang="zh-CN" sz="2000" i="1" kern="100">
                              <a:solidFill>
                                <a:srgbClr val="00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𝑏</m:t>
                          </m:r>
                        </m:e>
                        <m: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𝑜</m:t>
                          </m:r>
                        </m:sub>
                      </m:s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 )</m:t>
                      </m:r>
                    </m:oMath>
                  </m:oMathPara>
                </a14:m>
                <a:endParaRPr lang="en-US" altLang="zh-CN" sz="2000" kern="100" dirty="0">
                  <a:latin typeface="Calibri" panose="020F0502020204030204" pitchFamily="34" charset="0"/>
                  <a:ea typeface="宋体" panose="02010600030101010101" pitchFamily="2" charset="-122"/>
                  <a:cs typeface="Times New Roman" panose="02020603050405020304" pitchFamily="18" charset="0"/>
                </a:endParaRPr>
              </a:p>
              <a:p>
                <a:pPr lvl="1">
                  <a:lnSpc>
                    <a:spcPct val="150000"/>
                  </a:lnSpc>
                </a:pPr>
                <a14:m>
                  <m:oMathPara xmlns:m="http://schemas.openxmlformats.org/officeDocument/2006/math">
                    <m:oMathParaPr>
                      <m:jc m:val="centerGroup"/>
                    </m:oMathParaPr>
                    <m:oMath xmlns:m="http://schemas.openxmlformats.org/officeDocument/2006/math">
                      <m:sSub>
                        <m:sSubPr>
                          <m:ctrlPr>
                            <a:rPr lang="zh-CN" altLang="zh-CN" sz="2000" i="1" kern="100">
                              <a:solidFill>
                                <a:srgbClr val="00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𝑌</m:t>
                          </m:r>
                        </m:e>
                        <m: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𝑡</m:t>
                          </m:r>
                        </m:sub>
                      </m:s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solidFill>
                                <a:srgbClr val="00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𝑜</m:t>
                          </m:r>
                        </m:e>
                        <m: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𝑡</m:t>
                          </m:r>
                        </m:sub>
                      </m:sSub>
                      <m:r>
                        <a:rPr lang="zh-CN" altLang="zh-CN" sz="2000" kern="100">
                          <a:solidFill>
                            <a:srgbClr val="000000"/>
                          </a:solidFill>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2000" kern="100">
                          <a:solidFill>
                            <a:srgbClr val="000000"/>
                          </a:solidFill>
                          <a:latin typeface="Cambria Math" panose="02040503050406030204" pitchFamily="18" charset="0"/>
                          <a:ea typeface="宋体" panose="02010600030101010101" pitchFamily="2" charset="-122"/>
                          <a:cs typeface="宋体" panose="02010600030101010101" pitchFamily="2" charset="-122"/>
                        </a:rPr>
                        <m:t>tanh</m:t>
                      </m:r>
                      <m:r>
                        <a:rPr lang="zh-CN" altLang="zh-CN" sz="2000" kern="100">
                          <a:solidFill>
                            <a:srgbClr val="000000"/>
                          </a:solidFill>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000" i="1" kern="100">
                              <a:solidFill>
                                <a:srgbClr val="000000"/>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𝐶</m:t>
                          </m:r>
                        </m:e>
                        <m: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𝑡</m:t>
                          </m:r>
                        </m:sub>
                      </m:sSub>
                      <m:r>
                        <a:rPr lang="en-US" altLang="zh-CN" sz="2000" i="1" kern="100">
                          <a:solidFill>
                            <a:srgbClr val="000000"/>
                          </a:solidFill>
                          <a:latin typeface="Cambria Math" panose="02040503050406030204" pitchFamily="18" charset="0"/>
                          <a:ea typeface="宋体" panose="02010600030101010101" pitchFamily="2" charset="-122"/>
                          <a:cs typeface="宋体" panose="02010600030101010101" pitchFamily="2" charset="-122"/>
                        </a:rPr>
                        <m:t>)</m:t>
                      </m:r>
                    </m:oMath>
                  </m:oMathPara>
                </a14:m>
                <a:endParaRPr lang="en-US" altLang="zh-CN" sz="2400" dirty="0">
                  <a:solidFill>
                    <a:srgbClr val="000000"/>
                  </a:solidFill>
                  <a:cs typeface="+mn-ea"/>
                  <a:sym typeface="+mn-lt"/>
                </a:endParaRPr>
              </a:p>
            </p:txBody>
          </p:sp>
        </mc:Choice>
        <mc:Fallback>
          <p:sp>
            <p:nvSpPr>
              <p:cNvPr id="7" name="TextBox 2"/>
              <p:cNvSpPr txBox="1">
                <a:spLocks noRot="1" noChangeAspect="1" noMove="1" noResize="1" noEditPoints="1" noAdjustHandles="1" noChangeArrowheads="1" noChangeShapeType="1" noTextEdit="1"/>
              </p:cNvSpPr>
              <p:nvPr/>
            </p:nvSpPr>
            <p:spPr>
              <a:xfrm>
                <a:off x="5144735" y="5249673"/>
                <a:ext cx="3556811" cy="1015663"/>
              </a:xfrm>
              <a:prstGeom prst="rect">
                <a:avLst/>
              </a:prstGeom>
              <a:blipFill>
                <a:blip r:embed="rId3"/>
                <a:stretch>
                  <a:fillRect/>
                </a:stretch>
              </a:blipFill>
            </p:spPr>
            <p:txBody>
              <a:bodyPr/>
              <a:lstStyle/>
              <a:p>
                <a:r>
                  <a:rPr lang="zh-CN" altLang="en-US">
                    <a:noFill/>
                  </a:rPr>
                  <a:t> </a:t>
                </a:r>
              </a:p>
            </p:txBody>
          </p:sp>
        </mc:Fallback>
      </mc:AlternateContent>
      <p:sp>
        <p:nvSpPr>
          <p:cNvPr id="12" name="标题 1">
            <a:extLst>
              <a:ext uri="{FF2B5EF4-FFF2-40B4-BE49-F238E27FC236}">
                <a16:creationId xmlns:a16="http://schemas.microsoft.com/office/drawing/2014/main" id="{685F8B12-D622-71CB-FFBE-E031C92A0665}"/>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13" name="TextBox 2">
            <a:extLst>
              <a:ext uri="{FF2B5EF4-FFF2-40B4-BE49-F238E27FC236}">
                <a16:creationId xmlns:a16="http://schemas.microsoft.com/office/drawing/2014/main" id="{FE8CF9A0-3529-E56C-7230-A67040A9704D}"/>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
        <p:nvSpPr>
          <p:cNvPr id="14" name="TextBox 2">
            <a:extLst>
              <a:ext uri="{FF2B5EF4-FFF2-40B4-BE49-F238E27FC236}">
                <a16:creationId xmlns:a16="http://schemas.microsoft.com/office/drawing/2014/main" id="{95D920B9-0AA9-5108-41B3-4B075862E843}"/>
              </a:ext>
            </a:extLst>
          </p:cNvPr>
          <p:cNvSpPr txBox="1"/>
          <p:nvPr/>
        </p:nvSpPr>
        <p:spPr>
          <a:xfrm>
            <a:off x="352985" y="1665611"/>
            <a:ext cx="4577901" cy="4926349"/>
          </a:xfrm>
          <a:prstGeom prst="rect">
            <a:avLst/>
          </a:prstGeom>
          <a:noFill/>
        </p:spPr>
        <p:txBody>
          <a:bodyPr wrap="square" rtlCol="0">
            <a:spAutoFit/>
          </a:bodyPr>
          <a:lstStyle/>
          <a:p>
            <a:pPr marL="625475" lvl="1" indent="-442913" algn="just">
              <a:lnSpc>
                <a:spcPct val="130000"/>
              </a:lnSpc>
              <a:buFont typeface="Wingdings" panose="05000000000000000000" pitchFamily="2" charset="2"/>
              <a:buChar char="Ø"/>
            </a:pPr>
            <a:r>
              <a:rPr lang="zh-CN" altLang="en-US" sz="2400" dirty="0">
                <a:solidFill>
                  <a:srgbClr val="FF0000"/>
                </a:solidFill>
                <a:cs typeface="+mn-ea"/>
                <a:sym typeface="+mn-lt"/>
              </a:rPr>
              <a:t>输出门</a:t>
            </a:r>
            <a:endParaRPr lang="en-US" altLang="zh-CN" sz="2400" dirty="0">
              <a:solidFill>
                <a:srgbClr val="FF0000"/>
              </a:solidFill>
              <a:cs typeface="+mn-ea"/>
              <a:sym typeface="+mn-lt"/>
            </a:endParaRPr>
          </a:p>
          <a:p>
            <a:pPr marL="625475" lvl="1" indent="-266700" algn="just">
              <a:lnSpc>
                <a:spcPct val="130000"/>
              </a:lnSpc>
              <a:buFont typeface="Arial" panose="020B0604020202020204" pitchFamily="34" charset="0"/>
              <a:buChar char="•"/>
            </a:pPr>
            <a:r>
              <a:rPr lang="zh-CN" altLang="en-US" sz="2200" dirty="0">
                <a:solidFill>
                  <a:srgbClr val="000000"/>
                </a:solidFill>
                <a:cs typeface="+mn-ea"/>
                <a:sym typeface="+mn-lt"/>
              </a:rPr>
              <a:t>记忆信息采用𝑡𝑎𝑛</a:t>
            </a:r>
            <a:r>
              <a:rPr lang="en-US" altLang="zh-CN" sz="2200" dirty="0">
                <a:solidFill>
                  <a:srgbClr val="000000"/>
                </a:solidFill>
                <a:cs typeface="+mn-ea"/>
                <a:sym typeface="+mn-lt"/>
              </a:rPr>
              <a:t>ℎ</a:t>
            </a:r>
            <a:r>
              <a:rPr lang="zh-CN" altLang="en-US" sz="2200" dirty="0">
                <a:solidFill>
                  <a:srgbClr val="000000"/>
                </a:solidFill>
                <a:cs typeface="+mn-ea"/>
                <a:sym typeface="+mn-lt"/>
              </a:rPr>
              <a:t>激活函数规范到</a:t>
            </a:r>
            <a:r>
              <a:rPr lang="en-US" altLang="zh-CN" sz="2200" dirty="0">
                <a:solidFill>
                  <a:srgbClr val="000000"/>
                </a:solidFill>
                <a:cs typeface="+mn-ea"/>
                <a:sym typeface="+mn-lt"/>
              </a:rPr>
              <a:t>(-1,1)</a:t>
            </a:r>
            <a:r>
              <a:rPr lang="zh-CN" altLang="en-US" sz="2200" dirty="0">
                <a:solidFill>
                  <a:srgbClr val="000000"/>
                </a:solidFill>
                <a:cs typeface="+mn-ea"/>
                <a:sym typeface="+mn-lt"/>
              </a:rPr>
              <a:t>之间作为准备输出的信息。输出比例由输出门产生一个</a:t>
            </a:r>
            <a:r>
              <a:rPr lang="en-US" altLang="zh-CN" sz="2200" dirty="0">
                <a:solidFill>
                  <a:srgbClr val="000000"/>
                </a:solidFill>
                <a:cs typeface="+mn-ea"/>
                <a:sym typeface="+mn-lt"/>
              </a:rPr>
              <a:t>0</a:t>
            </a:r>
            <a:r>
              <a:rPr lang="zh-CN" altLang="en-US" sz="2200" dirty="0">
                <a:solidFill>
                  <a:srgbClr val="000000"/>
                </a:solidFill>
                <a:cs typeface="+mn-ea"/>
                <a:sym typeface="+mn-lt"/>
              </a:rPr>
              <a:t>到</a:t>
            </a:r>
            <a:r>
              <a:rPr lang="en-US" altLang="zh-CN" sz="2200" dirty="0">
                <a:solidFill>
                  <a:srgbClr val="000000"/>
                </a:solidFill>
                <a:cs typeface="+mn-ea"/>
                <a:sym typeface="+mn-lt"/>
              </a:rPr>
              <a:t>1</a:t>
            </a:r>
            <a:r>
              <a:rPr lang="zh-CN" altLang="en-US" sz="2200" dirty="0">
                <a:solidFill>
                  <a:srgbClr val="000000"/>
                </a:solidFill>
                <a:cs typeface="+mn-ea"/>
                <a:sym typeface="+mn-lt"/>
              </a:rPr>
              <a:t>之间的比例来控制。</a:t>
            </a:r>
          </a:p>
          <a:p>
            <a:pPr marL="625475" lvl="1" indent="-266700" algn="just">
              <a:lnSpc>
                <a:spcPct val="130000"/>
              </a:lnSpc>
              <a:buFont typeface="Arial" panose="020B0604020202020204" pitchFamily="34" charset="0"/>
              <a:buChar char="•"/>
            </a:pPr>
            <a:r>
              <a:rPr lang="zh-CN" altLang="en-US" sz="2200" dirty="0">
                <a:solidFill>
                  <a:srgbClr val="000000"/>
                </a:solidFill>
                <a:cs typeface="+mn-ea"/>
                <a:sym typeface="+mn-lt"/>
              </a:rPr>
              <a:t>将前一时刻输出端反馈回来的信息𝑌</a:t>
            </a:r>
            <a:r>
              <a:rPr lang="en-US" altLang="zh-CN" sz="2200" dirty="0">
                <a:solidFill>
                  <a:srgbClr val="000000"/>
                </a:solidFill>
                <a:cs typeface="+mn-ea"/>
                <a:sym typeface="+mn-lt"/>
              </a:rPr>
              <a:t>_(</a:t>
            </a:r>
            <a:r>
              <a:rPr lang="zh-CN" altLang="en-US" sz="2200" dirty="0">
                <a:solidFill>
                  <a:srgbClr val="000000"/>
                </a:solidFill>
                <a:cs typeface="+mn-ea"/>
                <a:sym typeface="+mn-lt"/>
              </a:rPr>
              <a:t>𝑡−</a:t>
            </a:r>
            <a:r>
              <a:rPr lang="en-US" altLang="zh-CN" sz="2200" dirty="0">
                <a:solidFill>
                  <a:srgbClr val="000000"/>
                </a:solidFill>
                <a:cs typeface="+mn-ea"/>
                <a:sym typeface="+mn-lt"/>
              </a:rPr>
              <a:t>1)</a:t>
            </a:r>
            <a:r>
              <a:rPr lang="zh-CN" altLang="en-US" sz="2200" dirty="0">
                <a:solidFill>
                  <a:srgbClr val="000000"/>
                </a:solidFill>
                <a:cs typeface="+mn-ea"/>
                <a:sym typeface="+mn-lt"/>
              </a:rPr>
              <a:t>和当前的输入向量𝑋</a:t>
            </a:r>
            <a:r>
              <a:rPr lang="en-US" altLang="zh-CN" sz="2200" dirty="0">
                <a:solidFill>
                  <a:srgbClr val="000000"/>
                </a:solidFill>
                <a:cs typeface="+mn-ea"/>
                <a:sym typeface="+mn-lt"/>
              </a:rPr>
              <a:t>_</a:t>
            </a:r>
            <a:r>
              <a:rPr lang="zh-CN" altLang="en-US" sz="2200" dirty="0">
                <a:solidFill>
                  <a:srgbClr val="000000"/>
                </a:solidFill>
                <a:cs typeface="+mn-ea"/>
                <a:sym typeface="+mn-lt"/>
              </a:rPr>
              <a:t>𝑡加权求和，然后用𝑠𝑖𝑔𝑚𝑜𝑖𝑑激活函数产生输出控制向量𝑂</a:t>
            </a:r>
            <a:r>
              <a:rPr lang="en-US" altLang="zh-CN" sz="2200" dirty="0">
                <a:solidFill>
                  <a:srgbClr val="000000"/>
                </a:solidFill>
                <a:cs typeface="+mn-ea"/>
                <a:sym typeface="+mn-lt"/>
              </a:rPr>
              <a:t>_</a:t>
            </a:r>
            <a:r>
              <a:rPr lang="zh-CN" altLang="en-US" sz="2200" dirty="0">
                <a:solidFill>
                  <a:srgbClr val="000000"/>
                </a:solidFill>
                <a:cs typeface="+mn-ea"/>
                <a:sym typeface="+mn-lt"/>
              </a:rPr>
              <a:t>𝑡，上述两部分相乘最终确定当前神经元的输出𝑌</a:t>
            </a:r>
            <a:r>
              <a:rPr lang="en-US" altLang="zh-CN" sz="2200" dirty="0">
                <a:solidFill>
                  <a:srgbClr val="000000"/>
                </a:solidFill>
                <a:cs typeface="+mn-ea"/>
                <a:sym typeface="+mn-lt"/>
              </a:rPr>
              <a:t>_</a:t>
            </a:r>
            <a:r>
              <a:rPr lang="zh-CN" altLang="en-US" sz="2200" dirty="0">
                <a:solidFill>
                  <a:srgbClr val="000000"/>
                </a:solidFill>
                <a:cs typeface="+mn-ea"/>
                <a:sym typeface="+mn-lt"/>
              </a:rPr>
              <a:t>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xEl>
                                              <p:pRg st="1" end="1"/>
                                            </p:txEl>
                                          </p:spTgt>
                                        </p:tgtEl>
                                        <p:attrNameLst>
                                          <p:attrName>style.visibility</p:attrName>
                                        </p:attrNameLst>
                                      </p:cBhvr>
                                      <p:to>
                                        <p:strVal val="visible"/>
                                      </p:to>
                                    </p:set>
                                    <p:animEffect transition="in" filter="fade">
                                      <p:cBhvr>
                                        <p:cTn id="16" dur="50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500"/>
                                        <p:tgtEl>
                                          <p:spTgt spid="1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0801350" y="6405563"/>
            <a:ext cx="1390650" cy="365125"/>
          </a:xfrm>
          <a:prstGeom prst="rect">
            <a:avLst/>
          </a:prstGeom>
        </p:spPr>
        <p:txBody>
          <a:bodyPr vert="horz" lIns="91440" tIns="45720" rIns="91440" bIns="45720" rtlCol="0" anchor="ctr"/>
          <a:lstStyle>
            <a:defPPr>
              <a:defRPr lang="zh-CN"/>
            </a:defPPr>
            <a:lvl1pPr algn="ctr" rtl="0" fontAlgn="auto">
              <a:spcBef>
                <a:spcPts val="0"/>
              </a:spcBef>
              <a:spcAft>
                <a:spcPts val="0"/>
              </a:spcAft>
              <a:defRPr sz="2000" b="1" kern="1200" smtClean="0">
                <a:solidFill>
                  <a:schemeClr val="bg1"/>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5B081EB6-D196-45DC-8112-82044C796D0F}" type="slidenum">
              <a:rPr lang="zh-CN" altLang="en-US" smtClean="0"/>
              <a:pPr>
                <a:defRPr/>
              </a:pPr>
              <a:t>71</a:t>
            </a:fld>
            <a:endParaRPr lang="zh-CN" altLang="en-US" dirty="0"/>
          </a:p>
        </p:txBody>
      </p:sp>
      <p:sp>
        <p:nvSpPr>
          <p:cNvPr id="100" name="文本框 99"/>
          <p:cNvSpPr txBox="1"/>
          <p:nvPr/>
        </p:nvSpPr>
        <p:spPr>
          <a:xfrm>
            <a:off x="2667000" y="3325654"/>
            <a:ext cx="3810000" cy="300082"/>
          </a:xfrm>
          <a:prstGeom prst="rect">
            <a:avLst/>
          </a:prstGeom>
          <a:noFill/>
          <a:ln w="9525">
            <a:noFill/>
          </a:ln>
        </p:spPr>
        <p:txBody>
          <a:bodyPr>
            <a:spAutoFit/>
          </a:bodyPr>
          <a:lstStyle/>
          <a:p>
            <a:endParaRPr lang="zh-CN" altLang="en-US" sz="1350"/>
          </a:p>
        </p:txBody>
      </p:sp>
      <p:pic>
        <p:nvPicPr>
          <p:cNvPr id="9" name="图片 8" descr="4f3f86ac9f7860706a4823b4f86aeef"/>
          <p:cNvPicPr/>
          <p:nvPr/>
        </p:nvPicPr>
        <p:blipFill>
          <a:blip r:embed="rId2"/>
          <a:stretch>
            <a:fillRect/>
          </a:stretch>
        </p:blipFill>
        <p:spPr>
          <a:xfrm>
            <a:off x="4730455" y="2057400"/>
            <a:ext cx="4060560" cy="3296393"/>
          </a:xfrm>
          <a:prstGeom prst="rect">
            <a:avLst/>
          </a:prstGeom>
        </p:spPr>
      </p:pic>
      <p:sp>
        <p:nvSpPr>
          <p:cNvPr id="11" name="标题 1">
            <a:extLst>
              <a:ext uri="{FF2B5EF4-FFF2-40B4-BE49-F238E27FC236}">
                <a16:creationId xmlns:a16="http://schemas.microsoft.com/office/drawing/2014/main" id="{3FCB0903-9C26-23AA-01E3-FF2704F7930F}"/>
              </a:ext>
            </a:extLst>
          </p:cNvPr>
          <p:cNvSpPr txBox="1">
            <a:spLocks/>
          </p:cNvSpPr>
          <p:nvPr/>
        </p:nvSpPr>
        <p:spPr>
          <a:xfrm>
            <a:off x="352986" y="118884"/>
            <a:ext cx="8228781" cy="657727"/>
          </a:xfrm>
          <a:prstGeom prst="rect">
            <a:avLst/>
          </a:prstGeom>
        </p:spPr>
        <p:txBody>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长短时记忆网络</a:t>
            </a:r>
            <a:r>
              <a:rPr lang="en-US" altLang="zh-CN" sz="4400" dirty="0">
                <a:latin typeface="方正姚体" panose="02010601030101010101" pitchFamily="2" charset="-122"/>
                <a:ea typeface="方正姚体" panose="02010601030101010101" pitchFamily="2" charset="-122"/>
                <a:cs typeface="Times New Roman" panose="02020603050405020304" pitchFamily="18" charset="0"/>
              </a:rPr>
              <a:t>LSTM</a:t>
            </a:r>
          </a:p>
        </p:txBody>
      </p:sp>
      <p:sp>
        <p:nvSpPr>
          <p:cNvPr id="12" name="TextBox 2">
            <a:extLst>
              <a:ext uri="{FF2B5EF4-FFF2-40B4-BE49-F238E27FC236}">
                <a16:creationId xmlns:a16="http://schemas.microsoft.com/office/drawing/2014/main" id="{227C361E-3C21-0F11-C027-13114E196361}"/>
              </a:ext>
            </a:extLst>
          </p:cNvPr>
          <p:cNvSpPr txBox="1"/>
          <p:nvPr/>
        </p:nvSpPr>
        <p:spPr>
          <a:xfrm>
            <a:off x="471053" y="867989"/>
            <a:ext cx="7128000" cy="707694"/>
          </a:xfrm>
          <a:prstGeom prst="rect">
            <a:avLst/>
          </a:prstGeom>
          <a:noFill/>
        </p:spPr>
        <p:txBody>
          <a:bodyPr wrap="square" rtlCol="0">
            <a:spAutoFit/>
          </a:bodyPr>
          <a:lstStyle/>
          <a:p>
            <a:pPr marL="90487" lvl="1">
              <a:lnSpc>
                <a:spcPct val="150000"/>
              </a:lnSpc>
              <a:spcAft>
                <a:spcPts val="450"/>
              </a:spcAft>
            </a:pPr>
            <a:r>
              <a:rPr lang="en-US" altLang="zh-CN" sz="3200" dirty="0">
                <a:solidFill>
                  <a:srgbClr val="C00000"/>
                </a:solidFill>
                <a:latin typeface="方正姚体" panose="02010601030101010101" pitchFamily="2" charset="-122"/>
                <a:ea typeface="方正姚体" panose="02010601030101010101" pitchFamily="2" charset="-122"/>
                <a:cs typeface="+mn-ea"/>
                <a:sym typeface="+mn-lt"/>
              </a:rPr>
              <a:t>LSTM</a:t>
            </a:r>
            <a:r>
              <a:rPr lang="zh-CN" altLang="en-US" sz="3200" dirty="0">
                <a:solidFill>
                  <a:srgbClr val="C00000"/>
                </a:solidFill>
                <a:latin typeface="方正姚体" panose="02010601030101010101" pitchFamily="2" charset="-122"/>
                <a:ea typeface="方正姚体" panose="02010601030101010101" pitchFamily="2" charset="-122"/>
                <a:cs typeface="+mn-ea"/>
                <a:sym typeface="+mn-lt"/>
              </a:rPr>
              <a:t>的结构和工作过程</a:t>
            </a:r>
          </a:p>
        </p:txBody>
      </p:sp>
      <p:sp>
        <p:nvSpPr>
          <p:cNvPr id="13" name="TextBox 2">
            <a:extLst>
              <a:ext uri="{FF2B5EF4-FFF2-40B4-BE49-F238E27FC236}">
                <a16:creationId xmlns:a16="http://schemas.microsoft.com/office/drawing/2014/main" id="{B5306B49-2DD8-1DFE-3456-B33994F8A10B}"/>
              </a:ext>
            </a:extLst>
          </p:cNvPr>
          <p:cNvSpPr txBox="1"/>
          <p:nvPr/>
        </p:nvSpPr>
        <p:spPr>
          <a:xfrm>
            <a:off x="352985" y="1665611"/>
            <a:ext cx="4292757" cy="4361900"/>
          </a:xfrm>
          <a:prstGeom prst="rect">
            <a:avLst/>
          </a:prstGeom>
          <a:noFill/>
        </p:spPr>
        <p:txBody>
          <a:bodyPr wrap="square" rtlCol="0">
            <a:spAutoFit/>
          </a:bodyPr>
          <a:lstStyle/>
          <a:p>
            <a:pPr marL="625475" lvl="1" indent="-266700" algn="just">
              <a:lnSpc>
                <a:spcPct val="130000"/>
              </a:lnSpc>
              <a:buFont typeface="Arial" panose="020B0604020202020204" pitchFamily="34" charset="0"/>
              <a:buChar char="•"/>
            </a:pPr>
            <a:r>
              <a:rPr lang="zh-CN" altLang="en-US" sz="2400" dirty="0">
                <a:solidFill>
                  <a:srgbClr val="000000"/>
                </a:solidFill>
                <a:cs typeface="+mn-ea"/>
                <a:sym typeface="+mn-lt"/>
              </a:rPr>
              <a:t>由于</a:t>
            </a:r>
            <a:r>
              <a:rPr lang="en-US" altLang="zh-CN" sz="2400" dirty="0">
                <a:solidFill>
                  <a:srgbClr val="000000"/>
                </a:solidFill>
                <a:cs typeface="+mn-ea"/>
                <a:sym typeface="+mn-lt"/>
              </a:rPr>
              <a:t>LSTM</a:t>
            </a:r>
            <a:r>
              <a:rPr lang="zh-CN" altLang="en-US" sz="2400" dirty="0">
                <a:solidFill>
                  <a:srgbClr val="000000"/>
                </a:solidFill>
                <a:cs typeface="+mn-ea"/>
                <a:sym typeface="+mn-lt"/>
              </a:rPr>
              <a:t>的神经元可以通过自动学习来调节各个门产生的控制比例，因此即使是较早时刻产生的重要信息，也能够通过状态保存，并传递到随后比较远的时刻。从而在结构上克服了传统</a:t>
            </a:r>
            <a:r>
              <a:rPr lang="en-US" altLang="zh-CN" sz="2400" dirty="0">
                <a:solidFill>
                  <a:srgbClr val="000000"/>
                </a:solidFill>
                <a:cs typeface="+mn-ea"/>
                <a:sym typeface="+mn-lt"/>
              </a:rPr>
              <a:t>RNN</a:t>
            </a:r>
            <a:r>
              <a:rPr lang="zh-CN" altLang="en-US" sz="2400" dirty="0">
                <a:solidFill>
                  <a:srgbClr val="000000"/>
                </a:solidFill>
                <a:cs typeface="+mn-ea"/>
                <a:sym typeface="+mn-lt"/>
              </a:rPr>
              <a:t>带来的“</a:t>
            </a:r>
            <a:r>
              <a:rPr lang="zh-CN" altLang="en-US" sz="2400" dirty="0">
                <a:solidFill>
                  <a:srgbClr val="FF0000"/>
                </a:solidFill>
                <a:cs typeface="+mn-ea"/>
                <a:sym typeface="+mn-lt"/>
              </a:rPr>
              <a:t>长距离依赖问题</a:t>
            </a:r>
            <a:r>
              <a:rPr lang="zh-CN" altLang="en-US" sz="2400" dirty="0">
                <a:solidFill>
                  <a:srgbClr val="000000"/>
                </a:solidFill>
                <a:cs typeface="+mn-ea"/>
                <a:sym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p:nvPr/>
        </p:nvPicPr>
        <p:blipFill>
          <a:blip r:embed="rId2"/>
          <a:stretch>
            <a:fillRect/>
          </a:stretch>
        </p:blipFill>
        <p:spPr>
          <a:xfrm>
            <a:off x="838467" y="873759"/>
            <a:ext cx="7507705" cy="3037683"/>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518161" y="3718839"/>
                <a:ext cx="8077200" cy="2792239"/>
              </a:xfrm>
              <a:prstGeom prst="rect">
                <a:avLst/>
              </a:prstGeom>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zh-CN" sz="2400" b="0" i="0" u="none" strike="noStrike" kern="1200" cap="none" spc="0" normalizeH="0" baseline="0" noProof="0" dirty="0">
                    <a:ln>
                      <a:noFill/>
                    </a:ln>
                    <a:solidFill>
                      <a:prstClr val="black"/>
                    </a:solidFill>
                    <a:effectLst/>
                    <a:uLnTx/>
                    <a:uFillTx/>
                    <a:cs typeface="+mn-cs"/>
                  </a:rPr>
                  <a:t>每个神经元完成两项任务：</a:t>
                </a:r>
                <a:r>
                  <a:rPr kumimoji="0" lang="en-US" altLang="zh-CN" sz="2400" b="0" i="0" u="none" strike="noStrike" kern="1200" cap="none" spc="0" normalizeH="0" baseline="0" noProof="0" dirty="0">
                    <a:ln>
                      <a:noFill/>
                    </a:ln>
                    <a:solidFill>
                      <a:prstClr val="black"/>
                    </a:solidFill>
                    <a:effectLst/>
                    <a:uLnTx/>
                    <a:uFillTx/>
                    <a:cs typeface="+mn-cs"/>
                  </a:rPr>
                  <a:t>1</a:t>
                </a:r>
                <a:r>
                  <a:rPr kumimoji="0" lang="zh-CN" altLang="zh-CN" sz="2400" b="0" i="0" u="none" strike="noStrike" kern="1200" cap="none" spc="0" normalizeH="0" baseline="0" noProof="0" dirty="0">
                    <a:ln>
                      <a:noFill/>
                    </a:ln>
                    <a:solidFill>
                      <a:prstClr val="black"/>
                    </a:solidFill>
                    <a:effectLst/>
                    <a:uLnTx/>
                    <a:uFillTx/>
                    <a:cs typeface="+mn-cs"/>
                  </a:rPr>
                  <a:t>）对相邻前序层所传递信息进行线性加权累加；</a:t>
                </a:r>
                <a:r>
                  <a:rPr kumimoji="0" lang="en-US" altLang="zh-CN" sz="2400" b="0" i="0" u="none" strike="noStrike" kern="1200" cap="none" spc="0" normalizeH="0" baseline="0" noProof="0" dirty="0">
                    <a:ln>
                      <a:noFill/>
                    </a:ln>
                    <a:solidFill>
                      <a:prstClr val="black"/>
                    </a:solidFill>
                    <a:effectLst/>
                    <a:uLnTx/>
                    <a:uFillTx/>
                    <a:cs typeface="+mn-cs"/>
                  </a:rPr>
                  <a:t>2</a:t>
                </a:r>
                <a:r>
                  <a:rPr kumimoji="0" lang="zh-CN" altLang="zh-CN" sz="2400" b="0" i="0" u="none" strike="noStrike" kern="1200" cap="none" spc="0" normalizeH="0" baseline="0" noProof="0" dirty="0">
                    <a:ln>
                      <a:noFill/>
                    </a:ln>
                    <a:solidFill>
                      <a:prstClr val="black"/>
                    </a:solidFill>
                    <a:effectLst/>
                    <a:uLnTx/>
                    <a:uFillTx/>
                    <a:cs typeface="+mn-cs"/>
                  </a:rPr>
                  <a:t>）对加权累加结果进行非线性变换。</a:t>
                </a:r>
                <a:endParaRPr kumimoji="0" lang="en-US" altLang="zh-CN" sz="2400" b="0" i="0" u="none" strike="noStrike" kern="1200" cap="none" spc="0" normalizeH="0" baseline="0" noProof="0" dirty="0">
                  <a:ln>
                    <a:noFill/>
                  </a:ln>
                  <a:solidFill>
                    <a:prstClr val="black"/>
                  </a:solidFill>
                  <a:effectLst/>
                  <a:uLnTx/>
                  <a:uFillTx/>
                  <a:cs typeface="+mn-cs"/>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zh-CN" sz="2400" b="0" i="0" u="none" strike="noStrike" kern="1200" cap="none" spc="0" normalizeH="0" baseline="0" noProof="0" dirty="0">
                    <a:ln>
                      <a:noFill/>
                    </a:ln>
                    <a:solidFill>
                      <a:prstClr val="black"/>
                    </a:solidFill>
                    <a:effectLst/>
                    <a:uLnTx/>
                    <a:uFillTx/>
                    <a:cs typeface="+mn-cs"/>
                  </a:rPr>
                  <a:t>假设样本数据输入为</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2400" b="0" i="0" u="none" strike="noStrike" kern="1200" cap="none" spc="0" normalizeH="0" baseline="0" noProof="0" dirty="0">
                    <a:ln>
                      <a:noFill/>
                    </a:ln>
                    <a:solidFill>
                      <a:prstClr val="black"/>
                    </a:solidFill>
                    <a:effectLst/>
                    <a:uLnTx/>
                    <a:uFillTx/>
                    <a:cs typeface="+mn-cs"/>
                  </a:rPr>
                  <a:t>，标注信息为</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2400" b="0" i="0" u="none" strike="noStrike" kern="1200" cap="none" spc="0" normalizeH="0" baseline="0" noProof="0" dirty="0">
                    <a:ln>
                      <a:noFill/>
                    </a:ln>
                    <a:solidFill>
                      <a:prstClr val="black"/>
                    </a:solidFill>
                    <a:effectLst/>
                    <a:uLnTx/>
                    <a:uFillTx/>
                    <a:cs typeface="+mn-cs"/>
                  </a:rPr>
                  <a:t>。在三分类问题中，对于输入数据</a:t>
                </a:r>
                <a14:m>
                  <m:oMath xmlns:m="http://schemas.openxmlformats.org/officeDocument/2006/math">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a14:m>
                <a:r>
                  <a:rPr kumimoji="0" lang="zh-CN" altLang="zh-CN" sz="2400" b="0" i="0" u="none" strike="noStrike" kern="1200" cap="none" spc="0" normalizeH="0" baseline="0" noProof="0" dirty="0">
                    <a:ln>
                      <a:noFill/>
                    </a:ln>
                    <a:solidFill>
                      <a:prstClr val="black"/>
                    </a:solidFill>
                    <a:effectLst/>
                    <a:uLnTx/>
                    <a:uFillTx/>
                    <a:cs typeface="+mn-cs"/>
                  </a:rPr>
                  <a:t>，</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a14:m>
                <a:r>
                  <a:rPr kumimoji="0" lang="zh-CN" altLang="zh-CN" sz="2400" b="0" i="0" u="none" strike="noStrike" kern="1200" cap="none" spc="0" normalizeH="0" baseline="0" noProof="0" dirty="0">
                    <a:ln>
                      <a:noFill/>
                    </a:ln>
                    <a:solidFill>
                      <a:prstClr val="black"/>
                    </a:solidFill>
                    <a:effectLst/>
                    <a:uLnTx/>
                    <a:uFillTx/>
                    <a:cs typeface="+mn-cs"/>
                  </a:rPr>
                  <a:t>、</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oMath>
                </a14:m>
                <a:r>
                  <a:rPr kumimoji="0" lang="zh-CN" altLang="zh-CN" sz="2400" b="0" i="0" u="none" strike="noStrike" kern="1200" cap="none" spc="0" normalizeH="0" baseline="0" noProof="0" dirty="0">
                    <a:ln>
                      <a:noFill/>
                    </a:ln>
                    <a:solidFill>
                      <a:prstClr val="black"/>
                    </a:solidFill>
                    <a:effectLst/>
                    <a:uLnTx/>
                    <a:uFillTx/>
                    <a:cs typeface="+mn-cs"/>
                  </a:rPr>
                  <a:t>和</a:t>
                </a:r>
                <a14:m>
                  <m:oMath xmlns:m="http://schemas.openxmlformats.org/officeDocument/2006/math">
                    <m:sSub>
                      <m:sSubPr>
                        <m:ctrlPr>
                          <a:rPr kumimoji="0" lang="zh-CN"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oMath>
                </a14:m>
                <a:r>
                  <a:rPr kumimoji="0" lang="zh-CN" altLang="zh-CN" sz="2400" b="0" i="0" u="none" strike="noStrike" kern="1200" cap="none" spc="0" normalizeH="0" baseline="0" noProof="0" dirty="0">
                    <a:ln>
                      <a:noFill/>
                    </a:ln>
                    <a:solidFill>
                      <a:prstClr val="black"/>
                    </a:solidFill>
                    <a:effectLst/>
                    <a:uLnTx/>
                    <a:uFillTx/>
                    <a:cs typeface="+mn-cs"/>
                  </a:rPr>
                  <a:t>中只有一个取值为</a:t>
                </a:r>
                <a:r>
                  <a:rPr kumimoji="0" lang="en-US" altLang="zh-CN" sz="2400" b="0" i="0" u="none" strike="noStrike" kern="1200" cap="none" spc="0" normalizeH="0" baseline="0" noProof="0" dirty="0">
                    <a:ln>
                      <a:noFill/>
                    </a:ln>
                    <a:solidFill>
                      <a:prstClr val="black"/>
                    </a:solidFill>
                    <a:effectLst/>
                    <a:uLnTx/>
                    <a:uFillTx/>
                    <a:cs typeface="+mn-cs"/>
                  </a:rPr>
                  <a:t>1</a:t>
                </a:r>
                <a:r>
                  <a:rPr kumimoji="0" lang="zh-CN" altLang="zh-CN" sz="2400" b="0" i="0" u="none" strike="noStrike" kern="1200" cap="none" spc="0" normalizeH="0" baseline="0" noProof="0" dirty="0">
                    <a:ln>
                      <a:noFill/>
                    </a:ln>
                    <a:solidFill>
                      <a:prstClr val="black"/>
                    </a:solidFill>
                    <a:effectLst/>
                    <a:uLnTx/>
                    <a:uFillTx/>
                    <a:cs typeface="+mn-cs"/>
                  </a:rPr>
                  <a:t>、其余两个取值为</a:t>
                </a:r>
                <a:r>
                  <a:rPr kumimoji="0" lang="en-US" altLang="zh-CN" sz="2400" b="0" i="0" u="none" strike="noStrike" kern="1200" cap="none" spc="0" normalizeH="0" baseline="0" noProof="0" dirty="0">
                    <a:ln>
                      <a:noFill/>
                    </a:ln>
                    <a:solidFill>
                      <a:prstClr val="black"/>
                    </a:solidFill>
                    <a:effectLst/>
                    <a:uLnTx/>
                    <a:uFillTx/>
                    <a:cs typeface="+mn-cs"/>
                  </a:rPr>
                  <a:t>0</a:t>
                </a:r>
                <a:r>
                  <a:rPr kumimoji="0" lang="zh-CN" altLang="zh-CN" sz="2400" b="0" i="0" u="none" strike="noStrike" kern="1200" cap="none" spc="0" normalizeH="0" baseline="0" noProof="0" dirty="0">
                    <a:ln>
                      <a:noFill/>
                    </a:ln>
                    <a:solidFill>
                      <a:prstClr val="black"/>
                    </a:solidFill>
                    <a:effectLst/>
                    <a:uLnTx/>
                    <a:uFillTx/>
                    <a:cs typeface="+mn-cs"/>
                  </a:rPr>
                  <a:t>。</a:t>
                </a:r>
              </a:p>
            </p:txBody>
          </p:sp>
        </mc:Choice>
        <mc:Fallback xmlns="">
          <p:sp>
            <p:nvSpPr>
              <p:cNvPr id="3" name="矩形 2"/>
              <p:cNvSpPr>
                <a:spLocks noRot="1" noChangeAspect="1" noMove="1" noResize="1" noEditPoints="1" noAdjustHandles="1" noChangeArrowheads="1" noChangeShapeType="1" noTextEdit="1"/>
              </p:cNvSpPr>
              <p:nvPr/>
            </p:nvSpPr>
            <p:spPr>
              <a:xfrm>
                <a:off x="518161" y="3718839"/>
                <a:ext cx="8077200" cy="2792239"/>
              </a:xfrm>
              <a:prstGeom prst="rect">
                <a:avLst/>
              </a:prstGeom>
              <a:blipFill>
                <a:blip r:embed="rId3"/>
                <a:stretch>
                  <a:fillRect l="-981" r="-4906" b="-4367"/>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69EB46B0-0369-FA90-B0DD-29F18F4AE688}"/>
              </a:ext>
            </a:extLst>
          </p:cNvPr>
          <p:cNvSpPr>
            <a:spLocks noGrp="1"/>
          </p:cNvSpPr>
          <p:nvPr>
            <p:ph type="title"/>
          </p:nvPr>
        </p:nvSpPr>
        <p:spPr>
          <a:xfrm>
            <a:off x="353548" y="123628"/>
            <a:ext cx="750770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参数优化：误差反向传播</a:t>
            </a:r>
          </a:p>
        </p:txBody>
      </p:sp>
    </p:spTree>
    <p:extLst>
      <p:ext uri="{BB962C8B-B14F-4D97-AF65-F5344CB8AC3E}">
        <p14:creationId xmlns:p14="http://schemas.microsoft.com/office/powerpoint/2010/main" val="245753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463275" y="1446308"/>
              <a:ext cx="8217450" cy="3965384"/>
            </p:xfrm>
            <a:graphic>
              <a:graphicData uri="http://schemas.openxmlformats.org/drawingml/2006/table">
                <a:tbl>
                  <a:tblPr firstRow="1" firstCol="1" bandRow="1">
                    <a:tableStyleId>{5C22544A-7EE6-4342-B048-85BDC9FD1C3A}</a:tableStyleId>
                  </a:tblPr>
                  <a:tblGrid>
                    <a:gridCol w="682063">
                      <a:extLst>
                        <a:ext uri="{9D8B030D-6E8A-4147-A177-3AD203B41FA5}">
                          <a16:colId xmlns:a16="http://schemas.microsoft.com/office/drawing/2014/main" val="20000"/>
                        </a:ext>
                      </a:extLst>
                    </a:gridCol>
                    <a:gridCol w="4114923">
                      <a:extLst>
                        <a:ext uri="{9D8B030D-6E8A-4147-A177-3AD203B41FA5}">
                          <a16:colId xmlns:a16="http://schemas.microsoft.com/office/drawing/2014/main" val="20001"/>
                        </a:ext>
                      </a:extLst>
                    </a:gridCol>
                    <a:gridCol w="3420464">
                      <a:extLst>
                        <a:ext uri="{9D8B030D-6E8A-4147-A177-3AD203B41FA5}">
                          <a16:colId xmlns:a16="http://schemas.microsoft.com/office/drawing/2014/main" val="20002"/>
                        </a:ext>
                      </a:extLst>
                    </a:gridCol>
                  </a:tblGrid>
                  <a:tr h="832126">
                    <a:tc>
                      <a:txBody>
                        <a:bodyPr/>
                        <a:lstStyle/>
                        <a:p>
                          <a:pPr algn="ctr">
                            <a:lnSpc>
                              <a:spcPct val="100000"/>
                            </a:lnSpc>
                            <a:spcAft>
                              <a:spcPts val="600"/>
                            </a:spcAft>
                          </a:pPr>
                          <a:r>
                            <a:rPr lang="zh-CN" sz="2400" b="0" kern="100" dirty="0">
                              <a:solidFill>
                                <a:schemeClr val="tx1"/>
                              </a:solidFill>
                              <a:effectLst/>
                            </a:rPr>
                            <a:t>单元</a:t>
                          </a:r>
                          <a:endParaRPr lang="zh-CN" sz="18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600"/>
                            </a:spcAft>
                          </a:pPr>
                          <a:r>
                            <a:rPr lang="zh-CN" sz="2400" b="0" kern="100" dirty="0">
                              <a:solidFill>
                                <a:schemeClr val="tx1"/>
                              </a:solidFill>
                              <a:effectLst/>
                            </a:rPr>
                            <a:t>相邻前序神经元传递信息</a:t>
                          </a:r>
                          <a:endParaRPr lang="en-US" altLang="zh-CN" sz="2400" b="0" kern="100" dirty="0">
                            <a:solidFill>
                              <a:schemeClr val="tx1"/>
                            </a:solidFill>
                            <a:effectLst/>
                          </a:endParaRPr>
                        </a:p>
                        <a:p>
                          <a:pPr algn="ctr">
                            <a:lnSpc>
                              <a:spcPct val="100000"/>
                            </a:lnSpc>
                            <a:spcAft>
                              <a:spcPts val="600"/>
                            </a:spcAft>
                          </a:pPr>
                          <a:r>
                            <a:rPr lang="zh-CN" sz="2400" b="0" kern="100" dirty="0">
                              <a:solidFill>
                                <a:schemeClr val="tx1"/>
                              </a:solidFill>
                              <a:effectLst/>
                            </a:rPr>
                            <a:t>线性累加</a:t>
                          </a:r>
                          <a:endParaRPr lang="zh-CN" sz="18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spcAft>
                              <a:spcPts val="600"/>
                            </a:spcAft>
                          </a:pPr>
                          <a:r>
                            <a:rPr lang="zh-CN" sz="2400" b="0" kern="100" dirty="0">
                              <a:solidFill>
                                <a:schemeClr val="tx1"/>
                              </a:solidFill>
                              <a:effectLst/>
                            </a:rPr>
                            <a:t>非线性变换</a:t>
                          </a:r>
                          <a:endParaRPr lang="zh-CN" sz="18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32513">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1</m:t>
                                    </m:r>
                                  </m:sub>
                                </m:sSub>
                              </m:oMath>
                            </m:oMathPara>
                          </a14:m>
                          <a:endParaRPr lang="zh-CN" sz="1600" b="0" kern="10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 </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1</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𝑥</m:t>
                                    </m:r>
                                  </m:e>
                                  <m:sub>
                                    <m:r>
                                      <a:rPr lang="en-US" sz="2000" b="0" i="1" kern="100">
                                        <a:solidFill>
                                          <a:schemeClr val="tx1"/>
                                        </a:solidFill>
                                        <a:effectLst/>
                                        <a:latin typeface="Cambria Math" panose="02040503050406030204" pitchFamily="18" charset="0"/>
                                      </a:rPr>
                                      <m:t>1</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3</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𝑥</m:t>
                                    </m:r>
                                  </m:e>
                                  <m:sub>
                                    <m:r>
                                      <a:rPr lang="en-US" sz="2000" b="0" i="1" kern="100">
                                        <a:solidFill>
                                          <a:schemeClr val="tx1"/>
                                        </a:solidFill>
                                        <a:effectLst/>
                                        <a:latin typeface="Cambria Math" panose="02040503050406030204" pitchFamily="18" charset="0"/>
                                      </a:rPr>
                                      <m:t>2</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5</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𝑥</m:t>
                                    </m:r>
                                  </m:e>
                                  <m:sub>
                                    <m:r>
                                      <a:rPr lang="en-US" sz="2000" b="0" i="1" kern="100">
                                        <a:solidFill>
                                          <a:schemeClr val="tx1"/>
                                        </a:solidFill>
                                        <a:effectLst/>
                                        <a:latin typeface="Cambria Math" panose="02040503050406030204" pitchFamily="18" charset="0"/>
                                      </a:rPr>
                                      <m:t>3</m:t>
                                    </m:r>
                                  </m:sub>
                                </m:sSub>
                              </m:oMath>
                            </m:oMathPara>
                          </a14:m>
                          <a:endParaRPr lang="zh-CN" sz="16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m:t>
                                </m:r>
                                <m:r>
                                  <a:rPr lang="en-US" sz="2000" b="0" i="1" kern="100">
                                    <a:solidFill>
                                      <a:schemeClr val="tx1"/>
                                    </a:solidFill>
                                    <a:effectLst/>
                                    <a:latin typeface="Cambria Math" panose="02040503050406030204" pitchFamily="18" charset="0"/>
                                  </a:rPr>
                                  <m:t>𝑆𝑖𝑔𝑚𝑜𝑖𝑑</m:t>
                                </m:r>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m:t>
                                </m:r>
                              </m:oMath>
                            </m:oMathPara>
                          </a14:m>
                          <a:endParaRPr lang="zh-CN" sz="1600" b="0" kern="10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80720">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2</m:t>
                                    </m:r>
                                  </m:sub>
                                </m:sSub>
                              </m:oMath>
                            </m:oMathPara>
                          </a14:m>
                          <a:endParaRPr lang="zh-CN" sz="1600" b="0" kern="10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 </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2</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𝑥</m:t>
                                    </m:r>
                                  </m:e>
                                  <m:sub>
                                    <m:r>
                                      <a:rPr lang="en-US" sz="2000" b="0" i="1" kern="100">
                                        <a:solidFill>
                                          <a:schemeClr val="tx1"/>
                                        </a:solidFill>
                                        <a:effectLst/>
                                        <a:latin typeface="Cambria Math" panose="02040503050406030204" pitchFamily="18" charset="0"/>
                                      </a:rPr>
                                      <m:t>1</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4</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𝑥</m:t>
                                    </m:r>
                                  </m:e>
                                  <m:sub>
                                    <m:r>
                                      <a:rPr lang="en-US" sz="2000" b="0" i="1" kern="100">
                                        <a:solidFill>
                                          <a:schemeClr val="tx1"/>
                                        </a:solidFill>
                                        <a:effectLst/>
                                        <a:latin typeface="Cambria Math" panose="02040503050406030204" pitchFamily="18" charset="0"/>
                                      </a:rPr>
                                      <m:t>2</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6</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𝑥</m:t>
                                    </m:r>
                                  </m:e>
                                  <m:sub>
                                    <m:r>
                                      <a:rPr lang="en-US" sz="2000" b="0" i="1" kern="100">
                                        <a:solidFill>
                                          <a:schemeClr val="tx1"/>
                                        </a:solidFill>
                                        <a:effectLst/>
                                        <a:latin typeface="Cambria Math" panose="02040503050406030204" pitchFamily="18" charset="0"/>
                                      </a:rPr>
                                      <m:t>3</m:t>
                                    </m:r>
                                  </m:sub>
                                </m:sSub>
                              </m:oMath>
                            </m:oMathPara>
                          </a14:m>
                          <a:endParaRPr lang="zh-CN" sz="16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2</m:t>
                                        </m:r>
                                      </m:sub>
                                    </m:sSub>
                                  </m:sub>
                                </m:sSub>
                                <m:r>
                                  <a:rPr lang="en-US" sz="2000" b="0" kern="100">
                                    <a:solidFill>
                                      <a:schemeClr val="tx1"/>
                                    </a:solidFill>
                                    <a:effectLst/>
                                    <a:latin typeface="Cambria Math" panose="02040503050406030204" pitchFamily="18" charset="0"/>
                                  </a:rPr>
                                  <m:t>=</m:t>
                                </m:r>
                                <m:r>
                                  <a:rPr lang="en-US" sz="2000" b="0" i="1" kern="100">
                                    <a:solidFill>
                                      <a:schemeClr val="tx1"/>
                                    </a:solidFill>
                                    <a:effectLst/>
                                    <a:latin typeface="Cambria Math" panose="02040503050406030204" pitchFamily="18" charset="0"/>
                                  </a:rPr>
                                  <m:t>𝑆𝑖𝑔𝑚𝑜𝑖𝑑</m:t>
                                </m:r>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2</m:t>
                                        </m:r>
                                      </m:sub>
                                    </m:sSub>
                                  </m:sub>
                                </m:sSub>
                                <m:r>
                                  <a:rPr lang="en-US" sz="2000" b="0" kern="100">
                                    <a:solidFill>
                                      <a:schemeClr val="tx1"/>
                                    </a:solidFill>
                                    <a:effectLst/>
                                    <a:latin typeface="Cambria Math" panose="02040503050406030204" pitchFamily="18" charset="0"/>
                                  </a:rPr>
                                  <m:t>)</m:t>
                                </m:r>
                              </m:oMath>
                            </m:oMathPara>
                          </a14:m>
                          <a:endParaRPr lang="zh-CN" sz="1600" b="0" kern="10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60903">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1</m:t>
                                    </m:r>
                                  </m:sub>
                                </m:sSub>
                              </m:oMath>
                            </m:oMathPara>
                          </a14:m>
                          <a:endParaRPr lang="zh-CN" sz="1600" b="0" kern="10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 </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7</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10</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2</m:t>
                                        </m:r>
                                      </m:sub>
                                    </m:sSub>
                                  </m:sub>
                                </m:sSub>
                              </m:oMath>
                            </m:oMathPara>
                          </a14:m>
                          <a:endParaRPr lang="zh-CN" sz="16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acc>
                                      <m:accPr>
                                        <m:chr m:val="̂"/>
                                        <m:ctrlPr>
                                          <a:rPr lang="zh-CN" sz="2000" b="0" i="1" kern="100">
                                            <a:solidFill>
                                              <a:schemeClr val="tx1"/>
                                            </a:solidFill>
                                            <a:effectLst/>
                                            <a:latin typeface="Cambria Math" panose="02040503050406030204" pitchFamily="18" charset="0"/>
                                          </a:rPr>
                                        </m:ctrlPr>
                                      </m:accPr>
                                      <m:e>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𝑦</m:t>
                                            </m:r>
                                          </m:e>
                                          <m:sub>
                                            <m:r>
                                              <a:rPr lang="en-US" sz="2000" b="0" i="1" kern="100">
                                                <a:solidFill>
                                                  <a:schemeClr val="tx1"/>
                                                </a:solidFill>
                                                <a:effectLst/>
                                                <a:latin typeface="Cambria Math" panose="02040503050406030204" pitchFamily="18" charset="0"/>
                                              </a:rPr>
                                              <m:t>1</m:t>
                                            </m:r>
                                          </m:sub>
                                        </m:sSub>
                                      </m:e>
                                    </m:acc>
                                    <m:r>
                                      <a:rPr lang="en-US" sz="2000" b="0" kern="100">
                                        <a:solidFill>
                                          <a:schemeClr val="tx1"/>
                                        </a:solidFill>
                                        <a:effectLst/>
                                        <a:latin typeface="Cambria Math" panose="02040503050406030204" pitchFamily="18" charset="0"/>
                                      </a:rPr>
                                      <m:t>= </m:t>
                                    </m:r>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m:t>
                                </m:r>
                                <m:r>
                                  <a:rPr lang="en-US" sz="2000" b="0" i="1" kern="100">
                                    <a:solidFill>
                                      <a:schemeClr val="tx1"/>
                                    </a:solidFill>
                                    <a:effectLst/>
                                    <a:latin typeface="Cambria Math" panose="02040503050406030204" pitchFamily="18" charset="0"/>
                                  </a:rPr>
                                  <m:t>𝑆𝑖𝑔𝑚𝑜𝑖𝑑</m:t>
                                </m:r>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m:t>
                                </m:r>
                              </m:oMath>
                            </m:oMathPara>
                          </a14:m>
                          <a:endParaRPr lang="zh-CN" sz="16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60903">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2</m:t>
                                    </m:r>
                                  </m:sub>
                                </m:sSub>
                              </m:oMath>
                            </m:oMathPara>
                          </a14:m>
                          <a:endParaRPr lang="zh-CN" sz="1600" b="0" kern="10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2</m:t>
                                        </m:r>
                                      </m:sub>
                                    </m:sSub>
                                  </m:sub>
                                </m:sSub>
                                <m:r>
                                  <a:rPr lang="en-US" sz="2000" b="0" kern="100">
                                    <a:solidFill>
                                      <a:schemeClr val="tx1"/>
                                    </a:solidFill>
                                    <a:effectLst/>
                                    <a:latin typeface="Cambria Math" panose="02040503050406030204" pitchFamily="18" charset="0"/>
                                  </a:rPr>
                                  <m:t>= </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8</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11</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2</m:t>
                                        </m:r>
                                      </m:sub>
                                    </m:sSub>
                                  </m:sub>
                                </m:sSub>
                              </m:oMath>
                            </m:oMathPara>
                          </a14:m>
                          <a:endParaRPr lang="zh-CN" sz="1600" b="0" kern="10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acc>
                                  <m:accPr>
                                    <m:chr m:val="̂"/>
                                    <m:ctrlPr>
                                      <a:rPr lang="zh-CN" sz="2000" b="0" i="1" kern="100" smtClean="0">
                                        <a:solidFill>
                                          <a:schemeClr val="tx1"/>
                                        </a:solidFill>
                                        <a:effectLst/>
                                        <a:latin typeface="Cambria Math" panose="02040503050406030204" pitchFamily="18" charset="0"/>
                                      </a:rPr>
                                    </m:ctrlPr>
                                  </m:accPr>
                                  <m:e>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𝑦</m:t>
                                        </m:r>
                                      </m:e>
                                      <m:sub>
                                        <m:r>
                                          <a:rPr lang="en-US" sz="2000" b="0" i="1" kern="100">
                                            <a:solidFill>
                                              <a:schemeClr val="tx1"/>
                                            </a:solidFill>
                                            <a:effectLst/>
                                            <a:latin typeface="Cambria Math" panose="02040503050406030204" pitchFamily="18" charset="0"/>
                                          </a:rPr>
                                          <m:t>2</m:t>
                                        </m:r>
                                      </m:sub>
                                    </m:sSub>
                                  </m:e>
                                </m:acc>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kern="100">
                                        <a:solidFill>
                                          <a:schemeClr val="tx1"/>
                                        </a:solidFill>
                                        <a:effectLst/>
                                        <a:latin typeface="Cambria Math" panose="02040503050406030204" pitchFamily="18" charset="0"/>
                                      </a:rPr>
                                      <m:t> </m:t>
                                    </m:r>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2</m:t>
                                        </m:r>
                                      </m:sub>
                                    </m:sSub>
                                  </m:sub>
                                </m:sSub>
                                <m:r>
                                  <a:rPr lang="en-US" sz="2000" b="0" kern="100">
                                    <a:solidFill>
                                      <a:schemeClr val="tx1"/>
                                    </a:solidFill>
                                    <a:effectLst/>
                                    <a:latin typeface="Cambria Math" panose="02040503050406030204" pitchFamily="18" charset="0"/>
                                  </a:rPr>
                                  <m:t>=</m:t>
                                </m:r>
                                <m:r>
                                  <a:rPr lang="en-US" sz="2000" b="0" i="1" kern="100">
                                    <a:solidFill>
                                      <a:schemeClr val="tx1"/>
                                    </a:solidFill>
                                    <a:effectLst/>
                                    <a:latin typeface="Cambria Math" panose="02040503050406030204" pitchFamily="18" charset="0"/>
                                  </a:rPr>
                                  <m:t>𝑆𝑖𝑔𝑚𝑜𝑖𝑑</m:t>
                                </m:r>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2</m:t>
                                        </m:r>
                                      </m:sub>
                                    </m:sSub>
                                  </m:sub>
                                </m:sSub>
                                <m:r>
                                  <a:rPr lang="en-US" sz="2000" b="0" kern="100">
                                    <a:solidFill>
                                      <a:schemeClr val="tx1"/>
                                    </a:solidFill>
                                    <a:effectLst/>
                                    <a:latin typeface="Cambria Math" panose="02040503050406030204" pitchFamily="18" charset="0"/>
                                  </a:rPr>
                                  <m:t>)</m:t>
                                </m:r>
                              </m:oMath>
                            </m:oMathPara>
                          </a14:m>
                          <a:endParaRPr lang="zh-CN" sz="16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62945">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3</m:t>
                                    </m:r>
                                  </m:sub>
                                </m:sSub>
                              </m:oMath>
                            </m:oMathPara>
                          </a14:m>
                          <a:endParaRPr lang="zh-CN" sz="1600" b="0" kern="10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3</m:t>
                                        </m:r>
                                      </m:sub>
                                    </m:sSub>
                                  </m:sub>
                                </m:sSub>
                                <m:r>
                                  <a:rPr lang="en-US" sz="2000" b="0" kern="100">
                                    <a:solidFill>
                                      <a:schemeClr val="tx1"/>
                                    </a:solidFill>
                                    <a:effectLst/>
                                    <a:latin typeface="Cambria Math" panose="02040503050406030204" pitchFamily="18" charset="0"/>
                                  </a:rPr>
                                  <m:t>= </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9</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1</m:t>
                                        </m:r>
                                      </m:sub>
                                    </m:sSub>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𝑤</m:t>
                                    </m:r>
                                  </m:e>
                                  <m:sub>
                                    <m:r>
                                      <a:rPr lang="en-US" sz="2000" b="0" i="1" kern="100">
                                        <a:solidFill>
                                          <a:schemeClr val="tx1"/>
                                        </a:solidFill>
                                        <a:effectLst/>
                                        <a:latin typeface="Cambria Math" panose="02040503050406030204" pitchFamily="18" charset="0"/>
                                      </a:rPr>
                                      <m:t>12</m:t>
                                    </m:r>
                                  </m:sub>
                                </m:sSub>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h</m:t>
                                        </m:r>
                                      </m:e>
                                      <m:sub>
                                        <m:r>
                                          <a:rPr lang="en-US" sz="2000" b="0" i="1" kern="100">
                                            <a:solidFill>
                                              <a:schemeClr val="tx1"/>
                                            </a:solidFill>
                                            <a:effectLst/>
                                            <a:latin typeface="Cambria Math" panose="02040503050406030204" pitchFamily="18" charset="0"/>
                                          </a:rPr>
                                          <m:t>2</m:t>
                                        </m:r>
                                      </m:sub>
                                    </m:sSub>
                                  </m:sub>
                                </m:sSub>
                              </m:oMath>
                            </m:oMathPara>
                          </a14:m>
                          <a:endParaRPr lang="zh-CN" sz="16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2000" b="0" i="1" kern="100" smtClean="0">
                                        <a:solidFill>
                                          <a:schemeClr val="tx1"/>
                                        </a:solidFill>
                                        <a:effectLst/>
                                        <a:latin typeface="Cambria Math" panose="02040503050406030204" pitchFamily="18" charset="0"/>
                                      </a:rPr>
                                    </m:ctrlPr>
                                  </m:sSubPr>
                                  <m:e>
                                    <m:acc>
                                      <m:accPr>
                                        <m:chr m:val="̂"/>
                                        <m:ctrlPr>
                                          <a:rPr lang="zh-CN" sz="2000" b="0" i="1" kern="100">
                                            <a:solidFill>
                                              <a:schemeClr val="tx1"/>
                                            </a:solidFill>
                                            <a:effectLst/>
                                            <a:latin typeface="Cambria Math" panose="02040503050406030204" pitchFamily="18" charset="0"/>
                                          </a:rPr>
                                        </m:ctrlPr>
                                      </m:accPr>
                                      <m:e>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𝑦</m:t>
                                            </m:r>
                                          </m:e>
                                          <m:sub>
                                            <m:r>
                                              <a:rPr lang="en-US" sz="2000" b="0" i="1" kern="100">
                                                <a:solidFill>
                                                  <a:schemeClr val="tx1"/>
                                                </a:solidFill>
                                                <a:effectLst/>
                                                <a:latin typeface="Cambria Math" panose="02040503050406030204" pitchFamily="18" charset="0"/>
                                              </a:rPr>
                                              <m:t>3</m:t>
                                            </m:r>
                                          </m:sub>
                                        </m:sSub>
                                      </m:e>
                                    </m:acc>
                                    <m:r>
                                      <a:rPr lang="en-US" sz="2000" b="0" kern="100">
                                        <a:solidFill>
                                          <a:schemeClr val="tx1"/>
                                        </a:solidFill>
                                        <a:effectLst/>
                                        <a:latin typeface="Cambria Math" panose="02040503050406030204" pitchFamily="18" charset="0"/>
                                      </a:rPr>
                                      <m:t>= </m:t>
                                    </m:r>
                                    <m:r>
                                      <a:rPr lang="en-US" sz="2000" b="0" i="1" kern="100">
                                        <a:solidFill>
                                          <a:schemeClr val="tx1"/>
                                        </a:solidFill>
                                        <a:effectLst/>
                                        <a:latin typeface="Cambria Math" panose="02040503050406030204" pitchFamily="18" charset="0"/>
                                      </a:rPr>
                                      <m:t>𝑂𝑢𝑡</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3</m:t>
                                        </m:r>
                                      </m:sub>
                                    </m:sSub>
                                  </m:sub>
                                </m:sSub>
                                <m:r>
                                  <a:rPr lang="en-US" sz="2000" b="0" kern="100">
                                    <a:solidFill>
                                      <a:schemeClr val="tx1"/>
                                    </a:solidFill>
                                    <a:effectLst/>
                                    <a:latin typeface="Cambria Math" panose="02040503050406030204" pitchFamily="18" charset="0"/>
                                  </a:rPr>
                                  <m:t>=</m:t>
                                </m:r>
                                <m:r>
                                  <a:rPr lang="en-US" sz="2000" b="0" i="1" kern="100">
                                    <a:solidFill>
                                      <a:schemeClr val="tx1"/>
                                    </a:solidFill>
                                    <a:effectLst/>
                                    <a:latin typeface="Cambria Math" panose="02040503050406030204" pitchFamily="18" charset="0"/>
                                  </a:rPr>
                                  <m:t>𝑆𝑖𝑔𝑚𝑜𝑖𝑑</m:t>
                                </m:r>
                                <m:r>
                                  <a:rPr lang="en-US" sz="2000" b="0" kern="100">
                                    <a:solidFill>
                                      <a:schemeClr val="tx1"/>
                                    </a:solidFill>
                                    <a:effectLst/>
                                    <a:latin typeface="Cambria Math" panose="02040503050406030204" pitchFamily="18" charset="0"/>
                                  </a:rPr>
                                  <m:t>(</m:t>
                                </m:r>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𝐼𝑛</m:t>
                                    </m:r>
                                  </m:e>
                                  <m:sub>
                                    <m:sSub>
                                      <m:sSubPr>
                                        <m:ctrlPr>
                                          <a:rPr lang="zh-CN" sz="2000" b="0" i="1" kern="100">
                                            <a:solidFill>
                                              <a:schemeClr val="tx1"/>
                                            </a:solidFill>
                                            <a:effectLst/>
                                            <a:latin typeface="Cambria Math" panose="02040503050406030204" pitchFamily="18" charset="0"/>
                                          </a:rPr>
                                        </m:ctrlPr>
                                      </m:sSubPr>
                                      <m:e>
                                        <m:r>
                                          <a:rPr lang="en-US" sz="2000" b="0" i="1" kern="100">
                                            <a:solidFill>
                                              <a:schemeClr val="tx1"/>
                                            </a:solidFill>
                                            <a:effectLst/>
                                            <a:latin typeface="Cambria Math" panose="02040503050406030204" pitchFamily="18" charset="0"/>
                                          </a:rPr>
                                          <m:t>𝑜</m:t>
                                        </m:r>
                                      </m:e>
                                      <m:sub>
                                        <m:r>
                                          <a:rPr lang="en-US" sz="2000" b="0" i="1" kern="100">
                                            <a:solidFill>
                                              <a:schemeClr val="tx1"/>
                                            </a:solidFill>
                                            <a:effectLst/>
                                            <a:latin typeface="Cambria Math" panose="02040503050406030204" pitchFamily="18" charset="0"/>
                                          </a:rPr>
                                          <m:t>3</m:t>
                                        </m:r>
                                      </m:sub>
                                    </m:sSub>
                                  </m:sub>
                                </m:sSub>
                                <m:r>
                                  <a:rPr lang="en-US" sz="2000" b="0" kern="100">
                                    <a:solidFill>
                                      <a:schemeClr val="tx1"/>
                                    </a:solidFill>
                                    <a:effectLst/>
                                    <a:latin typeface="Cambria Math" panose="02040503050406030204" pitchFamily="18" charset="0"/>
                                  </a:rPr>
                                  <m:t>)</m:t>
                                </m:r>
                              </m:oMath>
                            </m:oMathPara>
                          </a14:m>
                          <a:endParaRPr lang="zh-CN" sz="16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199915338"/>
                  </p:ext>
                </p:extLst>
              </p:nvPr>
            </p:nvGraphicFramePr>
            <p:xfrm>
              <a:off x="463275" y="1446308"/>
              <a:ext cx="8217450" cy="3965384"/>
            </p:xfrm>
            <a:graphic>
              <a:graphicData uri="http://schemas.openxmlformats.org/drawingml/2006/table">
                <a:tbl>
                  <a:tblPr firstRow="1" firstCol="1" bandRow="1">
                    <a:tableStyleId>{5C22544A-7EE6-4342-B048-85BDC9FD1C3A}</a:tableStyleId>
                  </a:tblPr>
                  <a:tblGrid>
                    <a:gridCol w="682063">
                      <a:extLst>
                        <a:ext uri="{9D8B030D-6E8A-4147-A177-3AD203B41FA5}">
                          <a16:colId xmlns:a16="http://schemas.microsoft.com/office/drawing/2014/main" val="20000"/>
                        </a:ext>
                      </a:extLst>
                    </a:gridCol>
                    <a:gridCol w="4114923">
                      <a:extLst>
                        <a:ext uri="{9D8B030D-6E8A-4147-A177-3AD203B41FA5}">
                          <a16:colId xmlns:a16="http://schemas.microsoft.com/office/drawing/2014/main" val="20001"/>
                        </a:ext>
                      </a:extLst>
                    </a:gridCol>
                    <a:gridCol w="3420464">
                      <a:extLst>
                        <a:ext uri="{9D8B030D-6E8A-4147-A177-3AD203B41FA5}">
                          <a16:colId xmlns:a16="http://schemas.microsoft.com/office/drawing/2014/main" val="20002"/>
                        </a:ext>
                      </a:extLst>
                    </a:gridCol>
                  </a:tblGrid>
                  <a:tr h="832126">
                    <a:tc>
                      <a:txBody>
                        <a:bodyPr/>
                        <a:lstStyle/>
                        <a:p>
                          <a:pPr algn="ctr">
                            <a:lnSpc>
                              <a:spcPct val="100000"/>
                            </a:lnSpc>
                            <a:spcAft>
                              <a:spcPts val="600"/>
                            </a:spcAft>
                          </a:pPr>
                          <a:r>
                            <a:rPr lang="zh-CN" sz="2400" b="0" kern="100" dirty="0">
                              <a:solidFill>
                                <a:schemeClr val="tx1"/>
                              </a:solidFill>
                              <a:effectLst/>
                            </a:rPr>
                            <a:t>单元</a:t>
                          </a:r>
                          <a:endParaRPr lang="zh-CN" sz="18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600"/>
                            </a:spcAft>
                          </a:pPr>
                          <a:r>
                            <a:rPr lang="zh-CN" sz="2400" b="0" kern="100" dirty="0">
                              <a:solidFill>
                                <a:schemeClr val="tx1"/>
                              </a:solidFill>
                              <a:effectLst/>
                            </a:rPr>
                            <a:t>相邻前序神经元传递信息</a:t>
                          </a:r>
                          <a:endParaRPr lang="en-US" altLang="zh-CN" sz="2400" b="0" kern="100" dirty="0">
                            <a:solidFill>
                              <a:schemeClr val="tx1"/>
                            </a:solidFill>
                            <a:effectLst/>
                          </a:endParaRPr>
                        </a:p>
                        <a:p>
                          <a:pPr algn="ctr">
                            <a:lnSpc>
                              <a:spcPct val="100000"/>
                            </a:lnSpc>
                            <a:spcAft>
                              <a:spcPts val="600"/>
                            </a:spcAft>
                          </a:pPr>
                          <a:r>
                            <a:rPr lang="zh-CN" sz="2400" b="0" kern="100" dirty="0">
                              <a:solidFill>
                                <a:schemeClr val="tx1"/>
                              </a:solidFill>
                              <a:effectLst/>
                            </a:rPr>
                            <a:t>线性累加</a:t>
                          </a:r>
                          <a:endParaRPr lang="zh-CN" sz="18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spcAft>
                              <a:spcPts val="600"/>
                            </a:spcAft>
                          </a:pPr>
                          <a:r>
                            <a:rPr lang="zh-CN" sz="2400" b="0" kern="100" dirty="0">
                              <a:solidFill>
                                <a:schemeClr val="tx1"/>
                              </a:solidFill>
                              <a:effectLst/>
                            </a:rPr>
                            <a:t>非线性变换</a:t>
                          </a:r>
                          <a:endParaRPr lang="zh-CN" sz="1800" b="0" kern="100" dirty="0">
                            <a:solidFill>
                              <a:schemeClr val="tx1"/>
                            </a:solidFill>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32513">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93" t="-129167" r="-1107143" b="-330000"/>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716" t="-129167" r="-83432" b="-330000"/>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0391" t="-129167" r="-356" b="-330000"/>
                          </a:stretch>
                        </a:blipFill>
                      </a:tcPr>
                    </a:tc>
                    <a:extLst>
                      <a:ext uri="{0D108BD9-81ED-4DB2-BD59-A6C34878D82A}">
                        <a16:rowId xmlns:a16="http://schemas.microsoft.com/office/drawing/2014/main" val="10001"/>
                      </a:ext>
                    </a:extLst>
                  </a:tr>
                  <a:tr h="680720">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93" t="-245536" r="-1107143" b="-253571"/>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716" t="-245536" r="-83432" b="-253571"/>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0391" t="-245536" r="-356" b="-253571"/>
                          </a:stretch>
                        </a:blipFill>
                      </a:tcPr>
                    </a:tc>
                    <a:extLst>
                      <a:ext uri="{0D108BD9-81ED-4DB2-BD59-A6C34878D82A}">
                        <a16:rowId xmlns:a16="http://schemas.microsoft.com/office/drawing/2014/main" val="10002"/>
                      </a:ext>
                    </a:extLst>
                  </a:tr>
                  <a:tr h="572643">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93" t="-411702" r="-1107143" b="-202128"/>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716" t="-411702" r="-83432" b="-202128"/>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0391" t="-411702" r="-356" b="-202128"/>
                          </a:stretch>
                        </a:blipFill>
                      </a:tcPr>
                    </a:tc>
                    <a:extLst>
                      <a:ext uri="{0D108BD9-81ED-4DB2-BD59-A6C34878D82A}">
                        <a16:rowId xmlns:a16="http://schemas.microsoft.com/office/drawing/2014/main" val="10003"/>
                      </a:ext>
                    </a:extLst>
                  </a:tr>
                  <a:tr h="572643">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93" t="-511702" r="-1107143" b="-102128"/>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716" t="-511702" r="-83432" b="-102128"/>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0391" t="-511702" r="-356" b="-102128"/>
                          </a:stretch>
                        </a:blipFill>
                      </a:tcPr>
                    </a:tc>
                    <a:extLst>
                      <a:ext uri="{0D108BD9-81ED-4DB2-BD59-A6C34878D82A}">
                        <a16:rowId xmlns:a16="http://schemas.microsoft.com/office/drawing/2014/main" val="10004"/>
                      </a:ext>
                    </a:extLst>
                  </a:tr>
                  <a:tr h="574739">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93" t="-611702" r="-1107143" b="-2128"/>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716" t="-611702" r="-83432" b="-2128"/>
                          </a:stretch>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0391" t="-611702" r="-356" b="-2128"/>
                          </a:stretch>
                        </a:blipFill>
                      </a:tcPr>
                    </a:tc>
                    <a:extLst>
                      <a:ext uri="{0D108BD9-81ED-4DB2-BD59-A6C34878D82A}">
                        <a16:rowId xmlns:a16="http://schemas.microsoft.com/office/drawing/2014/main" val="10005"/>
                      </a:ext>
                    </a:extLst>
                  </a:tr>
                </a:tbl>
              </a:graphicData>
            </a:graphic>
          </p:graphicFrame>
        </mc:Fallback>
      </mc:AlternateContent>
      <p:sp>
        <p:nvSpPr>
          <p:cNvPr id="7" name="标题 1">
            <a:extLst>
              <a:ext uri="{FF2B5EF4-FFF2-40B4-BE49-F238E27FC236}">
                <a16:creationId xmlns:a16="http://schemas.microsoft.com/office/drawing/2014/main" id="{C5E79BE8-4CFD-148A-6A97-76119C898CF9}"/>
              </a:ext>
            </a:extLst>
          </p:cNvPr>
          <p:cNvSpPr>
            <a:spLocks noGrp="1"/>
          </p:cNvSpPr>
          <p:nvPr>
            <p:ph type="title"/>
          </p:nvPr>
        </p:nvSpPr>
        <p:spPr>
          <a:xfrm>
            <a:off x="353548" y="123628"/>
            <a:ext cx="7507706" cy="657727"/>
          </a:xfrm>
        </p:spPr>
        <p:txBody>
          <a:bodyPr/>
          <a:lstStyle/>
          <a:p>
            <a:pPr algn="l"/>
            <a:r>
              <a:rPr lang="zh-CN" altLang="en-US" sz="4400" dirty="0">
                <a:latin typeface="方正姚体" panose="02010601030101010101" pitchFamily="2" charset="-122"/>
                <a:ea typeface="方正姚体" panose="02010601030101010101" pitchFamily="2" charset="-122"/>
                <a:cs typeface="Times New Roman" panose="02020603050405020304" pitchFamily="18" charset="0"/>
              </a:rPr>
              <a:t>参数优化：误差反向传播</a:t>
            </a:r>
          </a:p>
        </p:txBody>
      </p:sp>
    </p:spTree>
    <p:extLst>
      <p:ext uri="{BB962C8B-B14F-4D97-AF65-F5344CB8AC3E}">
        <p14:creationId xmlns:p14="http://schemas.microsoft.com/office/powerpoint/2010/main" val="6148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550</TotalTime>
  <Words>5748</Words>
  <Application>Microsoft Office PowerPoint</Application>
  <PresentationFormat>全屏显示(4:3)</PresentationFormat>
  <Paragraphs>530</Paragraphs>
  <Slides>71</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71</vt:i4>
      </vt:variant>
    </vt:vector>
  </HeadingPairs>
  <TitlesOfParts>
    <vt:vector size="83" baseType="lpstr">
      <vt:lpstr>等线</vt:lpstr>
      <vt:lpstr>方正姚体</vt:lpstr>
      <vt:lpstr>黑体</vt:lpstr>
      <vt:lpstr>Arial</vt:lpstr>
      <vt:lpstr>Calibri</vt:lpstr>
      <vt:lpstr>Cambria Math</vt:lpstr>
      <vt:lpstr>Times New Roman</vt:lpstr>
      <vt:lpstr>Verdana</vt:lpstr>
      <vt:lpstr>Wingdings</vt:lpstr>
      <vt:lpstr>白底灰边-Office2010风格</vt:lpstr>
      <vt:lpstr>BMP 图像</vt:lpstr>
      <vt:lpstr>Equation.3</vt:lpstr>
      <vt:lpstr>PowerPoint 演示文稿</vt:lpstr>
      <vt:lpstr>神经元</vt:lpstr>
      <vt:lpstr>激活函数：对输入信息进行非线性变换</vt:lpstr>
      <vt:lpstr> 前馈神经网络</vt:lpstr>
      <vt:lpstr>参数优化：误差反向传播</vt:lpstr>
      <vt:lpstr>参数优化：误差反向传播</vt:lpstr>
      <vt:lpstr>参数优化：误差反向传播</vt:lpstr>
      <vt:lpstr>参数优化：误差反向传播</vt:lpstr>
      <vt:lpstr>参数优化：误差反向传播</vt:lpstr>
      <vt:lpstr>参数优化：误差反向传播</vt:lpstr>
      <vt:lpstr>参数优化：误差反向传播</vt:lpstr>
      <vt:lpstr>参数优化：误差反向传播</vt:lpstr>
      <vt:lpstr>深度神经网络的拟合优化</vt:lpstr>
      <vt:lpstr>从前馈神经网络到卷积神经网络</vt:lpstr>
      <vt:lpstr>卷积神经网络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从前馈神经网络到卷积神经网络(convolution neural network, CNN)</dc:title>
  <dc:creator>wang jiajing</dc:creator>
  <cp:lastModifiedBy>jiajingw@xauat.edu.cn</cp:lastModifiedBy>
  <cp:revision>25</cp:revision>
  <dcterms:created xsi:type="dcterms:W3CDTF">2022-05-16T04:35:00Z</dcterms:created>
  <dcterms:modified xsi:type="dcterms:W3CDTF">2022-05-20T02:22:21Z</dcterms:modified>
</cp:coreProperties>
</file>